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71" r:id="rId6"/>
    <p:sldId id="270" r:id="rId7"/>
    <p:sldId id="272" r:id="rId8"/>
    <p:sldId id="257" r:id="rId9"/>
    <p:sldId id="275" r:id="rId10"/>
    <p:sldId id="273" r:id="rId11"/>
    <p:sldId id="276" r:id="rId12"/>
    <p:sldId id="274" r:id="rId13"/>
    <p:sldId id="277" r:id="rId14"/>
    <p:sldId id="278" r:id="rId15"/>
    <p:sldId id="28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86780" autoAdjust="0"/>
  </p:normalViewPr>
  <p:slideViewPr>
    <p:cSldViewPr snapToGrid="0">
      <p:cViewPr varScale="1">
        <p:scale>
          <a:sx n="56" d="100"/>
          <a:sy n="56" d="100"/>
        </p:scale>
        <p:origin x="7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FEF1D-93D9-4271-ABC5-D70B915A33BE}" type="datetimeFigureOut">
              <a:rPr lang="en-GB" smtClean="0"/>
              <a:t>08/09/2021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E749C-5D2F-4BB2-8A50-9C7A725E83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45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E749C-5D2F-4BB2-8A50-9C7A725E83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0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https://www.expressandstar.com/entertainment/2015/10/20/the-regeneration-of-birminghams-canalside/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E749C-5D2F-4BB2-8A50-9C7A725E835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207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E749C-5D2F-4BB2-8A50-9C7A725E835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85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342" y="106430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342" y="362380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3718-2BC0-40B1-91C7-55616BD63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7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51" y="424809"/>
            <a:ext cx="11309161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752" y="1876200"/>
            <a:ext cx="11309161" cy="4408486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623888" indent="-268288"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987425" indent="-269875"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047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372382"/>
            <a:ext cx="11364686" cy="1173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541" y="1825625"/>
            <a:ext cx="533400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4971" y="1825625"/>
            <a:ext cx="5214258" cy="435133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24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423182"/>
            <a:ext cx="11234057" cy="1173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46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52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5484812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3718-2BC0-40B1-91C7-55616BD63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65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675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3718-2BC0-40B1-91C7-55616BD63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83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4543" y="372382"/>
            <a:ext cx="10243457" cy="1173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543" y="1799771"/>
            <a:ext cx="10243457" cy="4470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542" y="6436179"/>
            <a:ext cx="8603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7543" y="6436178"/>
            <a:ext cx="148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963718-2BC0-40B1-91C7-55616BD632AE}" type="slidenum">
              <a:rPr lang="en-GB" smtClean="0"/>
              <a:pPr/>
              <a:t>‹#›</a:t>
            </a:fld>
            <a:r>
              <a:rPr lang="en-GB" dirty="0" smtClean="0"/>
              <a:t> of 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83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536575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00113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900113" algn="l"/>
        </a:tabLst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icki.schiesselharvey@bcu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inkedin.com/in/nickischiesselharve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341" y="1064305"/>
            <a:ext cx="10464801" cy="2016352"/>
          </a:xfrm>
        </p:spPr>
        <p:txBody>
          <a:bodyPr>
            <a:noAutofit/>
          </a:bodyPr>
          <a:lstStyle/>
          <a:p>
            <a:r>
              <a:rPr lang="en-GB" sz="4000" dirty="0">
                <a:latin typeface="+mn-lt"/>
              </a:rPr>
              <a:t>Reinventing urban waterways: </a:t>
            </a:r>
            <a:r>
              <a:rPr lang="en-GB" sz="4000" dirty="0" smtClean="0">
                <a:latin typeface="+mn-lt"/>
              </a:rPr>
              <a:t/>
            </a:r>
            <a:br>
              <a:rPr lang="en-GB" sz="4000" dirty="0" smtClean="0">
                <a:latin typeface="+mn-lt"/>
              </a:rPr>
            </a:br>
            <a:r>
              <a:rPr lang="en-GB" sz="4000" dirty="0" smtClean="0">
                <a:latin typeface="+mn-lt"/>
              </a:rPr>
              <a:t>the evolution of new </a:t>
            </a:r>
            <a:r>
              <a:rPr lang="en-GB" sz="4000" dirty="0">
                <a:latin typeface="+mn-lt"/>
              </a:rPr>
              <a:t>values for old </a:t>
            </a:r>
            <a:r>
              <a:rPr lang="en-GB" sz="4000" dirty="0" smtClean="0">
                <a:latin typeface="+mn-lt"/>
              </a:rPr>
              <a:t>ditches</a:t>
            </a:r>
            <a:endParaRPr lang="en-GB" sz="1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342" y="3623809"/>
            <a:ext cx="10464800" cy="1655762"/>
          </a:xfrm>
        </p:spPr>
        <p:txBody>
          <a:bodyPr>
            <a:noAutofit/>
          </a:bodyPr>
          <a:lstStyle/>
          <a:p>
            <a:r>
              <a:rPr lang="en-GB" sz="3200" b="1" dirty="0" smtClean="0"/>
              <a:t>Nicki Schiessel </a:t>
            </a:r>
            <a:r>
              <a:rPr lang="en-GB" sz="3200" b="1" dirty="0" smtClean="0"/>
              <a:t>Harvey</a:t>
            </a:r>
          </a:p>
          <a:p>
            <a:r>
              <a:rPr lang="en-GB" sz="2800" dirty="0" smtClean="0"/>
              <a:t>Birmingham City University</a:t>
            </a:r>
            <a:endParaRPr lang="en-GB" sz="2800" dirty="0" smtClean="0"/>
          </a:p>
          <a:p>
            <a:r>
              <a:rPr lang="en-GB" sz="2800" dirty="0" smtClean="0"/>
              <a:t>UK Ireland Planning Conference, 9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</a:t>
            </a:r>
            <a:r>
              <a:rPr lang="en-GB" sz="2800" dirty="0" smtClean="0"/>
              <a:t>September </a:t>
            </a:r>
            <a:r>
              <a:rPr lang="en-GB" sz="2800" dirty="0" smtClean="0"/>
              <a:t>2021</a:t>
            </a:r>
          </a:p>
          <a:p>
            <a:r>
              <a:rPr lang="en-GB" sz="2800" dirty="0">
                <a:solidFill>
                  <a:schemeClr val="tx2">
                    <a:lumMod val="50000"/>
                  </a:schemeClr>
                </a:solidFill>
                <a:hlinkClick r:id="rId3"/>
              </a:rPr>
              <a:t>n</a:t>
            </a:r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icki.schiesselharvey@bcu.ac.uk</a:t>
            </a:r>
            <a:r>
              <a:rPr lang="en-GB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2800" dirty="0">
                <a:solidFill>
                  <a:schemeClr val="tx2">
                    <a:lumMod val="50000"/>
                  </a:schemeClr>
                </a:solidFill>
                <a:hlinkClick r:id="rId4"/>
              </a:rPr>
              <a:t>https://www.linkedin.com/in/nickischiesselharvey</a:t>
            </a:r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hlinkClick r:id="rId4"/>
              </a:rPr>
              <a:t>/</a:t>
            </a:r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GB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1"/>
    </mc:Choice>
    <mc:Fallback xmlns="">
      <p:transition spd="slow" advTm="2718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Aligning interests or jumping bandwagons?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24541" y="1825625"/>
            <a:ext cx="7850135" cy="4351338"/>
          </a:xfrm>
        </p:spPr>
        <p:txBody>
          <a:bodyPr/>
          <a:lstStyle/>
          <a:p>
            <a:r>
              <a:rPr lang="en-GB" dirty="0" smtClean="0"/>
              <a:t>Policy awareness of long term health costs, </a:t>
            </a:r>
            <a:r>
              <a:rPr lang="en-GB" dirty="0" err="1" smtClean="0"/>
              <a:t>esp</a:t>
            </a:r>
            <a:r>
              <a:rPr lang="en-GB" dirty="0" smtClean="0"/>
              <a:t> in areas of deprivation</a:t>
            </a:r>
          </a:p>
          <a:p>
            <a:r>
              <a:rPr lang="en-GB" dirty="0" smtClean="0"/>
              <a:t>Growing evidence base on value of greenspace/ nature and wellbeing – in </a:t>
            </a:r>
            <a:r>
              <a:rPr lang="en-GB" dirty="0"/>
              <a:t>T</a:t>
            </a:r>
            <a:r>
              <a:rPr lang="en-GB" dirty="0" smtClean="0"/>
              <a:t>reasury language</a:t>
            </a:r>
          </a:p>
          <a:p>
            <a:r>
              <a:rPr lang="en-GB" dirty="0" smtClean="0"/>
              <a:t>Awareness of opportunities</a:t>
            </a:r>
          </a:p>
          <a:p>
            <a:r>
              <a:rPr lang="en-GB" dirty="0" smtClean="0"/>
              <a:t>Local Partnerships</a:t>
            </a:r>
          </a:p>
          <a:p>
            <a:r>
              <a:rPr lang="en-GB" dirty="0" err="1" smtClean="0"/>
              <a:t>Covid</a:t>
            </a:r>
            <a:r>
              <a:rPr lang="en-GB" dirty="0" smtClean="0"/>
              <a:t> – emphasised local 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64134" y="2050405"/>
            <a:ext cx="2688569" cy="3901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077" y="3951387"/>
            <a:ext cx="3820251" cy="200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59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Opportunities for wider thinking about water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541" y="1825625"/>
            <a:ext cx="6562248" cy="4351338"/>
          </a:xfrm>
        </p:spPr>
        <p:txBody>
          <a:bodyPr/>
          <a:lstStyle/>
          <a:p>
            <a:r>
              <a:rPr lang="en-GB" dirty="0" smtClean="0"/>
              <a:t>Broader evidence addressing wider range of benefits highlights opportunities to integrate urban waterways into development. </a:t>
            </a:r>
          </a:p>
          <a:p>
            <a:r>
              <a:rPr lang="en-GB" dirty="0" smtClean="0"/>
              <a:t>New ideas now &gt;&gt; new evidence (?) &gt;&gt; new policy and new partnerships</a:t>
            </a:r>
          </a:p>
          <a:p>
            <a:r>
              <a:rPr lang="en-GB" dirty="0" smtClean="0"/>
              <a:t>Waterways as ‘public goods’. Who pays, who benefits, long and short term?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427" y="1825625"/>
            <a:ext cx="3070500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2175" y="5460642"/>
            <a:ext cx="16162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smtClean="0"/>
              <a:t>*Example document – author not associated with this project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214550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Comments &amp; thoughts?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colorTemperature colorTemp="6521"/>
                    </a14:imgEffect>
                    <a14:imgEffect>
                      <a14:saturation sat="111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530" y="1876425"/>
            <a:ext cx="7838966" cy="4408488"/>
          </a:xfrm>
        </p:spPr>
      </p:pic>
    </p:spTree>
    <p:extLst>
      <p:ext uri="{BB962C8B-B14F-4D97-AF65-F5344CB8AC3E}">
        <p14:creationId xmlns:p14="http://schemas.microsoft.com/office/powerpoint/2010/main" val="117294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Birmingham present: What is an urban canal for?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915" y="1892015"/>
            <a:ext cx="10370195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Birmingham past: </a:t>
            </a:r>
            <a:r>
              <a:rPr lang="en-GB" dirty="0"/>
              <a:t>What is an urban canal for?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2000"/>
                    </a14:imgEffect>
                    <a14:imgEffect>
                      <a14:brightnessContrast bright="42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409"/>
          <a:stretch/>
        </p:blipFill>
        <p:spPr>
          <a:xfrm>
            <a:off x="1636487" y="1822309"/>
            <a:ext cx="7906655" cy="450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6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Birmingham present: </a:t>
            </a:r>
            <a:r>
              <a:rPr lang="en-GB" dirty="0" smtClean="0"/>
              <a:t>What </a:t>
            </a:r>
            <a:r>
              <a:rPr lang="en-GB" dirty="0"/>
              <a:t>is an urban canal for?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854" y="1937657"/>
            <a:ext cx="8545173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the next 10 minutes….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541" y="1825625"/>
            <a:ext cx="6510732" cy="4351338"/>
          </a:xfrm>
        </p:spPr>
        <p:txBody>
          <a:bodyPr>
            <a:normAutofit/>
          </a:bodyPr>
          <a:lstStyle/>
          <a:p>
            <a:r>
              <a:rPr lang="en-GB" sz="3200" dirty="0"/>
              <a:t>The transition process from disused ditch to wellbeing asset</a:t>
            </a:r>
          </a:p>
          <a:p>
            <a:r>
              <a:rPr lang="en-GB" sz="3200" dirty="0"/>
              <a:t>Some of the many influences on the evolution</a:t>
            </a:r>
          </a:p>
          <a:p>
            <a:r>
              <a:rPr lang="en-GB" sz="3200" dirty="0"/>
              <a:t>Aspects of research tackling the evidence-policy </a:t>
            </a:r>
            <a:r>
              <a:rPr lang="en-GB" sz="3200" dirty="0" smtClean="0"/>
              <a:t>loop</a:t>
            </a:r>
          </a:p>
          <a:p>
            <a:r>
              <a:rPr lang="en-GB" sz="3200" dirty="0" smtClean="0"/>
              <a:t>Early considerations for planners</a:t>
            </a:r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586"/>
          <a:stretch/>
        </p:blipFill>
        <p:spPr>
          <a:xfrm>
            <a:off x="7485861" y="1825624"/>
            <a:ext cx="3879745" cy="4253203"/>
          </a:xfrm>
        </p:spPr>
      </p:pic>
    </p:spTree>
    <p:extLst>
      <p:ext uri="{BB962C8B-B14F-4D97-AF65-F5344CB8AC3E}">
        <p14:creationId xmlns:p14="http://schemas.microsoft.com/office/powerpoint/2010/main" val="12289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4"/>
    </mc:Choice>
    <mc:Fallback xmlns="">
      <p:transition spd="slow" advTm="2417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52" y="424809"/>
            <a:ext cx="9044934" cy="1325563"/>
          </a:xfrm>
        </p:spPr>
        <p:txBody>
          <a:bodyPr/>
          <a:lstStyle/>
          <a:p>
            <a:r>
              <a:rPr lang="en-GB" dirty="0" smtClean="0"/>
              <a:t>Focus: values, evidence &amp; policy change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753" y="1876200"/>
            <a:ext cx="8794562" cy="4408486"/>
          </a:xfrm>
        </p:spPr>
        <p:txBody>
          <a:bodyPr>
            <a:normAutofit/>
          </a:bodyPr>
          <a:lstStyle/>
          <a:p>
            <a:r>
              <a:rPr lang="en-GB" sz="3200" dirty="0" smtClean="0"/>
              <a:t>Proposition – key ‘change points’ in evidence have influenced the public and policy narratives around inland waterways. These in turn generate demands for new evidence to support and influence policy agendas</a:t>
            </a:r>
          </a:p>
          <a:p>
            <a:r>
              <a:rPr lang="en-GB" sz="3200" dirty="0" smtClean="0"/>
              <a:t>Policy change theory informs historical and contemporary analysis of inland waterway evidence use and policy change. Thematic documentary analysis &amp; case studies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543142" y="6399368"/>
            <a:ext cx="1124855" cy="365125"/>
          </a:xfrm>
        </p:spPr>
        <p:txBody>
          <a:bodyPr/>
          <a:lstStyle/>
          <a:p>
            <a:fld id="{86963718-2BC0-40B1-91C7-55616BD632AE}" type="slidenum">
              <a:rPr lang="en-GB" smtClean="0"/>
              <a:pPr/>
              <a:t>6</a:t>
            </a:fld>
            <a:r>
              <a:rPr lang="en-GB" smtClean="0"/>
              <a:t> of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450" y="0"/>
            <a:ext cx="237155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52" y="424809"/>
            <a:ext cx="9324672" cy="1325563"/>
          </a:xfrm>
        </p:spPr>
        <p:txBody>
          <a:bodyPr/>
          <a:lstStyle/>
          <a:p>
            <a:r>
              <a:rPr lang="en-GB" dirty="0" smtClean="0"/>
              <a:t>Evolution of the ‘purpose’ of a waterway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937" y="1931745"/>
            <a:ext cx="3189248" cy="44903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543142" y="6399368"/>
            <a:ext cx="1124855" cy="365125"/>
          </a:xfrm>
        </p:spPr>
        <p:txBody>
          <a:bodyPr/>
          <a:lstStyle/>
          <a:p>
            <a:fld id="{86963718-2BC0-40B1-91C7-55616BD632AE}" type="slidenum">
              <a:rPr lang="en-GB" smtClean="0"/>
              <a:pPr/>
              <a:t>7</a:t>
            </a:fld>
            <a:r>
              <a:rPr lang="en-GB" smtClean="0"/>
              <a:t> of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466" y="0"/>
            <a:ext cx="23735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676" y="1931744"/>
            <a:ext cx="3245007" cy="45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6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2000s: The National Lottery &amp; other new funders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462" y="1594590"/>
            <a:ext cx="6513170" cy="355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66" y="5359763"/>
            <a:ext cx="3798116" cy="1169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991" y="1828800"/>
            <a:ext cx="45497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Evidence </a:t>
            </a:r>
            <a:r>
              <a:rPr lang="en-GB" sz="3200" dirty="0" smtClean="0">
                <a:solidFill>
                  <a:schemeClr val="accent1">
                    <a:lumMod val="50000"/>
                  </a:schemeClr>
                </a:solidFill>
              </a:rPr>
              <a:t>production to meet funding criteria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Big projects changed the way canals are seen – benefits began to be made explicit 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223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Canal &amp; River Trust 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British Waterways became a Charity in 2012</a:t>
            </a:r>
          </a:p>
          <a:p>
            <a:r>
              <a:rPr lang="en-GB" sz="3200" dirty="0" smtClean="0"/>
              <a:t>Owns &amp; operates ~2000 miles of inland waterways in England</a:t>
            </a:r>
          </a:p>
          <a:p>
            <a:r>
              <a:rPr lang="en-GB" sz="3200" dirty="0" smtClean="0"/>
              <a:t>~£50m pa Defra Grant (25% of income), currently being reviewed</a:t>
            </a:r>
          </a:p>
          <a:p>
            <a:r>
              <a:rPr lang="en-GB" sz="3200" dirty="0" smtClean="0"/>
              <a:t>2018 rebrand to a Waterways &amp; Wellbeing charity</a:t>
            </a:r>
          </a:p>
          <a:p>
            <a:r>
              <a:rPr lang="en-GB" sz="3200" dirty="0" smtClean="0"/>
              <a:t>Extensive evidence programme to support change of public focus</a:t>
            </a:r>
          </a:p>
          <a:p>
            <a:r>
              <a:rPr lang="en-GB" sz="3200" b="1" dirty="0" smtClean="0"/>
              <a:t>But why wellbeing as the focus?</a:t>
            </a:r>
            <a:endParaRPr lang="en-GB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062" y="4817836"/>
            <a:ext cx="45148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061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00227_2021 10 10 5 10 10 10 143;170;220 255;217;102 79;129;189 112;59;86 Calibri Diamond 1 1 1 0 0 0 1 1 1 0 1 0 90;200;30 10;255;0 0 0 0 10;255;0 220;230;242 4;74;145 3 1 1 0 0 0 0 50 20 50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8FDFAC33E4EE46B7CC150315989378" ma:contentTypeVersion="14" ma:contentTypeDescription="Create a new document." ma:contentTypeScope="" ma:versionID="0ab2cd08194fd7f2aef533c0d3f12da8">
  <xsd:schema xmlns:xsd="http://www.w3.org/2001/XMLSchema" xmlns:xs="http://www.w3.org/2001/XMLSchema" xmlns:p="http://schemas.microsoft.com/office/2006/metadata/properties" xmlns:ns3="234cf551-5b48-484e-9010-8f82097053c8" xmlns:ns4="1c0d0f94-9890-4cc3-a602-d0a1196f26a9" targetNamespace="http://schemas.microsoft.com/office/2006/metadata/properties" ma:root="true" ma:fieldsID="1331f57c8fefa05a57e1bdc5d21d3fb7" ns3:_="" ns4:_="">
    <xsd:import namespace="234cf551-5b48-484e-9010-8f82097053c8"/>
    <xsd:import namespace="1c0d0f94-9890-4cc3-a602-d0a1196f26a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cf551-5b48-484e-9010-8f82097053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d0f94-9890-4cc3-a602-d0a1196f26a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D5CA4F-CD04-4962-8081-055A763FD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4cf551-5b48-484e-9010-8f82097053c8"/>
    <ds:schemaRef ds:uri="1c0d0f94-9890-4cc3-a602-d0a1196f26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BE26AF-78BF-41EC-ADFA-6AEE9357A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AD836F-03D9-401F-9429-5676F4C0EC00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c0d0f94-9890-4cc3-a602-d0a1196f26a9"/>
    <ds:schemaRef ds:uri="http://purl.org/dc/elements/1.1/"/>
    <ds:schemaRef ds:uri="234cf551-5b48-484e-9010-8f82097053c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18047</TotalTime>
  <Words>381</Words>
  <Application>Microsoft Office PowerPoint</Application>
  <PresentationFormat>Widescreen</PresentationFormat>
  <Paragraphs>45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Reinventing urban waterways:  the evolution of new values for old ditches</vt:lpstr>
      <vt:lpstr>Birmingham present: What is an urban canal for?</vt:lpstr>
      <vt:lpstr>Birmingham past: What is an urban canal for?</vt:lpstr>
      <vt:lpstr>Birmingham present: What is an urban canal for?</vt:lpstr>
      <vt:lpstr>In the next 10 minutes….</vt:lpstr>
      <vt:lpstr>Focus: values, evidence &amp; policy change</vt:lpstr>
      <vt:lpstr>Evolution of the ‘purpose’ of a waterway</vt:lpstr>
      <vt:lpstr>2000s: The National Lottery &amp; other new funders</vt:lpstr>
      <vt:lpstr>Canal &amp; River Trust Context</vt:lpstr>
      <vt:lpstr>Aligning interests or jumping bandwagons? </vt:lpstr>
      <vt:lpstr>Opportunities for wider thinking about water</vt:lpstr>
      <vt:lpstr>Comments &amp; thoughts?</vt:lpstr>
    </vt:vector>
  </TitlesOfParts>
  <Company>Birmingham City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relationship between impact assessment approaches and changing values in financing and managing public goods. Learning lessons from evolving narratives of inland waterway restoration projects in policy for waterways.</dc:title>
  <dc:creator>Nicki Schiessel Harvey</dc:creator>
  <cp:lastModifiedBy>Nicki Schiessel Harvey</cp:lastModifiedBy>
  <cp:revision>128</cp:revision>
  <dcterms:created xsi:type="dcterms:W3CDTF">2020-05-25T19:52:06Z</dcterms:created>
  <dcterms:modified xsi:type="dcterms:W3CDTF">2021-09-09T15:35:40Z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0x010100D48FDFAC33E4EE46B7CC150315989378</vt:lpwstr>
  </property>
</Properties>
</file>