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1" r:id="rId3"/>
    <p:sldId id="295" r:id="rId4"/>
    <p:sldId id="293" r:id="rId5"/>
    <p:sldId id="290" r:id="rId6"/>
    <p:sldId id="296" r:id="rId7"/>
    <p:sldId id="292" r:id="rId8"/>
    <p:sldId id="274" r:id="rId9"/>
    <p:sldId id="289" r:id="rId10"/>
    <p:sldId id="287" r:id="rId11"/>
    <p:sldId id="275" r:id="rId12"/>
    <p:sldId id="297" r:id="rId13"/>
    <p:sldId id="283" r:id="rId14"/>
    <p:sldId id="270" r:id="rId15"/>
    <p:sldId id="269" r:id="rId16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Mode 2010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Mode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Full Time</c:v>
                </c:pt>
                <c:pt idx="1">
                  <c:v>Part Time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Mode 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Full Time </c:v>
                </c:pt>
                <c:pt idx="1">
                  <c:v>Part time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529720209240637E-3"/>
          <c:y val="0.88627733431817235"/>
          <c:w val="0.775187047823375"/>
          <c:h val="0.10900746466166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Withdrawal</a:t>
            </a:r>
            <a:r>
              <a:rPr lang="en-GB" baseline="0" dirty="0" smtClean="0"/>
              <a:t> Rates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Withdrawal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Withdrawal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001408"/>
        <c:axId val="138011392"/>
      </c:barChart>
      <c:catAx>
        <c:axId val="1380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11392"/>
        <c:crosses val="autoZero"/>
        <c:auto val="1"/>
        <c:lblAlgn val="ctr"/>
        <c:lblOffset val="100"/>
        <c:noMultiLvlLbl val="0"/>
      </c:catAx>
      <c:valAx>
        <c:axId val="13801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0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Part time</a:t>
            </a:r>
            <a:r>
              <a:rPr lang="en-GB" baseline="0" dirty="0" smtClean="0"/>
              <a:t> provision 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limited 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institution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scale PT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institution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 scale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institution 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institution 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597120"/>
        <c:axId val="142869248"/>
      </c:barChart>
      <c:catAx>
        <c:axId val="14259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869248"/>
        <c:crosses val="autoZero"/>
        <c:auto val="1"/>
        <c:lblAlgn val="ctr"/>
        <c:lblOffset val="100"/>
        <c:noMultiLvlLbl val="0"/>
      </c:catAx>
      <c:valAx>
        <c:axId val="14286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97DC-8CE7-42AC-98A9-AE4FA377EA4E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CA0EC-7317-438B-823D-769E7F5A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1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A63C2-54D4-4033-8144-E8EA7F27D743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5CF3-E979-4CF9-AC4F-C939354D0F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2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6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7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5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6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8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8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7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2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6814-1D7F-482E-8907-7422CBC7CDCD}" type="datetimeFigureOut">
              <a:rPr lang="en-GB" smtClean="0"/>
              <a:pPr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6550-B63D-43D7-B895-69C79B3F8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8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80098" y="389670"/>
            <a:ext cx="7772400" cy="1394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Part-time spaces:</a:t>
            </a:r>
            <a:br>
              <a:rPr kumimoji="0" lang="en-GB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rethinking ‘belonging’ in HE</a:t>
            </a:r>
            <a:endParaRPr kumimoji="0" lang="en-GB" sz="40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0745" y="4406958"/>
            <a:ext cx="3789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/>
              <a:t>Dr Kate Carruthers Thomas</a:t>
            </a:r>
            <a:br>
              <a:rPr lang="en-GB" sz="2000" b="1" dirty="0" smtClean="0"/>
            </a:br>
            <a:r>
              <a:rPr lang="en-GB" sz="2000" dirty="0" smtClean="0"/>
              <a:t>Research Fellow</a:t>
            </a:r>
          </a:p>
          <a:p>
            <a:pPr algn="r"/>
            <a:r>
              <a:rPr lang="en-GB" sz="2000" dirty="0" smtClean="0"/>
              <a:t>Birmingham City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874" y="1941169"/>
            <a:ext cx="7944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Enduring </a:t>
            </a:r>
            <a:r>
              <a:rPr lang="en-GB" sz="2000" b="1" dirty="0"/>
              <a:t>Inequalities and New Agendas for Widening Participation in  Higher Education: Student Access, Mobilities and ‘Success’ </a:t>
            </a:r>
            <a:endParaRPr lang="en-GB" sz="2000" dirty="0"/>
          </a:p>
          <a:p>
            <a:r>
              <a:rPr lang="en-GB" sz="2000" dirty="0" smtClean="0"/>
              <a:t>27 July 2016, University of Leeds</a:t>
            </a:r>
            <a:endParaRPr lang="en-GB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409261" y="3471466"/>
            <a:ext cx="2704127" cy="1951155"/>
            <a:chOff x="3109874" y="3942368"/>
            <a:chExt cx="2704127" cy="1951155"/>
          </a:xfrm>
        </p:grpSpPr>
        <p:sp>
          <p:nvSpPr>
            <p:cNvPr id="7" name="Oval 6"/>
            <p:cNvSpPr/>
            <p:nvPr/>
          </p:nvSpPr>
          <p:spPr>
            <a:xfrm>
              <a:off x="3109874" y="3942368"/>
              <a:ext cx="1486968" cy="1307506"/>
            </a:xfrm>
            <a:prstGeom prst="ellipse">
              <a:avLst/>
            </a:prstGeom>
            <a:noFill/>
            <a:ln w="444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73986" y="4494020"/>
              <a:ext cx="1720489" cy="1399503"/>
            </a:xfrm>
            <a:prstGeom prst="rect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rved Up Arrow 8"/>
            <p:cNvSpPr/>
            <p:nvPr/>
          </p:nvSpPr>
          <p:spPr>
            <a:xfrm>
              <a:off x="4181754" y="4600127"/>
              <a:ext cx="1632247" cy="45568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" name="Curved Up Arrow 9"/>
          <p:cNvSpPr/>
          <p:nvPr/>
        </p:nvSpPr>
        <p:spPr>
          <a:xfrm>
            <a:off x="2425547" y="4494214"/>
            <a:ext cx="1743434" cy="40438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m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apping engagement …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>
            <a:stCxn id="8" idx="1"/>
            <a:endCxn id="8" idx="3"/>
          </p:cNvCxnSpPr>
          <p:nvPr/>
        </p:nvCxnSpPr>
        <p:spPr>
          <a:xfrm>
            <a:off x="570857" y="4371063"/>
            <a:ext cx="1204960" cy="0"/>
          </a:xfrm>
          <a:prstGeom prst="straightConnector1">
            <a:avLst/>
          </a:prstGeom>
          <a:ln w="349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70856" y="3400688"/>
            <a:ext cx="5293158" cy="2109493"/>
            <a:chOff x="570856" y="3400688"/>
            <a:chExt cx="5293158" cy="2109493"/>
          </a:xfrm>
        </p:grpSpPr>
        <p:grpSp>
          <p:nvGrpSpPr>
            <p:cNvPr id="36" name="Group 35"/>
            <p:cNvGrpSpPr/>
            <p:nvPr/>
          </p:nvGrpSpPr>
          <p:grpSpPr>
            <a:xfrm>
              <a:off x="570856" y="3559152"/>
              <a:ext cx="1204961" cy="1951029"/>
              <a:chOff x="1110951" y="1493892"/>
              <a:chExt cx="1252096" cy="195102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10952" y="1493892"/>
                <a:ext cx="1252095" cy="1623821"/>
              </a:xfrm>
              <a:prstGeom prst="rect">
                <a:avLst/>
              </a:prstGeom>
              <a:noFill/>
              <a:ln w="444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110951" y="3441492"/>
                <a:ext cx="1252096" cy="3429"/>
              </a:xfrm>
              <a:prstGeom prst="straightConnector1">
                <a:avLst/>
              </a:prstGeom>
              <a:ln w="34925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901249" y="4243740"/>
              <a:ext cx="383459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%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51494" y="4265370"/>
              <a:ext cx="391126" cy="374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 #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15498" y="3400688"/>
              <a:ext cx="31485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</a:t>
              </a:r>
              <a:r>
                <a:rPr lang="en-GB" sz="1600" dirty="0" smtClean="0"/>
                <a:t>nstitution-centric retention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l</a:t>
              </a:r>
              <a:r>
                <a:rPr lang="en-GB" sz="1600" dirty="0" smtClean="0"/>
                <a:t>inear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b</a:t>
              </a:r>
              <a:r>
                <a:rPr lang="en-GB" sz="1600" dirty="0" smtClean="0"/>
                <a:t>ounded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homogenous</a:t>
              </a:r>
              <a:endParaRPr lang="en-GB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5620" y="1287238"/>
            <a:ext cx="5831325" cy="1929207"/>
            <a:chOff x="565620" y="1287238"/>
            <a:chExt cx="5831325" cy="1929207"/>
          </a:xfrm>
        </p:grpSpPr>
        <p:sp>
          <p:nvSpPr>
            <p:cNvPr id="31" name="TextBox 30"/>
            <p:cNvSpPr txBox="1"/>
            <p:nvPr/>
          </p:nvSpPr>
          <p:spPr>
            <a:xfrm>
              <a:off x="565620" y="1784131"/>
              <a:ext cx="38244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</a:t>
              </a:r>
              <a:r>
                <a:rPr lang="en-GB" sz="1600" dirty="0" smtClean="0"/>
                <a:t>ature part-time engagement in HE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heterogeneous individuals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simultaneous, multiple commitments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complexity</a:t>
              </a:r>
              <a:endParaRPr lang="en-GB" sz="16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213022" y="1287238"/>
              <a:ext cx="2183923" cy="1929207"/>
              <a:chOff x="4213022" y="1287238"/>
              <a:chExt cx="2183923" cy="192920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213022" y="1287238"/>
                <a:ext cx="2183923" cy="1929207"/>
                <a:chOff x="5664964" y="3565739"/>
                <a:chExt cx="2183923" cy="1929207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6420171" y="3565739"/>
                  <a:ext cx="818013" cy="702655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627481" y="3978054"/>
                  <a:ext cx="1221406" cy="969539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6041876" y="3978054"/>
                  <a:ext cx="1646353" cy="1516892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664964" y="3871554"/>
                  <a:ext cx="1221406" cy="969539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300926" y="1446495"/>
                <a:ext cx="1983478" cy="1642245"/>
                <a:chOff x="5751799" y="3701055"/>
                <a:chExt cx="1983478" cy="164224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669415" y="3701055"/>
                  <a:ext cx="3774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 smtClean="0"/>
                    <a:t>HE</a:t>
                  </a:r>
                  <a:endParaRPr lang="en-GB" sz="1200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355854" y="5035523"/>
                  <a:ext cx="106544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/>
                    <a:t>community</a:t>
                  </a:r>
                  <a:endParaRPr lang="en-GB" sz="14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046886" y="4445668"/>
                  <a:ext cx="6883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/>
                    <a:t>home</a:t>
                  </a:r>
                  <a:endParaRPr lang="en-GB" sz="14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751799" y="4048546"/>
                  <a:ext cx="6040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/>
                    <a:t>work</a:t>
                  </a:r>
                  <a:endParaRPr lang="en-GB" sz="1400" b="1" dirty="0"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6494201" y="3677431"/>
            <a:ext cx="1633671" cy="1593377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6100478" y="4474120"/>
            <a:ext cx="2154175" cy="2023272"/>
            <a:chOff x="6100478" y="4474120"/>
            <a:chExt cx="2154175" cy="2023272"/>
          </a:xfrm>
        </p:grpSpPr>
        <p:grpSp>
          <p:nvGrpSpPr>
            <p:cNvPr id="26" name="Group 25"/>
            <p:cNvGrpSpPr/>
            <p:nvPr/>
          </p:nvGrpSpPr>
          <p:grpSpPr>
            <a:xfrm>
              <a:off x="6100478" y="4576732"/>
              <a:ext cx="2154175" cy="1920660"/>
              <a:chOff x="5664964" y="3565739"/>
              <a:chExt cx="2183923" cy="1929207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420171" y="3565739"/>
                <a:ext cx="818013" cy="70265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627481" y="3978054"/>
                <a:ext cx="1221406" cy="969539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41876" y="3978054"/>
                <a:ext cx="1646353" cy="1516892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664964" y="3871554"/>
                <a:ext cx="1221406" cy="969539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Arrow Connector 18"/>
            <p:cNvCxnSpPr>
              <a:stCxn id="46" idx="1"/>
              <a:endCxn id="46" idx="3"/>
            </p:cNvCxnSpPr>
            <p:nvPr/>
          </p:nvCxnSpPr>
          <p:spPr>
            <a:xfrm>
              <a:off x="6494201" y="4474120"/>
              <a:ext cx="163367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28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350" y="4257599"/>
            <a:ext cx="81966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GB" sz="2000" dirty="0" smtClean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GB" sz="2000" dirty="0" smtClean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D23F50"/>
              </a:solidFill>
            </a:endParaRPr>
          </a:p>
          <a:p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TEF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03014"/>
              </p:ext>
            </p:extLst>
          </p:nvPr>
        </p:nvGraphicFramePr>
        <p:xfrm>
          <a:off x="540883" y="1364145"/>
          <a:ext cx="6436565" cy="2980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36565"/>
              </a:tblGrid>
              <a:tr h="38419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assessment metrics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student satisfaction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retention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/>
                        <a:t>graduate employment / </a:t>
                      </a:r>
                      <a:r>
                        <a:rPr lang="en-GB" i="0" dirty="0" smtClean="0"/>
                        <a:t>earnings                </a:t>
                      </a:r>
                      <a:endParaRPr lang="en-GB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qualitative</a:t>
                      </a:r>
                      <a:r>
                        <a:rPr lang="en-GB" i="1" baseline="0" dirty="0" smtClean="0"/>
                        <a:t> institutional submission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expert judgements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=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tuition fee increases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196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belonging as uniform and finite (common understandings) and belonging   	as a </a:t>
            </a:r>
            <a:r>
              <a:rPr lang="en-GB" sz="2000" b="1" dirty="0" smtClean="0">
                <a:solidFill>
                  <a:srgbClr val="C00000"/>
                </a:solidFill>
              </a:rPr>
              <a:t>relational, contested, dimensional process</a:t>
            </a:r>
          </a:p>
          <a:p>
            <a:pPr marL="16002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‘belonging in HE’ – common space(s) experienced in multiple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negotiated </a:t>
            </a:r>
            <a:r>
              <a:rPr lang="en-GB" sz="2000" dirty="0"/>
              <a:t>engagement with </a:t>
            </a:r>
            <a:r>
              <a:rPr lang="en-GB" sz="2000" dirty="0" smtClean="0"/>
              <a:t>space:</a:t>
            </a:r>
          </a:p>
          <a:p>
            <a:endParaRPr lang="en-GB" sz="2000" dirty="0" smtClean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Facebook pages/groups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/>
              <a:t>s</a:t>
            </a:r>
            <a:r>
              <a:rPr lang="en-GB" sz="2000" dirty="0" smtClean="0"/>
              <a:t>hared lunches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/>
              <a:t>g</a:t>
            </a:r>
            <a:r>
              <a:rPr lang="en-GB" sz="2000" dirty="0" smtClean="0"/>
              <a:t>roup outings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/>
              <a:t>p</a:t>
            </a:r>
            <a:r>
              <a:rPr lang="en-GB" sz="2000" dirty="0" smtClean="0"/>
              <a:t>rofessional identity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/>
              <a:t>r</a:t>
            </a:r>
            <a:r>
              <a:rPr lang="en-GB" sz="2000" dirty="0" smtClean="0"/>
              <a:t>oles of responsibility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/>
              <a:t>b</a:t>
            </a:r>
            <a:r>
              <a:rPr lang="en-GB" sz="2000" dirty="0" smtClean="0"/>
              <a:t>randed clothing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D23F50"/>
              </a:solidFill>
            </a:endParaRPr>
          </a:p>
          <a:p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d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imensions of belonging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30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s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hared ownership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4413" y="3305864"/>
            <a:ext cx="2704127" cy="1951155"/>
            <a:chOff x="3116963" y="3963891"/>
            <a:chExt cx="2704127" cy="1951155"/>
          </a:xfrm>
        </p:grpSpPr>
        <p:grpSp>
          <p:nvGrpSpPr>
            <p:cNvPr id="4" name="Group 3"/>
            <p:cNvGrpSpPr/>
            <p:nvPr/>
          </p:nvGrpSpPr>
          <p:grpSpPr>
            <a:xfrm>
              <a:off x="3116963" y="3963891"/>
              <a:ext cx="2704127" cy="1951155"/>
              <a:chOff x="3109874" y="3942368"/>
              <a:chExt cx="2704127" cy="195115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109874" y="3942368"/>
                <a:ext cx="1486968" cy="1307506"/>
              </a:xfrm>
              <a:prstGeom prst="ellipse">
                <a:avLst/>
              </a:prstGeom>
              <a:noFill/>
              <a:ln w="4445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73986" y="4494020"/>
                <a:ext cx="1720489" cy="1399503"/>
              </a:xfrm>
              <a:prstGeom prst="rect">
                <a:avLst/>
              </a:prstGeom>
              <a:noFill/>
              <a:ln w="444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Curved Up Arrow 25"/>
              <p:cNvSpPr/>
              <p:nvPr/>
            </p:nvSpPr>
            <p:spPr>
              <a:xfrm>
                <a:off x="4181754" y="4600127"/>
                <a:ext cx="1632247" cy="455683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Curved Up Arrow 26"/>
            <p:cNvSpPr/>
            <p:nvPr/>
          </p:nvSpPr>
          <p:spPr>
            <a:xfrm>
              <a:off x="4070567" y="4939469"/>
              <a:ext cx="1743434" cy="404388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9660" y="1462663"/>
            <a:ext cx="7819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the interface of the individual and the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coinciding interests, common effort, through and beyond the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localised – tutors, teachers, support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bridging rhetoric and experience with compensatory behaviours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ard to measure but critical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5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t</a:t>
            </a:r>
            <a:r>
              <a:rPr lang="en-GB" sz="2800" kern="0" spc="-100" noProof="0" dirty="0" err="1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hinking</a:t>
            </a:r>
            <a:r>
              <a:rPr lang="en-GB" sz="2800" kern="0" spc="-100" noProof="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 spatially?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854" y="1357352"/>
            <a:ext cx="8382346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000" dirty="0" smtClean="0"/>
              <a:t>relationships </a:t>
            </a:r>
            <a:r>
              <a:rPr lang="en-GB" sz="2000" dirty="0" smtClean="0"/>
              <a:t>of power</a:t>
            </a:r>
          </a:p>
          <a:p>
            <a:pPr marL="617220" lvl="1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000" dirty="0" smtClean="0"/>
              <a:t>dominant and marginal practices </a:t>
            </a:r>
            <a:r>
              <a:rPr lang="en-GB" sz="2000" dirty="0"/>
              <a:t>of </a:t>
            </a:r>
            <a:r>
              <a:rPr lang="en-GB" sz="2000" dirty="0" smtClean="0"/>
              <a:t>belonging </a:t>
            </a:r>
          </a:p>
          <a:p>
            <a:pPr marL="617220" lvl="1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60020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000" dirty="0"/>
              <a:t>negotiating space(s) to </a:t>
            </a:r>
            <a:r>
              <a:rPr lang="en-GB" sz="2000" dirty="0" smtClean="0"/>
              <a:t>belong</a:t>
            </a:r>
          </a:p>
          <a:p>
            <a:pPr marL="160020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160020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000" dirty="0" smtClean="0"/>
              <a:t>dimensions </a:t>
            </a:r>
            <a:r>
              <a:rPr lang="en-GB" sz="2000" dirty="0"/>
              <a:t>of belonging, spaces between: cohort, professional </a:t>
            </a:r>
            <a:r>
              <a:rPr lang="en-GB" sz="2000" dirty="0" smtClean="0"/>
              <a:t>identity</a:t>
            </a:r>
          </a:p>
          <a:p>
            <a:pPr marL="160020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160020" indent="-342900">
              <a:spcBef>
                <a:spcPct val="20000"/>
              </a:spcBef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mplications for institutional practice?  transferability?</a:t>
            </a:r>
            <a:endParaRPr lang="en-GB" sz="2000" dirty="0"/>
          </a:p>
          <a:p>
            <a:pPr indent="-182880">
              <a:spcBef>
                <a:spcPct val="20000"/>
              </a:spcBef>
              <a:buClr>
                <a:srgbClr val="93A299"/>
              </a:buClr>
              <a:buSzPct val="85000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75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55" y="619204"/>
            <a:ext cx="240188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68" y="619205"/>
            <a:ext cx="240188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4" y="621754"/>
            <a:ext cx="2401974" cy="4807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68" y="621754"/>
            <a:ext cx="8246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kern="0" spc="-100" dirty="0" smtClean="0">
              <a:solidFill>
                <a:srgbClr val="D2533C"/>
              </a:solidFill>
              <a:latin typeface="Arial"/>
              <a:ea typeface="+mj-ea"/>
              <a:cs typeface="+mj-cs"/>
            </a:endParaRPr>
          </a:p>
          <a:p>
            <a:pPr>
              <a:defRPr/>
            </a:pPr>
            <a:r>
              <a:rPr lang="en-GB" sz="3200" kern="0" spc="-100" dirty="0" smtClean="0">
                <a:solidFill>
                  <a:srgbClr val="D2533C"/>
                </a:solidFill>
                <a:latin typeface="Arial"/>
              </a:rPr>
              <a:t>     	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kern="0" spc="-100" dirty="0">
              <a:solidFill>
                <a:srgbClr val="D2533C"/>
              </a:solidFill>
              <a:latin typeface="Arial"/>
              <a:ea typeface="+mj-ea"/>
              <a:cs typeface="+mj-cs"/>
            </a:endParaRPr>
          </a:p>
          <a:p>
            <a:pPr>
              <a:defRPr/>
            </a:pPr>
            <a:endParaRPr lang="en-GB" sz="3200" kern="0" spc="-100" dirty="0" smtClean="0">
              <a:solidFill>
                <a:srgbClr val="D2533C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kern="0" spc="-100" dirty="0" smtClean="0">
              <a:solidFill>
                <a:srgbClr val="D2533C"/>
              </a:solidFill>
              <a:latin typeface="Arial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kern="0" spc="-100" dirty="0">
              <a:solidFill>
                <a:srgbClr val="D2533C"/>
              </a:solidFill>
              <a:latin typeface="Arial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				</a:t>
            </a:r>
            <a:endParaRPr lang="en-GB" sz="3200" kern="0" spc="-100" dirty="0">
              <a:solidFill>
                <a:srgbClr val="D2533C"/>
              </a:solidFill>
              <a:latin typeface="Arial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 trans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3500" y="1504049"/>
            <a:ext cx="4883902" cy="3248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9263" y="1712890"/>
            <a:ext cx="276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QUESTIONS?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THANK YOU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kate.thomas@bcu.ac.uk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spatial/power relationships of higher 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how spaces are </a:t>
            </a:r>
            <a:r>
              <a:rPr lang="en-GB" sz="2000" dirty="0"/>
              <a:t>appropriated and inhabited and by </a:t>
            </a:r>
            <a:r>
              <a:rPr lang="en-GB" sz="2000" dirty="0" smtClean="0"/>
              <a:t>whom</a:t>
            </a:r>
          </a:p>
          <a:p>
            <a:pPr algn="ctr"/>
            <a:r>
              <a:rPr lang="en-GB" sz="2000" dirty="0"/>
              <a:t>					</a:t>
            </a:r>
          </a:p>
          <a:p>
            <a:pPr lvl="1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space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2000" dirty="0"/>
              <a:t> the product of social relations shaped by power … a confluence and product of histories, relationships … the sphere in which distinct trajectories coexist’ </a:t>
            </a:r>
            <a:r>
              <a:rPr lang="en-GB" dirty="0" smtClean="0"/>
              <a:t>(</a:t>
            </a:r>
            <a:r>
              <a:rPr lang="en-GB" dirty="0" smtClean="0"/>
              <a:t>Massey </a:t>
            </a:r>
            <a:r>
              <a:rPr lang="en-GB" dirty="0" smtClean="0"/>
              <a:t>2005</a:t>
            </a:r>
            <a:r>
              <a:rPr lang="en-GB" dirty="0"/>
              <a:t>, p.9), </a:t>
            </a:r>
            <a:endParaRPr lang="en-GB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activity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space: </a:t>
            </a:r>
            <a:r>
              <a:rPr lang="en-GB" sz="2000" dirty="0"/>
              <a:t>the spatial network of links and activities, of spatial connections and of locations, within which a particular agent operates … within each activity space is a geography of power.  </a:t>
            </a:r>
            <a:r>
              <a:rPr lang="en-GB" dirty="0" smtClean="0"/>
              <a:t>(</a:t>
            </a:r>
            <a:r>
              <a:rPr lang="en-GB" i="1" dirty="0" smtClean="0"/>
              <a:t>ibid.</a:t>
            </a:r>
            <a:r>
              <a:rPr lang="en-GB" dirty="0" smtClean="0"/>
              <a:t> p55</a:t>
            </a:r>
            <a:r>
              <a:rPr lang="en-GB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t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hinking ‘spatially’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47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68" y="531379"/>
            <a:ext cx="7628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p</a:t>
            </a:r>
            <a:r>
              <a:rPr lang="en-GB" sz="44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a</a:t>
            </a:r>
            <a:r>
              <a:rPr lang="en-GB" sz="40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rt-</a:t>
            </a:r>
            <a:r>
              <a:rPr lang="en-GB" sz="36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time </a:t>
            </a:r>
            <a:r>
              <a:rPr lang="en-GB" sz="28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spa</a:t>
            </a:r>
            <a:r>
              <a:rPr lang="en-GB" sz="24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ces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?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138" y="1256957"/>
            <a:ext cx="4020066" cy="2458307"/>
            <a:chOff x="527221" y="1355811"/>
            <a:chExt cx="4020066" cy="2458307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819198656"/>
                </p:ext>
              </p:extLst>
            </p:nvPr>
          </p:nvGraphicFramePr>
          <p:xfrm>
            <a:off x="527221" y="1355811"/>
            <a:ext cx="2001795" cy="20711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947805895"/>
                </p:ext>
              </p:extLst>
            </p:nvPr>
          </p:nvGraphicFramePr>
          <p:xfrm>
            <a:off x="2224218" y="1429951"/>
            <a:ext cx="2323069" cy="2384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673013027"/>
              </p:ext>
            </p:extLst>
          </p:nvPr>
        </p:nvGraphicFramePr>
        <p:xfrm>
          <a:off x="5255740" y="307201"/>
          <a:ext cx="3311611" cy="283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4234075866"/>
              </p:ext>
            </p:extLst>
          </p:nvPr>
        </p:nvGraphicFramePr>
        <p:xfrm>
          <a:off x="3286896" y="3312752"/>
          <a:ext cx="4555526" cy="233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182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At </a:t>
            </a:r>
            <a:r>
              <a:rPr lang="en-GB" sz="2000" dirty="0"/>
              <a:t>the heart of successful </a:t>
            </a:r>
            <a:r>
              <a:rPr lang="en-GB" sz="2000" b="1" dirty="0"/>
              <a:t>retention</a:t>
            </a:r>
            <a:r>
              <a:rPr lang="en-GB" sz="2000" dirty="0"/>
              <a:t> and success is  a strong sense of </a:t>
            </a:r>
            <a:r>
              <a:rPr lang="en-GB" sz="2000" b="1" dirty="0"/>
              <a:t>belonging in HE </a:t>
            </a:r>
            <a:r>
              <a:rPr lang="en-GB" sz="2000" dirty="0"/>
              <a:t>for all students.  This is most effectively nurtured through mainstream activities that all students participate in … our definition of ‘belonging’ is closely aligned with the concept of student engagement, encompassing both academic and social … </a:t>
            </a:r>
          </a:p>
          <a:p>
            <a:r>
              <a:rPr lang="en-GB" sz="2000" dirty="0"/>
              <a:t>				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-------</a:t>
            </a:r>
            <a:r>
              <a:rPr lang="en-GB" sz="2000" dirty="0"/>
              <a:t>	</a:t>
            </a:r>
          </a:p>
          <a:p>
            <a:r>
              <a:rPr lang="en-GB" sz="2000" dirty="0" smtClean="0"/>
              <a:t>… </a:t>
            </a:r>
            <a:r>
              <a:rPr lang="en-GB" sz="2000" dirty="0"/>
              <a:t>choosing to continue to live in the family home rather than university accommodation or with student peers … combining part- or full-time study with employment  … postponing entering HE and thus studying as mature students.  All of these factors may make it difficult for students to fully participate, integrate and feel like they </a:t>
            </a:r>
            <a:r>
              <a:rPr lang="en-GB" sz="2000" b="1" dirty="0"/>
              <a:t>belong in HE</a:t>
            </a:r>
            <a:r>
              <a:rPr lang="en-GB" sz="2000" dirty="0"/>
              <a:t>, which might have a detrimental impact on their </a:t>
            </a:r>
            <a:r>
              <a:rPr lang="en-GB" sz="2000" b="1" dirty="0"/>
              <a:t>retention</a:t>
            </a:r>
            <a:r>
              <a:rPr lang="en-GB" sz="2000" dirty="0"/>
              <a:t> and success. </a:t>
            </a:r>
          </a:p>
          <a:p>
            <a:endParaRPr lang="en-GB" sz="2000" dirty="0"/>
          </a:p>
          <a:p>
            <a:pPr algn="r"/>
            <a:r>
              <a:rPr lang="en-GB" sz="2000" dirty="0"/>
              <a:t>Thomas (2012) </a:t>
            </a:r>
            <a:r>
              <a:rPr lang="en-GB" sz="2000" i="1" dirty="0"/>
              <a:t>Education at a time of change; What Works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noProof="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retention and belonging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96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endParaRPr lang="en-GB" sz="2000" dirty="0" smtClean="0"/>
          </a:p>
          <a:p>
            <a:pPr indent="-182880"/>
            <a:r>
              <a:rPr lang="en-GB" sz="2000" dirty="0" smtClean="0"/>
              <a:t>Belonging </a:t>
            </a:r>
            <a:r>
              <a:rPr lang="en-GB" sz="2000" dirty="0"/>
              <a:t>… is often used in a way that implies a </a:t>
            </a:r>
            <a:r>
              <a:rPr lang="en-GB" sz="2000" b="1" dirty="0"/>
              <a:t>common understanding </a:t>
            </a:r>
            <a:r>
              <a:rPr lang="en-GB" sz="2000" dirty="0"/>
              <a:t>of what belonging is and why belonging is important.  Needless to say, no such common understanding </a:t>
            </a:r>
            <a:r>
              <a:rPr lang="en-GB" sz="2000" dirty="0" smtClean="0"/>
              <a:t>exists.</a:t>
            </a:r>
          </a:p>
          <a:p>
            <a:pPr indent="-182880"/>
            <a:endParaRPr lang="en-GB" sz="2000" dirty="0" smtClean="0"/>
          </a:p>
          <a:p>
            <a:pPr indent="-182880" algn="r"/>
            <a:endParaRPr lang="en-GB" sz="2000" dirty="0" smtClean="0"/>
          </a:p>
          <a:p>
            <a:pPr indent="-182880"/>
            <a:r>
              <a:rPr lang="en-GB" sz="2000" dirty="0" smtClean="0"/>
              <a:t>Practices </a:t>
            </a:r>
            <a:r>
              <a:rPr lang="en-GB" sz="2000" dirty="0"/>
              <a:t>of belonging within a place not only mark the claims of particular groups to particular territories, but in doing so, inevitably identify ‘</a:t>
            </a:r>
            <a:r>
              <a:rPr lang="en-GB" sz="2000" b="1" dirty="0"/>
              <a:t>the other’</a:t>
            </a:r>
            <a:r>
              <a:rPr lang="en-GB" sz="2000" dirty="0"/>
              <a:t>, excluding on the basis of difference, defined and implemented through relationships of power. </a:t>
            </a:r>
          </a:p>
          <a:p>
            <a:pPr indent="-182880" algn="r"/>
            <a:r>
              <a:rPr lang="en-GB" sz="2000" dirty="0"/>
              <a:t>(</a:t>
            </a:r>
            <a:r>
              <a:rPr lang="en-GB" sz="2000" dirty="0" err="1"/>
              <a:t>Mee</a:t>
            </a:r>
            <a:r>
              <a:rPr lang="en-GB" sz="2000" dirty="0"/>
              <a:t> and Wright 2009, p772</a:t>
            </a:r>
            <a:r>
              <a:rPr lang="en-GB" sz="2000" dirty="0" smtClean="0"/>
              <a:t>)</a:t>
            </a:r>
          </a:p>
          <a:p>
            <a:pPr indent="-182880" algn="r"/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 err="1">
                <a:solidFill>
                  <a:srgbClr val="D2533C"/>
                </a:solidFill>
                <a:latin typeface="Arial"/>
                <a:ea typeface="+mj-ea"/>
                <a:cs typeface="+mj-cs"/>
              </a:rPr>
              <a:t>p</a:t>
            </a:r>
            <a:r>
              <a:rPr lang="en-GB" sz="3200" kern="0" spc="-100" dirty="0" err="1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roblematising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 ‘belonging’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131" y="407137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practices of belonging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8344" y="1012365"/>
            <a:ext cx="7020024" cy="1924252"/>
            <a:chOff x="392055" y="3205790"/>
            <a:chExt cx="8117631" cy="23145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36" y="3291470"/>
              <a:ext cx="2228850" cy="2228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55" y="3205790"/>
              <a:ext cx="3739053" cy="20991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186" y="3714593"/>
              <a:ext cx="2152650" cy="14287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19402" y="3001214"/>
            <a:ext cx="80813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academic: disciplinary/cohort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social: sports/enrichment/voluntary/leisure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presence on campus/outside contact hours</a:t>
            </a:r>
          </a:p>
          <a:p>
            <a:endParaRPr lang="en-GB" sz="2000" dirty="0" smtClean="0"/>
          </a:p>
          <a:p>
            <a:r>
              <a:rPr lang="en-GB" sz="2000" dirty="0" smtClean="0"/>
              <a:t>…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a geography of places </a:t>
            </a:r>
            <a:r>
              <a:rPr lang="en-GB" sz="2000" dirty="0"/>
              <a:t>– the bars and ‘student-friendly’ pubs where students can meet new people, the hall of residence, the canteens … the student community is stitched together out of these places; it relies on </a:t>
            </a:r>
            <a:r>
              <a:rPr lang="en-GB" sz="2000" dirty="0" smtClean="0"/>
              <a:t>this geography.					</a:t>
            </a:r>
            <a:r>
              <a:rPr lang="en-GB" sz="2400" dirty="0"/>
              <a:t> (</a:t>
            </a:r>
            <a:r>
              <a:rPr lang="en-GB" sz="2000" dirty="0" err="1"/>
              <a:t>Crang</a:t>
            </a:r>
            <a:r>
              <a:rPr lang="en-GB" sz="2000" dirty="0"/>
              <a:t> 1998, p.5)</a:t>
            </a:r>
            <a:r>
              <a:rPr lang="en-GB" sz="2000" dirty="0" smtClean="0"/>
              <a:t>				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332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41" y="1340076"/>
            <a:ext cx="80813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mature part-time undergraduates occupy a peripheral – and increasingly precarious – position in English </a:t>
            </a:r>
            <a:r>
              <a:rPr lang="en-GB" sz="2400" dirty="0" smtClean="0"/>
              <a:t>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dominant </a:t>
            </a:r>
            <a:r>
              <a:rPr lang="en-GB" sz="2400" dirty="0"/>
              <a:t>ideas of ‘belonging in HE’ are problematic in the context of a diverse undergraduate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… mature, working-class and minority ethnic students often choose to apply to post-1992 universities in order to increase their chances of belonging in an academic culture … to reduce their feeling of ‘otherness.</a:t>
            </a:r>
            <a:r>
              <a:rPr lang="en-GB" sz="2400" dirty="0"/>
              <a:t> 		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en-GB" sz="2400" dirty="0" smtClean="0"/>
              <a:t>(</a:t>
            </a:r>
            <a:r>
              <a:rPr lang="en-GB" sz="2400" dirty="0"/>
              <a:t>Read </a:t>
            </a:r>
            <a:r>
              <a:rPr lang="en-GB" sz="2400" i="1" dirty="0"/>
              <a:t>et al. </a:t>
            </a:r>
            <a:r>
              <a:rPr lang="en-GB" sz="2400" dirty="0"/>
              <a:t>2003).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who belongs?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84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student </a:t>
            </a:r>
            <a:r>
              <a:rPr lang="en-GB" sz="2000" dirty="0"/>
              <a:t>participants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campus maps/coloured 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hot/cold </a:t>
            </a:r>
            <a:r>
              <a:rPr lang="en-GB" sz="2000" dirty="0"/>
              <a:t>spots, different colours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trigger </a:t>
            </a:r>
            <a:r>
              <a:rPr lang="en-GB" sz="2000" dirty="0"/>
              <a:t>for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 the map?  off the map?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r"/>
            <a:r>
              <a:rPr lang="en-GB" sz="2000" dirty="0"/>
              <a:t>  </a:t>
            </a:r>
          </a:p>
          <a:p>
            <a:r>
              <a:rPr lang="en-GB" sz="2000" i="1" dirty="0" smtClean="0"/>
              <a:t>Participant-generated </a:t>
            </a:r>
            <a:r>
              <a:rPr lang="en-GB" sz="2000" i="1" dirty="0"/>
              <a:t>visual materials are particularly helpful in exploring the taken-for-granted things in their research participants’ lives … involves the participants reflecting on their activities in a way that is not usually done; it gives them distance from what they are usually immersed in and allows them to articulate thoughts and feelings that usually remain </a:t>
            </a:r>
            <a:r>
              <a:rPr lang="en-GB" sz="2000" i="1" dirty="0" smtClean="0"/>
              <a:t>implicit.</a:t>
            </a:r>
            <a:endParaRPr lang="en-GB" sz="2000" i="1" dirty="0"/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Rose 2014, p.27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m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apping belonging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70" y="1116154"/>
            <a:ext cx="3828516" cy="255234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15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68" y="1262608"/>
            <a:ext cx="8081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28368" y="531379"/>
            <a:ext cx="762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m</a:t>
            </a:r>
            <a:r>
              <a:rPr lang="en-GB" sz="3200" kern="0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apping belonging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3" y="1262608"/>
            <a:ext cx="3839613" cy="2056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09" y="1262607"/>
            <a:ext cx="3089189" cy="2056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46" y="3822434"/>
            <a:ext cx="3368361" cy="18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579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Warder</dc:creator>
  <cp:lastModifiedBy>K C Thomas</cp:lastModifiedBy>
  <cp:revision>75</cp:revision>
  <cp:lastPrinted>2016-07-19T15:21:40Z</cp:lastPrinted>
  <dcterms:created xsi:type="dcterms:W3CDTF">2014-08-06T14:23:10Z</dcterms:created>
  <dcterms:modified xsi:type="dcterms:W3CDTF">2016-07-26T14:25:44Z</dcterms:modified>
</cp:coreProperties>
</file>