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</p:sldIdLst>
  <p:sldSz cx="21242338" cy="30243463"/>
  <p:notesSz cx="6669088" cy="9872663"/>
  <p:custDataLst>
    <p:tags r:id="rId3"/>
  </p:custDataLst>
  <p:defaultTextStyle>
    <a:defPPr>
      <a:defRPr lang="en-US"/>
    </a:defPPr>
    <a:lvl1pPr marL="0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0995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41991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12986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883981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54976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25972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296967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767962" algn="l" defTabSz="14709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A4A3A4"/>
          </p15:clr>
        </p15:guide>
        <p15:guide id="2" pos="669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oke, Richard" initials="CR" lastIdx="1" clrIdx="0"/>
  <p:cmAuthor id="1" name="charis" initials="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510" y="-3342"/>
      </p:cViewPr>
      <p:guideLst>
        <p:guide orient="horz" pos="9526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tags" Target="tags/tag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175" y="9395078"/>
            <a:ext cx="18055988" cy="6482742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6351" y="17137963"/>
            <a:ext cx="14869637" cy="7728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0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1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12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8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5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25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96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67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4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9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00696" y="1211143"/>
            <a:ext cx="4779526" cy="25804954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2117" y="1211143"/>
            <a:ext cx="13984539" cy="2580495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9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998" y="19434228"/>
            <a:ext cx="18055988" cy="6006687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7998" y="12818473"/>
            <a:ext cx="18055988" cy="6615755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099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41991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41298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8839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5497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2597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29696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7679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4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2117" y="7056811"/>
            <a:ext cx="9382032" cy="1995928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98189" y="7056811"/>
            <a:ext cx="9382032" cy="1995928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5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117" y="6769778"/>
            <a:ext cx="9385722" cy="2821321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0995" indent="0">
              <a:buNone/>
              <a:defRPr sz="6400" b="1"/>
            </a:lvl2pPr>
            <a:lvl3pPr marL="2941991" indent="0">
              <a:buNone/>
              <a:defRPr sz="5800" b="1"/>
            </a:lvl3pPr>
            <a:lvl4pPr marL="4412986" indent="0">
              <a:buNone/>
              <a:defRPr sz="5100" b="1"/>
            </a:lvl4pPr>
            <a:lvl5pPr marL="5883981" indent="0">
              <a:buNone/>
              <a:defRPr sz="5100" b="1"/>
            </a:lvl5pPr>
            <a:lvl6pPr marL="7354976" indent="0">
              <a:buNone/>
              <a:defRPr sz="5100" b="1"/>
            </a:lvl6pPr>
            <a:lvl7pPr marL="8825972" indent="0">
              <a:buNone/>
              <a:defRPr sz="5100" b="1"/>
            </a:lvl7pPr>
            <a:lvl8pPr marL="10296967" indent="0">
              <a:buNone/>
              <a:defRPr sz="5100" b="1"/>
            </a:lvl8pPr>
            <a:lvl9pPr marL="11767962" indent="0">
              <a:buNone/>
              <a:defRPr sz="51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2117" y="9591098"/>
            <a:ext cx="9385722" cy="17424998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90814" y="6769778"/>
            <a:ext cx="9389409" cy="2821321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0995" indent="0">
              <a:buNone/>
              <a:defRPr sz="6400" b="1"/>
            </a:lvl2pPr>
            <a:lvl3pPr marL="2941991" indent="0">
              <a:buNone/>
              <a:defRPr sz="5800" b="1"/>
            </a:lvl3pPr>
            <a:lvl4pPr marL="4412986" indent="0">
              <a:buNone/>
              <a:defRPr sz="5100" b="1"/>
            </a:lvl4pPr>
            <a:lvl5pPr marL="5883981" indent="0">
              <a:buNone/>
              <a:defRPr sz="5100" b="1"/>
            </a:lvl5pPr>
            <a:lvl6pPr marL="7354976" indent="0">
              <a:buNone/>
              <a:defRPr sz="5100" b="1"/>
            </a:lvl6pPr>
            <a:lvl7pPr marL="8825972" indent="0">
              <a:buNone/>
              <a:defRPr sz="5100" b="1"/>
            </a:lvl7pPr>
            <a:lvl8pPr marL="10296967" indent="0">
              <a:buNone/>
              <a:defRPr sz="5100" b="1"/>
            </a:lvl8pPr>
            <a:lvl9pPr marL="11767962" indent="0">
              <a:buNone/>
              <a:defRPr sz="51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90814" y="9591098"/>
            <a:ext cx="9389409" cy="17424998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9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7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0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118" y="1204138"/>
            <a:ext cx="6988583" cy="5124587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5164" y="1204140"/>
            <a:ext cx="11875057" cy="25811958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2118" y="6328727"/>
            <a:ext cx="6988583" cy="20687371"/>
          </a:xfrm>
        </p:spPr>
        <p:txBody>
          <a:bodyPr/>
          <a:lstStyle>
            <a:lvl1pPr marL="0" indent="0">
              <a:buNone/>
              <a:defRPr sz="4500"/>
            </a:lvl1pPr>
            <a:lvl2pPr marL="1470995" indent="0">
              <a:buNone/>
              <a:defRPr sz="3900"/>
            </a:lvl2pPr>
            <a:lvl3pPr marL="2941991" indent="0">
              <a:buNone/>
              <a:defRPr sz="3200"/>
            </a:lvl3pPr>
            <a:lvl4pPr marL="4412986" indent="0">
              <a:buNone/>
              <a:defRPr sz="2900"/>
            </a:lvl4pPr>
            <a:lvl5pPr marL="5883981" indent="0">
              <a:buNone/>
              <a:defRPr sz="2900"/>
            </a:lvl5pPr>
            <a:lvl6pPr marL="7354976" indent="0">
              <a:buNone/>
              <a:defRPr sz="2900"/>
            </a:lvl6pPr>
            <a:lvl7pPr marL="8825972" indent="0">
              <a:buNone/>
              <a:defRPr sz="2900"/>
            </a:lvl7pPr>
            <a:lvl8pPr marL="10296967" indent="0">
              <a:buNone/>
              <a:defRPr sz="2900"/>
            </a:lvl8pPr>
            <a:lvl9pPr marL="11767962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4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647" y="21170424"/>
            <a:ext cx="12745403" cy="2499289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647" y="2702310"/>
            <a:ext cx="12745403" cy="18146078"/>
          </a:xfrm>
        </p:spPr>
        <p:txBody>
          <a:bodyPr/>
          <a:lstStyle>
            <a:lvl1pPr marL="0" indent="0">
              <a:buNone/>
              <a:defRPr sz="10300"/>
            </a:lvl1pPr>
            <a:lvl2pPr marL="1470995" indent="0">
              <a:buNone/>
              <a:defRPr sz="9000"/>
            </a:lvl2pPr>
            <a:lvl3pPr marL="2941991" indent="0">
              <a:buNone/>
              <a:defRPr sz="7700"/>
            </a:lvl3pPr>
            <a:lvl4pPr marL="4412986" indent="0">
              <a:buNone/>
              <a:defRPr sz="6400"/>
            </a:lvl4pPr>
            <a:lvl5pPr marL="5883981" indent="0">
              <a:buNone/>
              <a:defRPr sz="6400"/>
            </a:lvl5pPr>
            <a:lvl6pPr marL="7354976" indent="0">
              <a:buNone/>
              <a:defRPr sz="6400"/>
            </a:lvl6pPr>
            <a:lvl7pPr marL="8825972" indent="0">
              <a:buNone/>
              <a:defRPr sz="6400"/>
            </a:lvl7pPr>
            <a:lvl8pPr marL="10296967" indent="0">
              <a:buNone/>
              <a:defRPr sz="6400"/>
            </a:lvl8pPr>
            <a:lvl9pPr marL="11767962" indent="0">
              <a:buNone/>
              <a:defRPr sz="6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3647" y="23669713"/>
            <a:ext cx="12745403" cy="3549404"/>
          </a:xfrm>
        </p:spPr>
        <p:txBody>
          <a:bodyPr/>
          <a:lstStyle>
            <a:lvl1pPr marL="0" indent="0">
              <a:buNone/>
              <a:defRPr sz="4500"/>
            </a:lvl1pPr>
            <a:lvl2pPr marL="1470995" indent="0">
              <a:buNone/>
              <a:defRPr sz="3900"/>
            </a:lvl2pPr>
            <a:lvl3pPr marL="2941991" indent="0">
              <a:buNone/>
              <a:defRPr sz="3200"/>
            </a:lvl3pPr>
            <a:lvl4pPr marL="4412986" indent="0">
              <a:buNone/>
              <a:defRPr sz="2900"/>
            </a:lvl4pPr>
            <a:lvl5pPr marL="5883981" indent="0">
              <a:buNone/>
              <a:defRPr sz="2900"/>
            </a:lvl5pPr>
            <a:lvl6pPr marL="7354976" indent="0">
              <a:buNone/>
              <a:defRPr sz="2900"/>
            </a:lvl6pPr>
            <a:lvl7pPr marL="8825972" indent="0">
              <a:buNone/>
              <a:defRPr sz="2900"/>
            </a:lvl7pPr>
            <a:lvl8pPr marL="10296967" indent="0">
              <a:buNone/>
              <a:defRPr sz="2900"/>
            </a:lvl8pPr>
            <a:lvl9pPr marL="11767962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7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2117" y="1211140"/>
            <a:ext cx="19118104" cy="5040578"/>
          </a:xfrm>
          <a:prstGeom prst="rect">
            <a:avLst/>
          </a:prstGeom>
        </p:spPr>
        <p:txBody>
          <a:bodyPr vert="horz" lIns="294199" tIns="147100" rIns="294199" bIns="14710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117" y="7056811"/>
            <a:ext cx="19118104" cy="19959287"/>
          </a:xfrm>
          <a:prstGeom prst="rect">
            <a:avLst/>
          </a:prstGeom>
        </p:spPr>
        <p:txBody>
          <a:bodyPr vert="horz" lIns="294199" tIns="147100" rIns="294199" bIns="14710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2117" y="28031212"/>
            <a:ext cx="4956546" cy="1610185"/>
          </a:xfrm>
          <a:prstGeom prst="rect">
            <a:avLst/>
          </a:prstGeom>
        </p:spPr>
        <p:txBody>
          <a:bodyPr vert="horz" lIns="294199" tIns="147100" rIns="294199" bIns="147100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510E3-A267-4A41-A43F-D5D34B4C7BB0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57799" y="28031212"/>
            <a:ext cx="6726741" cy="1610185"/>
          </a:xfrm>
          <a:prstGeom prst="rect">
            <a:avLst/>
          </a:prstGeom>
        </p:spPr>
        <p:txBody>
          <a:bodyPr vert="horz" lIns="294199" tIns="147100" rIns="294199" bIns="147100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3675" y="28031212"/>
            <a:ext cx="4956546" cy="1610185"/>
          </a:xfrm>
          <a:prstGeom prst="rect">
            <a:avLst/>
          </a:prstGeom>
        </p:spPr>
        <p:txBody>
          <a:bodyPr vert="horz" lIns="294199" tIns="147100" rIns="294199" bIns="147100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AC3A3-F725-8149-B4DB-A173B9C26A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6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0995" rtl="0" eaLnBrk="1" latinLnBrk="0" hangingPunct="1">
        <a:spcBef>
          <a:spcPct val="0"/>
        </a:spcBef>
        <a:buNone/>
        <a:defRPr sz="142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3246" indent="-1103246" algn="l" defTabSz="1470995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0367" indent="-919372" algn="l" defTabSz="1470995" rtl="0" eaLnBrk="1" latinLnBrk="0" hangingPunct="1">
        <a:spcBef>
          <a:spcPct val="20000"/>
        </a:spcBef>
        <a:buFont typeface="Arial"/>
        <a:buChar char="–"/>
        <a:defRPr sz="90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3677488" indent="-735498" algn="l" defTabSz="147099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8483" indent="-735498" algn="l" defTabSz="1470995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19479" indent="-735498" algn="l" defTabSz="1470995" rtl="0" eaLnBrk="1" latinLnBrk="0" hangingPunct="1">
        <a:spcBef>
          <a:spcPct val="20000"/>
        </a:spcBef>
        <a:buFont typeface="Arial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90474" indent="-735498" algn="l" defTabSz="147099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61469" indent="-735498" algn="l" defTabSz="147099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32465" indent="-735498" algn="l" defTabSz="147099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3460" indent="-735498" algn="l" defTabSz="1470995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0995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41991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12986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83981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976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25972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96967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67962" algn="l" defTabSz="14709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mailto:r.cooke@aston.ac.uk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075727" y="404913"/>
            <a:ext cx="10560769" cy="4886517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1470995" rtl="0" eaLnBrk="1" latinLnBrk="0" hangingPunct="1">
              <a:spcBef>
                <a:spcPct val="0"/>
              </a:spcBef>
              <a:buNone/>
              <a:defRPr sz="14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 smtClean="0"/>
              <a:t>Do implementation intentions reduce alcohol consumption? A meta-analysis</a:t>
            </a:r>
          </a:p>
          <a:p>
            <a:r>
              <a:rPr lang="en-GB" sz="6600" dirty="0" smtClean="0"/>
              <a:t> </a:t>
            </a:r>
            <a:r>
              <a:rPr lang="en-GB" sz="5400" dirty="0" smtClean="0"/>
              <a:t>Richard Cooke</a:t>
            </a:r>
            <a:r>
              <a:rPr lang="en-GB" sz="5400" baseline="30000" dirty="0" smtClean="0"/>
              <a:t>1  </a:t>
            </a:r>
            <a:r>
              <a:rPr lang="en-GB" sz="5400" dirty="0" smtClean="0"/>
              <a:t>Helen Lowe</a:t>
            </a:r>
            <a:r>
              <a:rPr lang="en-GB" sz="5400" baseline="30000" dirty="0" smtClean="0"/>
              <a:t>2</a:t>
            </a:r>
          </a:p>
          <a:p>
            <a:r>
              <a:rPr lang="en-GB" sz="4000" baseline="30000" dirty="0" smtClean="0"/>
              <a:t>1</a:t>
            </a:r>
            <a:r>
              <a:rPr lang="en-GB" sz="4000" dirty="0" smtClean="0"/>
              <a:t> Aston University	</a:t>
            </a:r>
            <a:r>
              <a:rPr lang="en-GB" sz="4000" baseline="30000" dirty="0" smtClean="0"/>
              <a:t>2</a:t>
            </a:r>
            <a:r>
              <a:rPr lang="en-GB" sz="4000" dirty="0" smtClean="0"/>
              <a:t> Birmingham City University</a:t>
            </a:r>
          </a:p>
          <a:p>
            <a:pPr algn="l"/>
            <a:endParaRPr lang="en-GB" sz="6000" dirty="0"/>
          </a:p>
          <a:p>
            <a:pPr algn="l"/>
            <a:endParaRPr lang="en-GB" sz="6000" dirty="0" smtClean="0"/>
          </a:p>
          <a:p>
            <a:pPr algn="l"/>
            <a:endParaRPr lang="en-GB" sz="6600" dirty="0" smtClean="0"/>
          </a:p>
        </p:txBody>
      </p:sp>
      <p:pic>
        <p:nvPicPr>
          <p:cNvPr id="3" name="Picture 136" descr="orange_bh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81" y="404919"/>
            <a:ext cx="5257800" cy="2335876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 txBox="1">
            <a:spLocks/>
          </p:cNvSpPr>
          <p:nvPr/>
        </p:nvSpPr>
        <p:spPr>
          <a:xfrm>
            <a:off x="381000" y="5516852"/>
            <a:ext cx="20448481" cy="3180490"/>
          </a:xfrm>
          <a:prstGeom prst="rect">
            <a:avLst/>
          </a:prstGeom>
          <a:solidFill>
            <a:schemeClr val="accent5">
              <a:alpha val="80000"/>
            </a:schemeClr>
          </a:solidFill>
        </p:spPr>
        <p:txBody>
          <a:bodyPr>
            <a:normAutofit/>
          </a:bodyPr>
          <a:lstStyle>
            <a:lvl1pPr marL="1103246" indent="-1103246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10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0367" indent="-919372" algn="l" defTabSz="1470995" rtl="0" eaLnBrk="1" latinLnBrk="0" hangingPunct="1">
              <a:spcBef>
                <a:spcPct val="20000"/>
              </a:spcBef>
              <a:buFont typeface="Arial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77488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48483" indent="-735498" algn="l" defTabSz="1470995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19479" indent="-735498" algn="l" defTabSz="1470995" rtl="0" eaLnBrk="1" latinLnBrk="0" hangingPunct="1">
              <a:spcBef>
                <a:spcPct val="20000"/>
              </a:spcBef>
              <a:buFont typeface="Arial"/>
              <a:buChar char="»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0474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61469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32465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03460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dirty="0" smtClean="0">
                <a:latin typeface="Book Antiqua"/>
                <a:cs typeface="Book Antiqua"/>
              </a:rPr>
              <a:t>Background: Asking individuals to form implementation intentions (II; i.e., if-then plans) has been shown to reduce subsequent alcohol consumption. The objective of this study was to quantify the effect-size difference in alcohol consumption between individuals forming II versus not forming II.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Methods: </a:t>
            </a:r>
            <a:r>
              <a:rPr lang="en-GB" sz="3600" dirty="0">
                <a:latin typeface="Book Antiqua"/>
                <a:cs typeface="Book Antiqua"/>
              </a:rPr>
              <a:t>Systematic literature searches were conducted </a:t>
            </a:r>
            <a:r>
              <a:rPr lang="en-GB" sz="3600" dirty="0" smtClean="0">
                <a:latin typeface="Book Antiqua"/>
                <a:cs typeface="Book Antiqua"/>
              </a:rPr>
              <a:t>using the following databases: </a:t>
            </a:r>
            <a:r>
              <a:rPr lang="en-GB" sz="3600" dirty="0">
                <a:latin typeface="Book Antiqua"/>
                <a:cs typeface="Book Antiqua"/>
              </a:rPr>
              <a:t>Cochrane Database of Systematic Reviews; </a:t>
            </a:r>
            <a:r>
              <a:rPr lang="en-GB" sz="3600" dirty="0" err="1">
                <a:latin typeface="Book Antiqua"/>
                <a:cs typeface="Book Antiqua"/>
              </a:rPr>
              <a:t>EThOS</a:t>
            </a:r>
            <a:r>
              <a:rPr lang="en-GB" sz="3600" dirty="0">
                <a:latin typeface="Book Antiqua"/>
                <a:cs typeface="Book Antiqua"/>
              </a:rPr>
              <a:t>; </a:t>
            </a:r>
            <a:r>
              <a:rPr lang="en-GB" sz="3600" dirty="0" err="1">
                <a:latin typeface="Book Antiqua"/>
                <a:cs typeface="Book Antiqua"/>
              </a:rPr>
              <a:t>PsychArticles</a:t>
            </a:r>
            <a:r>
              <a:rPr lang="en-GB" sz="3600" dirty="0">
                <a:latin typeface="Book Antiqua"/>
                <a:cs typeface="Book Antiqua"/>
              </a:rPr>
              <a:t>; PubMed; Web of Science. </a:t>
            </a:r>
            <a:endParaRPr lang="en-GB" sz="3600" dirty="0" smtClean="0">
              <a:latin typeface="Book Antiqua"/>
              <a:cs typeface="Book Antiqua"/>
            </a:endParaRPr>
          </a:p>
        </p:txBody>
      </p:sp>
      <p:sp>
        <p:nvSpPr>
          <p:cNvPr id="18" name="Text Placeholder 5"/>
          <p:cNvSpPr txBox="1">
            <a:spLocks/>
          </p:cNvSpPr>
          <p:nvPr/>
        </p:nvSpPr>
        <p:spPr>
          <a:xfrm>
            <a:off x="380999" y="8795732"/>
            <a:ext cx="10744201" cy="4837680"/>
          </a:xfrm>
          <a:prstGeom prst="rect">
            <a:avLst/>
          </a:prstGeom>
          <a:solidFill>
            <a:schemeClr val="accent5">
              <a:alpha val="7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Findings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: Random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-effects meta-analysis was performed (N 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3102; K = 9) using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effect-size differences (d) in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unit alcohol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consumption between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participants who formed II versus did not form II</a:t>
            </a:r>
          </a:p>
          <a:p>
            <a:pPr marL="571500" indent="-571500">
              <a:buFont typeface="Arial"/>
              <a:buChar char="•"/>
            </a:pP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A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small, significant, positive effect-size difference in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unit alcohol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consumption was found (d+ = 0.21 [0.06; 0.36]; </a:t>
            </a:r>
            <a:r>
              <a:rPr lang="el-GR" sz="3600" dirty="0">
                <a:solidFill>
                  <a:srgbClr val="000000"/>
                </a:solidFill>
                <a:latin typeface="Book Antiqua"/>
                <a:cs typeface="Book Antiqua"/>
              </a:rPr>
              <a:t>χ</a:t>
            </a:r>
            <a:r>
              <a:rPr lang="en-GB" sz="3600" baseline="30000" dirty="0">
                <a:solidFill>
                  <a:srgbClr val="000000"/>
                </a:solidFill>
                <a:latin typeface="Book Antiqua"/>
                <a:cs typeface="Book Antiqua"/>
              </a:rPr>
              <a:t>2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(8) = 17.71, p = 0.02). </a:t>
            </a:r>
          </a:p>
        </p:txBody>
      </p:sp>
      <p:sp>
        <p:nvSpPr>
          <p:cNvPr id="19" name="Text Placeholder 5"/>
          <p:cNvSpPr txBox="1">
            <a:spLocks/>
          </p:cNvSpPr>
          <p:nvPr/>
        </p:nvSpPr>
        <p:spPr>
          <a:xfrm>
            <a:off x="381001" y="26890772"/>
            <a:ext cx="20448482" cy="3072454"/>
          </a:xfrm>
          <a:prstGeom prst="rect">
            <a:avLst/>
          </a:prstGeom>
          <a:solidFill>
            <a:schemeClr val="accent5">
              <a:alpha val="80000"/>
            </a:schemeClr>
          </a:solidFill>
        </p:spPr>
        <p:txBody>
          <a:bodyPr>
            <a:noAutofit/>
          </a:bodyPr>
          <a:lstStyle>
            <a:lvl1pPr marL="1103246" indent="-1103246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10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0367" indent="-919372" algn="l" defTabSz="1470995" rtl="0" eaLnBrk="1" latinLnBrk="0" hangingPunct="1">
              <a:spcBef>
                <a:spcPct val="20000"/>
              </a:spcBef>
              <a:buFont typeface="Arial"/>
              <a:buChar char="–"/>
              <a:defRPr sz="9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77488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48483" indent="-735498" algn="l" defTabSz="1470995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19479" indent="-735498" algn="l" defTabSz="1470995" rtl="0" eaLnBrk="1" latinLnBrk="0" hangingPunct="1">
              <a:spcBef>
                <a:spcPct val="20000"/>
              </a:spcBef>
              <a:buFont typeface="Arial"/>
              <a:buChar char="»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0474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61469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032465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03460" indent="-735498" algn="l" defTabSz="1470995" rtl="0" eaLnBrk="1" latinLnBrk="0" hangingPunct="1">
              <a:spcBef>
                <a:spcPct val="20000"/>
              </a:spcBef>
              <a:buFont typeface="Arial"/>
              <a:buChar char="•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Discussion: </a:t>
            </a:r>
            <a:r>
              <a:rPr lang="en-GB" sz="3600" dirty="0" smtClean="0">
                <a:latin typeface="Book Antiqua"/>
                <a:cs typeface="Book Antiqua"/>
              </a:rPr>
              <a:t>Meta-analysis confirms the utility of implementation intentions as an intervention to reduce alcohol consumption: Individuals who formed implementation intentions reported lower alcohol consumption at follow-up than individuals who did not form implementation intentions. These effects were stronger for shorter follow-up time points.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Contact details: Email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  <a:hlinkClick r:id="rId3"/>
              </a:rPr>
              <a:t>r.cooke@aston.ac.uk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		Twitter @</a:t>
            </a:r>
            <a:r>
              <a:rPr lang="en-GB" sz="3600" dirty="0" err="1" smtClean="0">
                <a:solidFill>
                  <a:srgbClr val="000000"/>
                </a:solidFill>
                <a:latin typeface="Book Antiqua"/>
                <a:cs typeface="Book Antiqua"/>
              </a:rPr>
              <a:t>DrRichardCooke</a:t>
            </a:r>
            <a:endParaRPr lang="en-GB" sz="3600" dirty="0" smtClean="0">
              <a:solidFill>
                <a:srgbClr val="000000"/>
              </a:solidFill>
              <a:latin typeface="Book Antiqua"/>
              <a:cs typeface="Book Antiqua"/>
            </a:endParaRPr>
          </a:p>
          <a:p>
            <a:pPr marL="0" indent="0">
              <a:buNone/>
            </a:pPr>
            <a:endParaRPr lang="en-GB" sz="3600" dirty="0" smtClean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1678" y="21972783"/>
            <a:ext cx="4374769" cy="3276854"/>
          </a:xfrm>
          <a:prstGeom prst="rect">
            <a:avLst/>
          </a:prstGeom>
        </p:spPr>
      </p:pic>
      <p:sp>
        <p:nvSpPr>
          <p:cNvPr id="22" name="Text Placeholder 5"/>
          <p:cNvSpPr txBox="1">
            <a:spLocks/>
          </p:cNvSpPr>
          <p:nvPr/>
        </p:nvSpPr>
        <p:spPr>
          <a:xfrm>
            <a:off x="381001" y="13792440"/>
            <a:ext cx="10744199" cy="5902789"/>
          </a:xfrm>
          <a:prstGeom prst="rect">
            <a:avLst/>
          </a:prstGeom>
          <a:solidFill>
            <a:schemeClr val="accent5">
              <a:alpha val="7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Findings: Length of follow-up was examined as a moderator. </a:t>
            </a:r>
          </a:p>
          <a:p>
            <a:pPr marL="571500" indent="-571500">
              <a:buFont typeface="Arial"/>
              <a:buChar char="•"/>
            </a:pP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A small, significant, positive effect-size difference in alcohol consumption was found when follow-up was </a:t>
            </a:r>
            <a:r>
              <a:rPr lang="en-GB" sz="3600" dirty="0" smtClean="0">
                <a:solidFill>
                  <a:srgbClr val="660066"/>
                </a:solidFill>
                <a:latin typeface="Book Antiqua"/>
                <a:cs typeface="Book Antiqua"/>
              </a:rPr>
              <a:t>within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 </a:t>
            </a:r>
            <a:r>
              <a:rPr lang="en-GB" sz="3600" dirty="0" smtClean="0">
                <a:solidFill>
                  <a:srgbClr val="660066"/>
                </a:solidFill>
                <a:latin typeface="Book Antiqua"/>
                <a:cs typeface="Book Antiqua"/>
              </a:rPr>
              <a:t>one month</a:t>
            </a:r>
            <a:r>
              <a:rPr lang="en-GB" sz="3600" dirty="0" smtClean="0">
                <a:solidFill>
                  <a:srgbClr val="FF0000"/>
                </a:solidFill>
                <a:latin typeface="Book Antiqua"/>
                <a:cs typeface="Book Antiqua"/>
              </a:rPr>
              <a:t>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(d+ 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0.43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[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0.21; 0.66]; </a:t>
            </a:r>
            <a:r>
              <a:rPr lang="el-GR" sz="3600" dirty="0">
                <a:solidFill>
                  <a:srgbClr val="000000"/>
                </a:solidFill>
                <a:latin typeface="Book Antiqua"/>
                <a:cs typeface="Book Antiqua"/>
              </a:rPr>
              <a:t>χ</a:t>
            </a:r>
            <a:r>
              <a:rPr lang="en-GB" sz="3600" baseline="30000" dirty="0" smtClean="0">
                <a:solidFill>
                  <a:srgbClr val="000000"/>
                </a:solidFill>
                <a:latin typeface="Book Antiqua"/>
                <a:cs typeface="Book Antiqua"/>
              </a:rPr>
              <a:t>2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(3)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2.43,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p 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0.49</a:t>
            </a:r>
            <a:r>
              <a:rPr lang="en-GB" sz="3600" dirty="0" smtClean="0">
                <a:latin typeface="Book Antiqua"/>
                <a:cs typeface="Book Antiqua"/>
              </a:rPr>
              <a:t>). </a:t>
            </a:r>
          </a:p>
          <a:p>
            <a:pPr marL="571500" indent="-571500">
              <a:buFont typeface="Arial"/>
              <a:buChar char="•"/>
            </a:pPr>
            <a:r>
              <a:rPr lang="en-GB" sz="3600" dirty="0" smtClean="0">
                <a:latin typeface="Book Antiqua"/>
                <a:cs typeface="Book Antiqua"/>
              </a:rPr>
              <a:t>A non-</a:t>
            </a:r>
            <a:r>
              <a:rPr lang="en-GB" sz="3600" dirty="0">
                <a:latin typeface="Book Antiqua"/>
                <a:cs typeface="Book Antiqua"/>
              </a:rPr>
              <a:t>significant effect-size difference was </a:t>
            </a:r>
            <a:r>
              <a:rPr lang="en-GB" sz="3600" dirty="0" smtClean="0">
                <a:latin typeface="Book Antiqua"/>
                <a:cs typeface="Book Antiqua"/>
              </a:rPr>
              <a:t>found when follow-up was </a:t>
            </a:r>
            <a:r>
              <a:rPr lang="en-GB" sz="3600" dirty="0" smtClean="0">
                <a:solidFill>
                  <a:srgbClr val="FF0000"/>
                </a:solidFill>
                <a:latin typeface="Book Antiqua"/>
                <a:cs typeface="Book Antiqua"/>
              </a:rPr>
              <a:t>beyond one month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(d+ 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0.07 [-0.02; 0.17]; </a:t>
            </a:r>
            <a:r>
              <a:rPr lang="el-GR" sz="3600" dirty="0">
                <a:solidFill>
                  <a:srgbClr val="000000"/>
                </a:solidFill>
                <a:latin typeface="Book Antiqua"/>
                <a:cs typeface="Book Antiqua"/>
              </a:rPr>
              <a:t>χ</a:t>
            </a:r>
            <a:r>
              <a:rPr lang="en-GB" sz="3600" baseline="30000" dirty="0" smtClean="0">
                <a:solidFill>
                  <a:srgbClr val="000000"/>
                </a:solidFill>
                <a:latin typeface="Book Antiqua"/>
                <a:cs typeface="Book Antiqua"/>
              </a:rPr>
              <a:t>2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(4)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5.36, </a:t>
            </a:r>
            <a:r>
              <a:rPr lang="en-GB" sz="3600" dirty="0">
                <a:solidFill>
                  <a:srgbClr val="000000"/>
                </a:solidFill>
                <a:latin typeface="Book Antiqua"/>
                <a:cs typeface="Book Antiqua"/>
              </a:rPr>
              <a:t>p = </a:t>
            </a:r>
            <a:r>
              <a:rPr lang="en-GB" sz="3600" dirty="0" smtClean="0">
                <a:solidFill>
                  <a:srgbClr val="000000"/>
                </a:solidFill>
                <a:latin typeface="Book Antiqua"/>
                <a:cs typeface="Book Antiqua"/>
              </a:rPr>
              <a:t>0.25</a:t>
            </a:r>
            <a:r>
              <a:rPr lang="en-GB" sz="3600" dirty="0" smtClean="0">
                <a:latin typeface="Book Antiqua"/>
                <a:cs typeface="Book Antiqua"/>
              </a:rPr>
              <a:t>)</a:t>
            </a:r>
            <a:endParaRPr lang="en-GB" sz="3600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pic>
        <p:nvPicPr>
          <p:cNvPr id="11" name="Picture 10" descr="E:\Work\Imp int review\Detailed forest plot 2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0612461"/>
            <a:ext cx="16052800" cy="6229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33239" y="8900629"/>
            <a:ext cx="9752078" cy="11711832"/>
          </a:xfrm>
          <a:prstGeom prst="rect">
            <a:avLst/>
          </a:prstGeom>
        </p:spPr>
      </p:pic>
      <p:pic>
        <p:nvPicPr>
          <p:cNvPr id="13" name="Picture 12" descr="Alcohol-original-size_54759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8158" y="3073602"/>
            <a:ext cx="3634740" cy="20193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44" y="3090393"/>
            <a:ext cx="3322320" cy="22010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50367" y="404913"/>
            <a:ext cx="3336974" cy="233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2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011&quot;&gt;&lt;object type=&quot;3&quot; unique_id=&quot;10012&quot;&gt;&lt;property id=&quot;20148&quot; value=&quot;5&quot;/&gt;&lt;property id=&quot;20300&quot; value=&quot;Slide 1&quot;/&gt;&lt;property id=&quot;20307&quot; value=&quot;256&quot;/&gt;&lt;/object&gt;&lt;/object&gt;&lt;object type=&quot;8&quot; unique_id=&quot;1001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296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Calibri</vt:lpstr>
      <vt:lpstr>Office Theme</vt:lpstr>
      <vt:lpstr>PowerPoint Presentation</vt:lpstr>
    </vt:vector>
  </TitlesOfParts>
  <Company>LHS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Cooke</dc:creator>
  <cp:lastModifiedBy>Helen Lowe</cp:lastModifiedBy>
  <cp:revision>68</cp:revision>
  <cp:lastPrinted>2016-11-29T13:53:41Z</cp:lastPrinted>
  <dcterms:created xsi:type="dcterms:W3CDTF">2014-11-25T20:40:26Z</dcterms:created>
  <dcterms:modified xsi:type="dcterms:W3CDTF">2016-11-29T13:53:58Z</dcterms:modified>
</cp:coreProperties>
</file>