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8" r:id="rId1"/>
  </p:sldMasterIdLst>
  <p:sldIdLst>
    <p:sldId id="256" r:id="rId2"/>
    <p:sldId id="280" r:id="rId3"/>
    <p:sldId id="306" r:id="rId4"/>
    <p:sldId id="292" r:id="rId5"/>
    <p:sldId id="282" r:id="rId6"/>
    <p:sldId id="281" r:id="rId7"/>
    <p:sldId id="283" r:id="rId8"/>
    <p:sldId id="298" r:id="rId9"/>
    <p:sldId id="297"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8FB88D-2506-4754-A6B6-9C40CA972DF5}">
          <p14:sldIdLst>
            <p14:sldId id="256"/>
            <p14:sldId id="280"/>
            <p14:sldId id="306"/>
            <p14:sldId id="292"/>
            <p14:sldId id="282"/>
            <p14:sldId id="281"/>
            <p14:sldId id="283"/>
            <p14:sldId id="298"/>
            <p14:sldId id="297"/>
          </p14:sldIdLst>
        </p14:section>
      </p14:sectionLst>
    </p:ext>
    <p:ext uri="{EFAFB233-063F-42B5-8137-9DF3F51BA10A}">
      <p15:sldGuideLst xmlns:p15="http://schemas.microsoft.com/office/powerpoint/2012/main">
        <p15:guide id="3" orient="horz" pos="96" userDrawn="1">
          <p15:clr>
            <a:srgbClr val="A4A3A4"/>
          </p15:clr>
        </p15:guide>
        <p15:guide id="4" orient="horz" userDrawn="1">
          <p15:clr>
            <a:srgbClr val="A4A3A4"/>
          </p15:clr>
        </p15:guide>
        <p15:guide id="5" pos="7446" userDrawn="1">
          <p15:clr>
            <a:srgbClr val="A4A3A4"/>
          </p15:clr>
        </p15:guide>
        <p15:guide id="6" orient="horz" pos="618" userDrawn="1">
          <p15:clr>
            <a:srgbClr val="A4A3A4"/>
          </p15:clr>
        </p15:guide>
        <p15:guide id="7" pos="740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a:srgbClr val="6666FF"/>
    <a:srgbClr val="E7F3DD"/>
    <a:srgbClr val="FF5757"/>
    <a:srgbClr val="0066FF"/>
    <a:srgbClr val="F3ECD9"/>
    <a:srgbClr val="FFFFCC"/>
    <a:srgbClr val="CCFFCC"/>
    <a:srgbClr val="6DF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4" autoAdjust="0"/>
    <p:restoredTop sz="94660"/>
  </p:normalViewPr>
  <p:slideViewPr>
    <p:cSldViewPr snapToGrid="0">
      <p:cViewPr varScale="1">
        <p:scale>
          <a:sx n="112" d="100"/>
          <a:sy n="112" d="100"/>
        </p:scale>
        <p:origin x="288" y="108"/>
      </p:cViewPr>
      <p:guideLst>
        <p:guide orient="horz" pos="96"/>
        <p:guide orient="horz"/>
        <p:guide pos="7446"/>
        <p:guide orient="horz" pos="618"/>
        <p:guide pos="7401"/>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D19FB2-3AAB-4D03-B13A-2960828C78E3}" type="datetimeFigureOut">
              <a:rPr lang="en-US" smtClean="0"/>
              <a:pPr/>
              <a:t>8/17/2017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637879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CF1133-3259-4C45-BABA-5B62D9C6F78D}" type="datetimeFigureOut">
              <a:rPr lang="en-US" smtClean="0"/>
              <a:pPr/>
              <a:t>8/17/2017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7331561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CF1133-3259-4C45-BABA-5B62D9C6F78D}" type="datetimeFigureOut">
              <a:rPr lang="en-US" smtClean="0"/>
              <a:pPr/>
              <a:t>8/17/2017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7120270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CF1133-3259-4C45-BABA-5B62D9C6F78D}" type="datetimeFigureOut">
              <a:rPr lang="en-US" smtClean="0"/>
              <a:pPr/>
              <a:t>8/17/2017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8630520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CF1133-3259-4C45-BABA-5B62D9C6F78D}" type="datetimeFigureOut">
              <a:rPr lang="en-US" smtClean="0"/>
              <a:pPr/>
              <a:t>8/17/2017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1473968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smtClean="0"/>
              <a:pPr/>
              <a:t>8/17/2017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7148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1CF1133-3259-4C45-BABA-5B62D9C6F78D}" type="datetimeFigureOut">
              <a:rPr lang="en-US" smtClean="0"/>
              <a:pPr/>
              <a:t>8/17/2017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0612446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pPr/>
              <a:t>8/17/2017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42272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pPr/>
              <a:t>8/17/2017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60425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pPr/>
              <a:t>8/17/2017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3670751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pPr/>
              <a:t>8/17/2017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67989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pPr/>
              <a:t>8/17/2017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654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pPr/>
              <a:t>8/17/2017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59970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pPr/>
              <a:t>8/17/2017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4919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E7884882-FB12-4BC8-9960-9AD8104D7FAE}" type="datetimeFigureOut">
              <a:rPr lang="en-US" smtClean="0"/>
              <a:pPr/>
              <a:t>8/17/2017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41810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pPr/>
              <a:t>8/17/2017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62641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pPr/>
              <a:t>8/17/2017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7181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userDrawn="1"/>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51CF1133-3259-4C45-BABA-5B62D9C6F78D}" type="datetimeFigureOut">
              <a:rPr lang="en-US" smtClean="0"/>
              <a:pPr/>
              <a:t>8/17/2017</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1370222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Lst>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6.xml"/><Relationship Id="rId7" Type="http://schemas.openxmlformats.org/officeDocument/2006/relationships/slide" Target="slide8.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3.xml"/><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5.xml"/><Relationship Id="rId7" Type="http://schemas.openxmlformats.org/officeDocument/2006/relationships/slide" Target="slide7.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6.xml"/><Relationship Id="rId4"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7.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slide" Target="slide2.xml"/><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8.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2.png"/><Relationship Id="rId7" Type="http://schemas.openxmlformats.org/officeDocument/2006/relationships/image" Target="../media/image20.gi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gif"/><Relationship Id="rId5" Type="http://schemas.openxmlformats.org/officeDocument/2006/relationships/image" Target="../media/image18.png"/><Relationship Id="rId10" Type="http://schemas.openxmlformats.org/officeDocument/2006/relationships/image" Target="../media/image22.gif"/><Relationship Id="rId4" Type="http://schemas.openxmlformats.org/officeDocument/2006/relationships/image" Target="../media/image17.png"/><Relationship Id="rId9" Type="http://schemas.openxmlformats.org/officeDocument/2006/relationships/image" Target="../media/image21.gif"/></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1.gif"/><Relationship Id="rId7" Type="http://schemas.openxmlformats.org/officeDocument/2006/relationships/image" Target="../media/image26.gif"/><Relationship Id="rId2" Type="http://schemas.openxmlformats.org/officeDocument/2006/relationships/image" Target="../media/image24.gi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0.gif"/><Relationship Id="rId4" Type="http://schemas.openxmlformats.org/officeDocument/2006/relationships/image" Target="../media/image25.png"/><Relationship Id="rId9"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5166688" y="238548"/>
            <a:ext cx="6784786" cy="3824757"/>
          </a:xfrm>
          <a:prstGeom prst="rect">
            <a:avLst/>
          </a:prstGeom>
        </p:spPr>
      </p:pic>
      <p:sp>
        <p:nvSpPr>
          <p:cNvPr id="26" name="TextBox 25"/>
          <p:cNvSpPr txBox="1"/>
          <p:nvPr/>
        </p:nvSpPr>
        <p:spPr>
          <a:xfrm>
            <a:off x="432274" y="2424614"/>
            <a:ext cx="4759657" cy="1015663"/>
          </a:xfrm>
          <a:prstGeom prst="rect">
            <a:avLst/>
          </a:prstGeom>
          <a:noFill/>
        </p:spPr>
        <p:txBody>
          <a:bodyPr wrap="square" rtlCol="0">
            <a:spAutoFit/>
          </a:bodyPr>
          <a:lstStyle/>
          <a:p>
            <a:pPr>
              <a:spcAft>
                <a:spcPts val="900"/>
              </a:spcAft>
            </a:pPr>
            <a:r>
              <a:rPr lang="en-GB" sz="1200" dirty="0">
                <a:solidFill>
                  <a:schemeClr val="accent4">
                    <a:lumMod val="50000"/>
                  </a:schemeClr>
                </a:solidFill>
                <a:latin typeface="Arial" pitchFamily="34" charset="0"/>
                <a:cs typeface="Arial" pitchFamily="34" charset="0"/>
              </a:rPr>
              <a:t>This presentation proposes </a:t>
            </a:r>
            <a:r>
              <a:rPr lang="en-GB" sz="1200" i="1" dirty="0">
                <a:solidFill>
                  <a:schemeClr val="accent4">
                    <a:lumMod val="50000"/>
                  </a:schemeClr>
                </a:solidFill>
                <a:latin typeface="Arial" pitchFamily="34" charset="0"/>
                <a:cs typeface="Arial" pitchFamily="34" charset="0"/>
              </a:rPr>
              <a:t>in-video personalisation </a:t>
            </a:r>
            <a:r>
              <a:rPr lang="en-GB" sz="1200" dirty="0">
                <a:solidFill>
                  <a:schemeClr val="accent4">
                    <a:lumMod val="50000"/>
                  </a:schemeClr>
                </a:solidFill>
                <a:latin typeface="Arial" pitchFamily="34" charset="0"/>
                <a:cs typeface="Arial" pitchFamily="34" charset="0"/>
              </a:rPr>
              <a:t>using object-based media for the insertion of externally sourced </a:t>
            </a:r>
            <a:r>
              <a:rPr lang="en-GB" sz="1200" i="1" dirty="0">
                <a:solidFill>
                  <a:schemeClr val="accent4">
                    <a:lumMod val="50000"/>
                  </a:schemeClr>
                </a:solidFill>
                <a:latin typeface="Arial" pitchFamily="34" charset="0"/>
                <a:cs typeface="Arial" pitchFamily="34" charset="0"/>
              </a:rPr>
              <a:t>video placements </a:t>
            </a:r>
            <a:r>
              <a:rPr lang="en-GB" sz="1200" dirty="0">
                <a:solidFill>
                  <a:schemeClr val="accent4">
                    <a:lumMod val="50000"/>
                  </a:schemeClr>
                </a:solidFill>
                <a:latin typeface="Arial" pitchFamily="34" charset="0"/>
                <a:cs typeface="Arial" pitchFamily="34" charset="0"/>
              </a:rPr>
              <a:t>into broadcast content (real-time or on-demand). Placement content is selected in accordance with </a:t>
            </a:r>
            <a:r>
              <a:rPr lang="en-GB" sz="1200" i="1" dirty="0">
                <a:solidFill>
                  <a:schemeClr val="accent4">
                    <a:lumMod val="50000"/>
                  </a:schemeClr>
                </a:solidFill>
                <a:latin typeface="Arial" pitchFamily="34" charset="0"/>
                <a:cs typeface="Arial" pitchFamily="34" charset="0"/>
              </a:rPr>
              <a:t>viewer profiles</a:t>
            </a:r>
            <a:r>
              <a:rPr lang="en-GB" sz="1200" dirty="0">
                <a:solidFill>
                  <a:schemeClr val="accent4">
                    <a:lumMod val="50000"/>
                  </a:schemeClr>
                </a:solidFill>
                <a:latin typeface="Arial" pitchFamily="34" charset="0"/>
                <a:cs typeface="Arial" pitchFamily="34" charset="0"/>
              </a:rPr>
              <a:t>, and may be produced independently of the source video. </a:t>
            </a:r>
            <a:endParaRPr lang="en-GB" sz="1200" i="1" dirty="0">
              <a:solidFill>
                <a:schemeClr val="accent4">
                  <a:lumMod val="50000"/>
                </a:schemeClr>
              </a:solidFill>
              <a:latin typeface="Arial" pitchFamily="34" charset="0"/>
              <a:cs typeface="Arial" pitchFamily="34" charset="0"/>
            </a:endParaRPr>
          </a:p>
        </p:txBody>
      </p:sp>
      <p:sp>
        <p:nvSpPr>
          <p:cNvPr id="30" name="Title 1"/>
          <p:cNvSpPr txBox="1">
            <a:spLocks/>
          </p:cNvSpPr>
          <p:nvPr/>
        </p:nvSpPr>
        <p:spPr>
          <a:xfrm>
            <a:off x="393700" y="254442"/>
            <a:ext cx="5794282" cy="2200274"/>
          </a:xfrm>
          <a:prstGeom prst="rect">
            <a:avLst/>
          </a:prstGeom>
        </p:spPr>
        <p:txBody>
          <a:bodyPr vert="horz" lIns="91440" tIns="45720" rIns="91440" bIns="45720" rtlCol="0" anchor="b">
            <a:noAutofit/>
          </a:bodyPr>
          <a:lstStyle/>
          <a:p>
            <a:pPr marL="0" marR="0" lvl="0" indent="0" algn="l" defTabSz="914400" rtl="0" eaLnBrk="1" fontAlgn="auto" latinLnBrk="0" hangingPunct="1">
              <a:lnSpc>
                <a:spcPts val="4000"/>
              </a:lnSpc>
              <a:spcBef>
                <a:spcPct val="0"/>
              </a:spcBef>
              <a:spcAft>
                <a:spcPts val="0"/>
              </a:spcAft>
              <a:buClrTx/>
              <a:buSzTx/>
              <a:buFontTx/>
              <a:buNone/>
              <a:tabLst/>
              <a:defRPr/>
            </a:pPr>
            <a:r>
              <a:rPr kumimoji="0" lang="en-GB" sz="4000" b="1" i="0" u="none" strike="noStrike" kern="1200" cap="all" spc="0" normalizeH="0" baseline="0" noProof="0" dirty="0">
                <a:ln>
                  <a:noFill/>
                </a:ln>
                <a:solidFill>
                  <a:schemeClr val="tx1"/>
                </a:solidFill>
                <a:effectLst/>
                <a:uLnTx/>
                <a:uFillTx/>
                <a:latin typeface="+mj-lt"/>
                <a:ea typeface="+mj-ea"/>
                <a:cs typeface="+mj-cs"/>
              </a:rPr>
              <a:t>OBJECT-MEDIA: FROM PERSONALISATION TO A SEAMLESS TV/VR </a:t>
            </a:r>
            <a:r>
              <a:rPr kumimoji="0" lang="en-GB" sz="4000" b="1" i="0" u="none" strike="noStrike" kern="1200" cap="all" spc="0" normalizeH="0" noProof="0" dirty="0">
                <a:ln>
                  <a:noFill/>
                </a:ln>
                <a:solidFill>
                  <a:schemeClr val="tx1"/>
                </a:solidFill>
                <a:effectLst/>
                <a:uLnTx/>
                <a:uFillTx/>
                <a:latin typeface="+mj-lt"/>
                <a:ea typeface="+mj-ea"/>
                <a:cs typeface="+mj-cs"/>
              </a:rPr>
              <a:t> CONVERGENCE</a:t>
            </a:r>
            <a:endParaRPr kumimoji="0" lang="en-GB" sz="4000" b="1" i="0" u="none" strike="noStrike" kern="1200" cap="all" spc="0" normalizeH="0" baseline="0" noProof="0" dirty="0">
              <a:ln>
                <a:noFill/>
              </a:ln>
              <a:solidFill>
                <a:schemeClr val="tx1"/>
              </a:solidFill>
              <a:effectLst/>
              <a:uLnTx/>
              <a:uFillTx/>
              <a:latin typeface="+mj-lt"/>
              <a:ea typeface="+mj-ea"/>
              <a:cs typeface="+mj-cs"/>
            </a:endParaRPr>
          </a:p>
        </p:txBody>
      </p:sp>
      <p:grpSp>
        <p:nvGrpSpPr>
          <p:cNvPr id="32" name="Group 31"/>
          <p:cNvGrpSpPr/>
          <p:nvPr/>
        </p:nvGrpSpPr>
        <p:grpSpPr>
          <a:xfrm>
            <a:off x="440194" y="4706597"/>
            <a:ext cx="5916279" cy="1754326"/>
            <a:chOff x="393700" y="4613345"/>
            <a:chExt cx="5916279" cy="1754326"/>
          </a:xfrm>
        </p:grpSpPr>
        <p:sp>
          <p:nvSpPr>
            <p:cNvPr id="33" name="TextBox 32"/>
            <p:cNvSpPr txBox="1"/>
            <p:nvPr/>
          </p:nvSpPr>
          <p:spPr>
            <a:xfrm>
              <a:off x="1981619" y="4613345"/>
              <a:ext cx="4328360" cy="1754326"/>
            </a:xfrm>
            <a:prstGeom prst="rect">
              <a:avLst/>
            </a:prstGeom>
            <a:noFill/>
          </p:spPr>
          <p:txBody>
            <a:bodyPr wrap="square" rtlCol="0">
              <a:spAutoFit/>
            </a:bodyPr>
            <a:lstStyle/>
            <a:p>
              <a:r>
                <a:rPr lang="en-GB" sz="1600" b="1" dirty="0"/>
                <a:t>Jeremy Foss, Birmingham City University, UK</a:t>
              </a:r>
            </a:p>
            <a:p>
              <a:r>
                <a:rPr lang="en-GB" sz="1200" b="1" dirty="0"/>
                <a:t>jeremy.foss@bcu.ac.uk</a:t>
              </a:r>
            </a:p>
            <a:p>
              <a:endParaRPr lang="en-GB" sz="1000" b="1" dirty="0"/>
            </a:p>
            <a:p>
              <a:r>
                <a:rPr lang="fr-FR" sz="1600" b="1" dirty="0"/>
                <a:t>Alexandre Ulisses, MOG Technologies, Portugal</a:t>
              </a:r>
            </a:p>
            <a:p>
              <a:r>
                <a:rPr lang="fr-FR" sz="1200" b="1" dirty="0"/>
                <a:t>alexandre.ulisses@mog-technologies.com</a:t>
              </a:r>
            </a:p>
            <a:p>
              <a:endParaRPr lang="fr-FR" sz="1000" b="1" dirty="0"/>
            </a:p>
            <a:p>
              <a:r>
                <a:rPr lang="en-GB" sz="1600" b="1" dirty="0"/>
                <a:t>Nicolas Monnoyer, Big Bad Wolf, Belgium</a:t>
              </a:r>
            </a:p>
            <a:p>
              <a:r>
                <a:rPr lang="en-GB" sz="1200" b="1" dirty="0"/>
                <a:t>n.monnoyer@bigbadwolf.be</a:t>
              </a:r>
            </a:p>
          </p:txBody>
        </p:sp>
        <p:pic>
          <p:nvPicPr>
            <p:cNvPr id="34" name="Picture 33"/>
            <p:cNvPicPr>
              <a:picLocks noChangeAspect="1"/>
            </p:cNvPicPr>
            <p:nvPr/>
          </p:nvPicPr>
          <p:blipFill>
            <a:blip r:embed="rId3"/>
            <a:stretch>
              <a:fillRect/>
            </a:stretch>
          </p:blipFill>
          <p:spPr>
            <a:xfrm>
              <a:off x="393700" y="4674354"/>
              <a:ext cx="1587919" cy="439324"/>
            </a:xfrm>
            <a:prstGeom prst="rect">
              <a:avLst/>
            </a:prstGeom>
          </p:spPr>
        </p:pic>
        <p:pic>
          <p:nvPicPr>
            <p:cNvPr id="35" name="Picture 34"/>
            <p:cNvPicPr>
              <a:picLocks noChangeAspect="1"/>
            </p:cNvPicPr>
            <p:nvPr/>
          </p:nvPicPr>
          <p:blipFill>
            <a:blip r:embed="rId4"/>
            <a:stretch>
              <a:fillRect/>
            </a:stretch>
          </p:blipFill>
          <p:spPr>
            <a:xfrm>
              <a:off x="1203728" y="5742052"/>
              <a:ext cx="717241" cy="583573"/>
            </a:xfrm>
            <a:prstGeom prst="rect">
              <a:avLst/>
            </a:prstGeom>
          </p:spPr>
        </p:pic>
        <p:pic>
          <p:nvPicPr>
            <p:cNvPr id="36" name="Picture 35"/>
            <p:cNvPicPr>
              <a:picLocks noChangeAspect="1"/>
            </p:cNvPicPr>
            <p:nvPr/>
          </p:nvPicPr>
          <p:blipFill>
            <a:blip r:embed="rId5"/>
            <a:stretch>
              <a:fillRect/>
            </a:stretch>
          </p:blipFill>
          <p:spPr>
            <a:xfrm>
              <a:off x="896338" y="5174685"/>
              <a:ext cx="1024631" cy="573793"/>
            </a:xfrm>
            <a:prstGeom prst="rect">
              <a:avLst/>
            </a:prstGeom>
          </p:spPr>
        </p:pic>
      </p:grpSp>
      <p:cxnSp>
        <p:nvCxnSpPr>
          <p:cNvPr id="37" name="Straight Connector 36"/>
          <p:cNvCxnSpPr/>
          <p:nvPr/>
        </p:nvCxnSpPr>
        <p:spPr>
          <a:xfrm>
            <a:off x="526942" y="4644605"/>
            <a:ext cx="7756902"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19193" y="2424614"/>
            <a:ext cx="3975315"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255930" y="5571652"/>
            <a:ext cx="3373105" cy="366190"/>
          </a:xfrm>
          <a:prstGeom prst="rect">
            <a:avLst/>
          </a:prstGeom>
          <a:noFill/>
        </p:spPr>
        <p:txBody>
          <a:bodyPr wrap="square" rtlCol="0">
            <a:spAutoFit/>
          </a:bodyPr>
          <a:lstStyle/>
          <a:p>
            <a:pPr>
              <a:lnSpc>
                <a:spcPts val="2300"/>
              </a:lnSpc>
            </a:pPr>
            <a:r>
              <a:rPr lang="en-GB" sz="1600" b="1" i="1" dirty="0">
                <a:solidFill>
                  <a:schemeClr val="accent2">
                    <a:lumMod val="50000"/>
                  </a:schemeClr>
                </a:solidFill>
                <a:cs typeface="Arial" pitchFamily="34" charset="0"/>
              </a:rPr>
              <a:t>Go To  </a:t>
            </a:r>
            <a:r>
              <a:rPr lang="en-GB" sz="1600" b="1" dirty="0">
                <a:solidFill>
                  <a:schemeClr val="accent2">
                    <a:lumMod val="50000"/>
                  </a:schemeClr>
                </a:solidFill>
                <a:cs typeface="Arial" pitchFamily="34" charset="0"/>
              </a:rPr>
              <a:t>Introduction and overview</a:t>
            </a:r>
          </a:p>
        </p:txBody>
      </p:sp>
      <p:cxnSp>
        <p:nvCxnSpPr>
          <p:cNvPr id="43" name="Straight Connector 42"/>
          <p:cNvCxnSpPr/>
          <p:nvPr/>
        </p:nvCxnSpPr>
        <p:spPr>
          <a:xfrm flipV="1">
            <a:off x="8056880" y="5441829"/>
            <a:ext cx="3719461" cy="5624"/>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44" name="Rectangle 43">
            <a:hlinkClick r:id="rId6" action="ppaction://hlinksldjump"/>
          </p:cNvPr>
          <p:cNvSpPr/>
          <p:nvPr/>
        </p:nvSpPr>
        <p:spPr>
          <a:xfrm>
            <a:off x="11286837" y="5569527"/>
            <a:ext cx="506854" cy="473987"/>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extBox 44"/>
          <p:cNvSpPr txBox="1"/>
          <p:nvPr/>
        </p:nvSpPr>
        <p:spPr>
          <a:xfrm>
            <a:off x="432273" y="3421029"/>
            <a:ext cx="8110836" cy="1131079"/>
          </a:xfrm>
          <a:prstGeom prst="rect">
            <a:avLst/>
          </a:prstGeom>
          <a:noFill/>
        </p:spPr>
        <p:txBody>
          <a:bodyPr wrap="square" rtlCol="0">
            <a:spAutoFit/>
          </a:bodyPr>
          <a:lstStyle/>
          <a:p>
            <a:pPr>
              <a:spcAft>
                <a:spcPts val="900"/>
              </a:spcAft>
            </a:pPr>
            <a:r>
              <a:rPr lang="en-GB" sz="1200" dirty="0">
                <a:solidFill>
                  <a:schemeClr val="accent4">
                    <a:lumMod val="50000"/>
                  </a:schemeClr>
                </a:solidFill>
                <a:latin typeface="Arial" pitchFamily="34" charset="0"/>
                <a:cs typeface="Arial" pitchFamily="34" charset="0"/>
              </a:rPr>
              <a:t>Using this this technology </a:t>
            </a:r>
            <a:r>
              <a:rPr lang="en-GB" sz="1200" i="1" dirty="0">
                <a:solidFill>
                  <a:schemeClr val="accent4">
                    <a:lumMod val="50000"/>
                  </a:schemeClr>
                </a:solidFill>
                <a:latin typeface="Arial" pitchFamily="34" charset="0"/>
                <a:cs typeface="Arial" pitchFamily="34" charset="0"/>
              </a:rPr>
              <a:t>user-object interaction </a:t>
            </a:r>
            <a:r>
              <a:rPr lang="en-GB" sz="1200" dirty="0">
                <a:solidFill>
                  <a:schemeClr val="accent4">
                    <a:lumMod val="50000"/>
                  </a:schemeClr>
                </a:solidFill>
                <a:latin typeface="Arial" pitchFamily="34" charset="0"/>
                <a:cs typeface="Arial" pitchFamily="34" charset="0"/>
              </a:rPr>
              <a:t>is also possible. Use cases, include personalised product placement, training, education and accessibility for hearing and visually impaired viewers. The technology specifically fits existing distribution platforms (cable, satellite, DTTV, IPTV/OTT) with minimal infrastructure upgrade. </a:t>
            </a:r>
          </a:p>
          <a:p>
            <a:pPr>
              <a:spcAft>
                <a:spcPts val="900"/>
              </a:spcAft>
            </a:pPr>
            <a:r>
              <a:rPr lang="en-GB" sz="1200" dirty="0">
                <a:solidFill>
                  <a:schemeClr val="accent4">
                    <a:lumMod val="50000"/>
                  </a:schemeClr>
                </a:solidFill>
                <a:latin typeface="Arial" pitchFamily="34" charset="0"/>
                <a:cs typeface="Arial" pitchFamily="34" charset="0"/>
              </a:rPr>
              <a:t>Birmingham City University, MOG Technologies and Big Bad Wolf are all involved in the development of the production, imaging and delivery technologies to realise this next generation of a seamless TV and VR convergence. </a:t>
            </a:r>
          </a:p>
        </p:txBody>
      </p:sp>
      <p:pic>
        <p:nvPicPr>
          <p:cNvPr id="5" name="Picture 4"/>
          <p:cNvPicPr>
            <a:picLocks noChangeAspect="1"/>
          </p:cNvPicPr>
          <p:nvPr/>
        </p:nvPicPr>
        <p:blipFill>
          <a:blip r:embed="rId7"/>
          <a:stretch>
            <a:fillRect/>
          </a:stretch>
        </p:blipFill>
        <p:spPr>
          <a:xfrm>
            <a:off x="11376550" y="6242146"/>
            <a:ext cx="547216" cy="478335"/>
          </a:xfrm>
          <a:prstGeom prst="rect">
            <a:avLst/>
          </a:prstGeom>
        </p:spPr>
      </p:pic>
      <p:sp>
        <p:nvSpPr>
          <p:cNvPr id="2" name="TextBox 1"/>
          <p:cNvSpPr txBox="1"/>
          <p:nvPr/>
        </p:nvSpPr>
        <p:spPr>
          <a:xfrm>
            <a:off x="6819415" y="6269284"/>
            <a:ext cx="4718634" cy="461665"/>
          </a:xfrm>
          <a:prstGeom prst="rect">
            <a:avLst/>
          </a:prstGeom>
          <a:noFill/>
        </p:spPr>
        <p:txBody>
          <a:bodyPr wrap="square" rtlCol="0">
            <a:spAutoFit/>
          </a:bodyPr>
          <a:lstStyle/>
          <a:p>
            <a:pPr>
              <a:spcAft>
                <a:spcPts val="900"/>
              </a:spcAft>
            </a:pPr>
            <a:r>
              <a:rPr lang="en-GB" sz="1200" i="1" dirty="0">
                <a:latin typeface="Arial" pitchFamily="34" charset="0"/>
                <a:cs typeface="Arial" pitchFamily="34" charset="0"/>
              </a:rPr>
              <a:t>This presentation – given at the International Broadcasting Conference </a:t>
            </a:r>
            <a:r>
              <a:rPr lang="en-GB" sz="1200" i="1" dirty="0" err="1">
                <a:latin typeface="Arial" pitchFamily="34" charset="0"/>
                <a:cs typeface="Arial" pitchFamily="34" charset="0"/>
              </a:rPr>
              <a:t>Futurezone</a:t>
            </a:r>
            <a:r>
              <a:rPr lang="en-GB" sz="1200" i="1" dirty="0">
                <a:latin typeface="Arial" pitchFamily="34" charset="0"/>
                <a:cs typeface="Arial" pitchFamily="34" charset="0"/>
              </a:rPr>
              <a:t>, IBC 2016, Amsterdam, September 2016</a:t>
            </a:r>
          </a:p>
        </p:txBody>
      </p:sp>
    </p:spTree>
    <p:extLst>
      <p:ext uri="{BB962C8B-B14F-4D97-AF65-F5344CB8AC3E}">
        <p14:creationId xmlns:p14="http://schemas.microsoft.com/office/powerpoint/2010/main" val="655637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68998" y="753556"/>
            <a:ext cx="6582154" cy="3858504"/>
          </a:xfrm>
          <a:prstGeom prst="rect">
            <a:avLst/>
          </a:prstGeom>
        </p:spPr>
      </p:pic>
      <p:sp>
        <p:nvSpPr>
          <p:cNvPr id="20" name="TextBox 19"/>
          <p:cNvSpPr txBox="1"/>
          <p:nvPr/>
        </p:nvSpPr>
        <p:spPr>
          <a:xfrm>
            <a:off x="9069539" y="5523390"/>
            <a:ext cx="2363593" cy="784830"/>
          </a:xfrm>
          <a:prstGeom prst="rect">
            <a:avLst/>
          </a:prstGeom>
          <a:noFill/>
          <a:ln>
            <a:noFill/>
          </a:ln>
        </p:spPr>
        <p:txBody>
          <a:bodyPr wrap="square" rtlCol="0">
            <a:spAutoFit/>
          </a:bodyPr>
          <a:lstStyle/>
          <a:p>
            <a:pPr algn="r">
              <a:lnSpc>
                <a:spcPts val="1200"/>
              </a:lnSpc>
              <a:spcAft>
                <a:spcPts val="900"/>
              </a:spcAft>
            </a:pPr>
            <a:r>
              <a:rPr lang="en-GB" sz="1400" dirty="0">
                <a:solidFill>
                  <a:schemeClr val="accent3">
                    <a:lumMod val="50000"/>
                  </a:schemeClr>
                </a:solidFill>
                <a:cs typeface="Arial" panose="020B0604020202020204" pitchFamily="34" charset="0"/>
              </a:rPr>
              <a:t>      Viewer Interaction</a:t>
            </a:r>
          </a:p>
          <a:p>
            <a:pPr algn="r">
              <a:lnSpc>
                <a:spcPts val="1200"/>
              </a:lnSpc>
              <a:spcAft>
                <a:spcPts val="900"/>
              </a:spcAft>
            </a:pPr>
            <a:r>
              <a:rPr lang="en-GB" sz="1400" dirty="0">
                <a:solidFill>
                  <a:schemeClr val="accent3">
                    <a:lumMod val="50000"/>
                  </a:schemeClr>
                </a:solidFill>
                <a:cs typeface="Arial" panose="020B0604020202020204" pitchFamily="34" charset="0"/>
              </a:rPr>
              <a:t>  TV - VR Seamless Services</a:t>
            </a:r>
          </a:p>
          <a:p>
            <a:pPr algn="r">
              <a:lnSpc>
                <a:spcPts val="1200"/>
              </a:lnSpc>
              <a:spcAft>
                <a:spcPts val="900"/>
              </a:spcAft>
            </a:pPr>
            <a:r>
              <a:rPr lang="en-GB" sz="1400" dirty="0">
                <a:solidFill>
                  <a:schemeClr val="accent3">
                    <a:lumMod val="50000"/>
                  </a:schemeClr>
                </a:solidFill>
                <a:cs typeface="Arial" panose="020B0604020202020204" pitchFamily="34" charset="0"/>
              </a:rPr>
              <a:t>       Delivery Platform</a:t>
            </a:r>
          </a:p>
        </p:txBody>
      </p:sp>
      <p:sp>
        <p:nvSpPr>
          <p:cNvPr id="19" name="TextBox 18"/>
          <p:cNvSpPr txBox="1"/>
          <p:nvPr/>
        </p:nvSpPr>
        <p:spPr>
          <a:xfrm>
            <a:off x="6536914" y="5536977"/>
            <a:ext cx="2500987" cy="1054135"/>
          </a:xfrm>
          <a:prstGeom prst="rect">
            <a:avLst/>
          </a:prstGeom>
          <a:noFill/>
          <a:ln>
            <a:noFill/>
          </a:ln>
        </p:spPr>
        <p:txBody>
          <a:bodyPr wrap="square" rtlCol="0">
            <a:spAutoFit/>
          </a:bodyPr>
          <a:lstStyle/>
          <a:p>
            <a:pPr>
              <a:lnSpc>
                <a:spcPts val="1200"/>
              </a:lnSpc>
              <a:spcAft>
                <a:spcPts val="900"/>
              </a:spcAft>
            </a:pPr>
            <a:r>
              <a:rPr lang="en-GB" b="1" i="1" dirty="0">
                <a:solidFill>
                  <a:schemeClr val="accent2">
                    <a:lumMod val="50000"/>
                  </a:schemeClr>
                </a:solidFill>
                <a:cs typeface="Arial" panose="020B0604020202020204" pitchFamily="34" charset="0"/>
              </a:rPr>
              <a:t>Go to …</a:t>
            </a:r>
          </a:p>
          <a:p>
            <a:pPr algn="r">
              <a:lnSpc>
                <a:spcPts val="1200"/>
              </a:lnSpc>
              <a:spcAft>
                <a:spcPts val="900"/>
              </a:spcAft>
            </a:pPr>
            <a:r>
              <a:rPr lang="en-GB" sz="1400" dirty="0">
                <a:solidFill>
                  <a:schemeClr val="accent3">
                    <a:lumMod val="50000"/>
                  </a:schemeClr>
                </a:solidFill>
                <a:cs typeface="Arial" panose="020B0604020202020204" pitchFamily="34" charset="0"/>
              </a:rPr>
              <a:t>Metadata, Scene Graphing</a:t>
            </a:r>
          </a:p>
          <a:p>
            <a:pPr algn="r">
              <a:lnSpc>
                <a:spcPts val="1200"/>
              </a:lnSpc>
              <a:spcAft>
                <a:spcPts val="900"/>
              </a:spcAft>
            </a:pPr>
            <a:r>
              <a:rPr lang="en-GB" sz="1400" dirty="0">
                <a:solidFill>
                  <a:schemeClr val="accent3">
                    <a:lumMod val="50000"/>
                  </a:schemeClr>
                </a:solidFill>
                <a:cs typeface="Arial" panose="020B0604020202020204" pitchFamily="34" charset="0"/>
              </a:rPr>
              <a:t>Production Challenges,  Profiling</a:t>
            </a:r>
          </a:p>
          <a:p>
            <a:pPr algn="r">
              <a:lnSpc>
                <a:spcPts val="1200"/>
              </a:lnSpc>
              <a:spcAft>
                <a:spcPts val="900"/>
              </a:spcAft>
            </a:pPr>
            <a:endParaRPr lang="en-GB" sz="1400" dirty="0">
              <a:solidFill>
                <a:schemeClr val="accent3">
                  <a:lumMod val="50000"/>
                </a:schemeClr>
              </a:solidFill>
              <a:cs typeface="Arial" panose="020B0604020202020204" pitchFamily="34" charset="0"/>
            </a:endParaRPr>
          </a:p>
        </p:txBody>
      </p:sp>
      <p:sp>
        <p:nvSpPr>
          <p:cNvPr id="5" name="TextBox 4"/>
          <p:cNvSpPr txBox="1"/>
          <p:nvPr/>
        </p:nvSpPr>
        <p:spPr>
          <a:xfrm>
            <a:off x="393697" y="1065053"/>
            <a:ext cx="4623509" cy="5101397"/>
          </a:xfrm>
          <a:prstGeom prst="rect">
            <a:avLst/>
          </a:prstGeom>
          <a:noFill/>
        </p:spPr>
        <p:txBody>
          <a:bodyPr wrap="square" rtlCol="0">
            <a:spAutoFit/>
          </a:bodyPr>
          <a:lstStyle/>
          <a:p>
            <a:pPr>
              <a:spcAft>
                <a:spcPts val="900"/>
              </a:spcAft>
            </a:pPr>
            <a:r>
              <a:rPr lang="en-US" sz="1600" b="1" dirty="0">
                <a:latin typeface="+mj-lt"/>
                <a:cs typeface="Arial" pitchFamily="34" charset="0"/>
              </a:rPr>
              <a:t>Personalised Interactive TV </a:t>
            </a:r>
          </a:p>
          <a:p>
            <a:pPr>
              <a:spcAft>
                <a:spcPts val="900"/>
              </a:spcAft>
            </a:pPr>
            <a:r>
              <a:rPr lang="en-US" sz="1200" u="sng" dirty="0">
                <a:solidFill>
                  <a:srgbClr val="6666FF"/>
                </a:solidFill>
                <a:latin typeface="Arial" pitchFamily="34" charset="0"/>
                <a:cs typeface="Arial" pitchFamily="34" charset="0"/>
              </a:rPr>
              <a:t>This concept has been presented in which </a:t>
            </a:r>
            <a:r>
              <a:rPr lang="en-US" sz="1200" i="1" u="sng" dirty="0">
                <a:solidFill>
                  <a:srgbClr val="6666FF"/>
                </a:solidFill>
                <a:latin typeface="Arial" pitchFamily="34" charset="0"/>
                <a:cs typeface="Arial" pitchFamily="34" charset="0"/>
              </a:rPr>
              <a:t>video objects </a:t>
            </a:r>
            <a:r>
              <a:rPr lang="en-US" sz="1200" u="sng" dirty="0">
                <a:solidFill>
                  <a:srgbClr val="6666FF"/>
                </a:solidFill>
                <a:latin typeface="Arial" pitchFamily="34" charset="0"/>
                <a:cs typeface="Arial" pitchFamily="34" charset="0"/>
              </a:rPr>
              <a:t>are selected in accordance with a </a:t>
            </a:r>
            <a:r>
              <a:rPr lang="en-US" sz="1200" i="1" u="sng" dirty="0">
                <a:solidFill>
                  <a:srgbClr val="6666FF"/>
                </a:solidFill>
                <a:latin typeface="Arial" pitchFamily="34" charset="0"/>
                <a:cs typeface="Arial" pitchFamily="34" charset="0"/>
              </a:rPr>
              <a:t>viewer’s profile (click for details)</a:t>
            </a:r>
            <a:r>
              <a:rPr lang="en-US" sz="1200" i="1" dirty="0">
                <a:solidFill>
                  <a:srgbClr val="6666FF"/>
                </a:solidFill>
                <a:latin typeface="Arial" pitchFamily="34" charset="0"/>
                <a:cs typeface="Arial" pitchFamily="34" charset="0"/>
              </a:rPr>
              <a:t> </a:t>
            </a:r>
            <a:r>
              <a:rPr lang="en-US" sz="1200" dirty="0">
                <a:latin typeface="Arial" pitchFamily="34" charset="0"/>
                <a:cs typeface="Arial" pitchFamily="34" charset="0"/>
              </a:rPr>
              <a:t>and delivered to the user for insertion into a broadcast video. </a:t>
            </a:r>
          </a:p>
          <a:p>
            <a:pPr>
              <a:spcAft>
                <a:spcPts val="900"/>
              </a:spcAft>
            </a:pPr>
            <a:r>
              <a:rPr lang="en-US" sz="1200" dirty="0">
                <a:latin typeface="Arial" pitchFamily="34" charset="0"/>
                <a:cs typeface="Arial" pitchFamily="34" charset="0"/>
              </a:rPr>
              <a:t>The proposal also allows that </a:t>
            </a:r>
            <a:r>
              <a:rPr lang="en-US" sz="1200" dirty="0">
                <a:latin typeface="Arial" pitchFamily="34" charset="0"/>
                <a:cs typeface="Arial" pitchFamily="34" charset="0"/>
                <a:hlinkClick r:id="rId3" action="ppaction://hlinksldjump"/>
              </a:rPr>
              <a:t>placements are allowed to be manipulated by users for additional interaction</a:t>
            </a:r>
            <a:r>
              <a:rPr lang="en-US" sz="1200" dirty="0">
                <a:latin typeface="Arial" pitchFamily="34" charset="0"/>
                <a:cs typeface="Arial" pitchFamily="34" charset="0"/>
              </a:rPr>
              <a:t>, including with </a:t>
            </a:r>
            <a:r>
              <a:rPr lang="en-US" sz="1200" i="1" dirty="0">
                <a:latin typeface="Arial" pitchFamily="34" charset="0"/>
                <a:cs typeface="Arial" pitchFamily="34" charset="0"/>
              </a:rPr>
              <a:t>collaborative groups </a:t>
            </a:r>
            <a:r>
              <a:rPr lang="en-US" sz="1200" dirty="0">
                <a:latin typeface="Arial" pitchFamily="34" charset="0"/>
                <a:cs typeface="Arial" pitchFamily="34" charset="0"/>
              </a:rPr>
              <a:t>across the network. </a:t>
            </a:r>
          </a:p>
          <a:p>
            <a:r>
              <a:rPr lang="en-US" sz="1600" b="1" dirty="0">
                <a:latin typeface="+mj-lt"/>
                <a:cs typeface="Arial" pitchFamily="34" charset="0"/>
              </a:rPr>
              <a:t>Example applications </a:t>
            </a:r>
            <a:r>
              <a:rPr lang="en-US" sz="1600" dirty="0">
                <a:latin typeface="+mj-lt"/>
                <a:cs typeface="Arial" pitchFamily="34" charset="0"/>
              </a:rPr>
              <a:t>are:  </a:t>
            </a:r>
          </a:p>
          <a:p>
            <a:pPr marL="171450" indent="-171450">
              <a:buFont typeface="Arial" panose="020B0604020202020204" pitchFamily="34" charset="0"/>
              <a:buChar char="•"/>
            </a:pPr>
            <a:r>
              <a:rPr lang="en-US" sz="1200" dirty="0">
                <a:latin typeface="Arial" pitchFamily="34" charset="0"/>
                <a:cs typeface="Arial" pitchFamily="34" charset="0"/>
              </a:rPr>
              <a:t>advertising, specifically for personalised product placement</a:t>
            </a:r>
          </a:p>
          <a:p>
            <a:pPr marL="171450" indent="-171450">
              <a:buFont typeface="Arial" panose="020B0604020202020204" pitchFamily="34" charset="0"/>
              <a:buChar char="•"/>
            </a:pPr>
            <a:r>
              <a:rPr lang="en-US" sz="1200" dirty="0">
                <a:latin typeface="Arial" pitchFamily="34" charset="0"/>
                <a:cs typeface="Arial" pitchFamily="34" charset="0"/>
              </a:rPr>
              <a:t>accessibility, where the programme may be augmented with audio objects to assist visually impaired viewers, or video objects to assist hearing impaired viewers</a:t>
            </a:r>
          </a:p>
          <a:p>
            <a:pPr marL="171450" indent="-171450">
              <a:buFont typeface="Arial" panose="020B0604020202020204" pitchFamily="34" charset="0"/>
              <a:buChar char="•"/>
            </a:pPr>
            <a:r>
              <a:rPr lang="en-US" sz="1200" dirty="0">
                <a:latin typeface="Arial" pitchFamily="34" charset="0"/>
                <a:cs typeface="Arial" pitchFamily="34" charset="0"/>
              </a:rPr>
              <a:t>entertainment, including collaborative team interaction for personalized games in the broadcast domain </a:t>
            </a:r>
          </a:p>
          <a:p>
            <a:pPr marL="171450" indent="-171450">
              <a:buFont typeface="Arial" panose="020B0604020202020204" pitchFamily="34" charset="0"/>
              <a:buChar char="•"/>
            </a:pPr>
            <a:r>
              <a:rPr lang="en-US" sz="1200" dirty="0">
                <a:latin typeface="Arial" pitchFamily="34" charset="0"/>
                <a:cs typeface="Arial" pitchFamily="34" charset="0"/>
              </a:rPr>
              <a:t>education, including personalized documentaries. </a:t>
            </a:r>
          </a:p>
          <a:p>
            <a:pPr marL="171450" indent="-171450">
              <a:buFont typeface="Arial" panose="020B0604020202020204" pitchFamily="34" charset="0"/>
              <a:buChar char="•"/>
            </a:pPr>
            <a:endParaRPr lang="en-GB" sz="1200" dirty="0">
              <a:latin typeface="Arial" pitchFamily="34" charset="0"/>
              <a:cs typeface="Arial" pitchFamily="34" charset="0"/>
            </a:endParaRPr>
          </a:p>
          <a:p>
            <a:pPr>
              <a:spcAft>
                <a:spcPts val="900"/>
              </a:spcAft>
            </a:pPr>
            <a:r>
              <a:rPr lang="en-GB" sz="1600" b="1" dirty="0">
                <a:latin typeface="+mj-lt"/>
                <a:cs typeface="Arial" pitchFamily="34" charset="0"/>
              </a:rPr>
              <a:t>Video Objects - selection for the viewer</a:t>
            </a:r>
          </a:p>
          <a:p>
            <a:pPr>
              <a:spcAft>
                <a:spcPts val="900"/>
              </a:spcAft>
            </a:pPr>
            <a:r>
              <a:rPr lang="en-GB" sz="1200" dirty="0">
                <a:latin typeface="Arial" pitchFamily="34" charset="0"/>
                <a:cs typeface="Arial" pitchFamily="34" charset="0"/>
              </a:rPr>
              <a:t>Personalised placements are achieved with user </a:t>
            </a:r>
            <a:r>
              <a:rPr lang="en-GB" sz="1200" dirty="0">
                <a:solidFill>
                  <a:srgbClr val="6666FF"/>
                </a:solidFill>
                <a:latin typeface="Arial" pitchFamily="34" charset="0"/>
                <a:cs typeface="Arial" pitchFamily="34" charset="0"/>
                <a:hlinkClick r:id="rId4" action="ppaction://hlinksldjump"/>
              </a:rPr>
              <a:t>profiling (see more here)</a:t>
            </a:r>
            <a:r>
              <a:rPr lang="en-GB" sz="1200" dirty="0">
                <a:latin typeface="Arial" pitchFamily="34" charset="0"/>
                <a:cs typeface="Arial" pitchFamily="34" charset="0"/>
              </a:rPr>
              <a:t>. Profiles are accrued on the basis of a number of available parameters including </a:t>
            </a:r>
            <a:r>
              <a:rPr lang="en-US" sz="1200" dirty="0">
                <a:latin typeface="Arial" pitchFamily="34" charset="0"/>
                <a:cs typeface="Arial" pitchFamily="34" charset="0"/>
              </a:rPr>
              <a:t>demographics, geography, TV consumption behavior, online behavior including social network activities if made available. </a:t>
            </a:r>
          </a:p>
          <a:p>
            <a:pPr>
              <a:spcAft>
                <a:spcPts val="900"/>
              </a:spcAft>
            </a:pPr>
            <a:r>
              <a:rPr lang="en-US" sz="1200" i="1" dirty="0">
                <a:latin typeface="Arial" pitchFamily="34" charset="0"/>
                <a:cs typeface="Arial" pitchFamily="34" charset="0"/>
              </a:rPr>
              <a:t>         </a:t>
            </a:r>
            <a:r>
              <a:rPr lang="en-US" sz="1200" i="1" dirty="0">
                <a:latin typeface="Arial" pitchFamily="34" charset="0"/>
                <a:cs typeface="Arial" pitchFamily="34" charset="0"/>
                <a:hlinkClick r:id="rId5" action="ppaction://hlinksldjump"/>
              </a:rPr>
              <a:t>Continued on next page click here</a:t>
            </a:r>
            <a:endParaRPr lang="en-US" sz="1200" i="1" dirty="0">
              <a:latin typeface="Arial" pitchFamily="34" charset="0"/>
              <a:cs typeface="Arial" pitchFamily="34" charset="0"/>
            </a:endParaRPr>
          </a:p>
        </p:txBody>
      </p:sp>
      <p:sp>
        <p:nvSpPr>
          <p:cNvPr id="11" name="Rectangle 10"/>
          <p:cNvSpPr/>
          <p:nvPr/>
        </p:nvSpPr>
        <p:spPr>
          <a:xfrm>
            <a:off x="393698" y="387350"/>
            <a:ext cx="11441743" cy="313932"/>
          </a:xfrm>
          <a:prstGeom prst="rect">
            <a:avLst/>
          </a:prstGeom>
        </p:spPr>
        <p:txBody>
          <a:bodyPr wrap="square">
            <a:spAutoFit/>
          </a:bodyPr>
          <a:lstStyle/>
          <a:p>
            <a:pPr lvl="0" defTabSz="914400">
              <a:lnSpc>
                <a:spcPct val="90000"/>
              </a:lnSpc>
              <a:spcBef>
                <a:spcPct val="0"/>
              </a:spcBef>
              <a:defRPr/>
            </a:pPr>
            <a:r>
              <a:rPr lang="en-GB" sz="1600" cap="all" dirty="0">
                <a:solidFill>
                  <a:schemeClr val="bg1">
                    <a:lumMod val="65000"/>
                  </a:schemeClr>
                </a:solidFill>
              </a:rPr>
              <a:t>OBJECT-MEDIA: FROM PERSONALISATION TO A SEAMLESS TV/VR  convergence</a:t>
            </a:r>
          </a:p>
        </p:txBody>
      </p:sp>
      <p:sp>
        <p:nvSpPr>
          <p:cNvPr id="15" name="Rectangle 14"/>
          <p:cNvSpPr/>
          <p:nvPr/>
        </p:nvSpPr>
        <p:spPr>
          <a:xfrm>
            <a:off x="5423678" y="4649548"/>
            <a:ext cx="6411763" cy="461665"/>
          </a:xfrm>
          <a:prstGeom prst="rect">
            <a:avLst/>
          </a:prstGeom>
        </p:spPr>
        <p:txBody>
          <a:bodyPr wrap="square">
            <a:spAutoFit/>
          </a:bodyPr>
          <a:lstStyle/>
          <a:p>
            <a:pPr algn="ctr"/>
            <a:r>
              <a:rPr lang="en-US" sz="1200" i="1" dirty="0">
                <a:latin typeface="+mj-lt"/>
                <a:cs typeface="Arial" pitchFamily="34" charset="0"/>
              </a:rPr>
              <a:t>The placement insertion is the product of matching the source programme, the user profile and the placement object.</a:t>
            </a:r>
          </a:p>
        </p:txBody>
      </p:sp>
      <p:sp>
        <p:nvSpPr>
          <p:cNvPr id="13" name="Rectangle 12"/>
          <p:cNvSpPr/>
          <p:nvPr/>
        </p:nvSpPr>
        <p:spPr>
          <a:xfrm>
            <a:off x="393700" y="603388"/>
            <a:ext cx="11257017" cy="461665"/>
          </a:xfrm>
          <a:prstGeom prst="rect">
            <a:avLst/>
          </a:prstGeom>
        </p:spPr>
        <p:txBody>
          <a:bodyPr wrap="square">
            <a:spAutoFit/>
          </a:bodyPr>
          <a:lstStyle/>
          <a:p>
            <a:r>
              <a:rPr lang="en-GB" sz="2400" b="1" dirty="0">
                <a:latin typeface="+mj-lt"/>
                <a:cs typeface="Arial" pitchFamily="34" charset="0"/>
              </a:rPr>
              <a:t>In-Video Personalised Interactive TV</a:t>
            </a:r>
            <a:endParaRPr lang="en-GB" sz="2400" dirty="0">
              <a:latin typeface="+mj-lt"/>
              <a:cs typeface="Arial" pitchFamily="34" charset="0"/>
            </a:endParaRPr>
          </a:p>
        </p:txBody>
      </p:sp>
      <p:sp>
        <p:nvSpPr>
          <p:cNvPr id="16" name="TextBox 15"/>
          <p:cNvSpPr txBox="1"/>
          <p:nvPr/>
        </p:nvSpPr>
        <p:spPr>
          <a:xfrm>
            <a:off x="3570837" y="5751887"/>
            <a:ext cx="2562601" cy="830997"/>
          </a:xfrm>
          <a:prstGeom prst="rect">
            <a:avLst/>
          </a:prstGeom>
          <a:solidFill>
            <a:schemeClr val="accent3">
              <a:lumMod val="20000"/>
              <a:lumOff val="80000"/>
            </a:schemeClr>
          </a:solidFill>
          <a:ln>
            <a:solidFill>
              <a:schemeClr val="accent2">
                <a:lumMod val="60000"/>
                <a:lumOff val="40000"/>
              </a:schemeClr>
            </a:solidFill>
          </a:ln>
        </p:spPr>
        <p:txBody>
          <a:bodyPr wrap="square" rtlCol="0">
            <a:spAutoFit/>
          </a:bodyPr>
          <a:lstStyle/>
          <a:p>
            <a:pPr>
              <a:spcAft>
                <a:spcPts val="900"/>
              </a:spcAft>
            </a:pPr>
            <a:r>
              <a:rPr lang="en-GB" sz="1200" b="1" dirty="0">
                <a:cs typeface="Arial" pitchFamily="34" charset="0"/>
              </a:rPr>
              <a:t>Personalisation of Networked Video </a:t>
            </a:r>
            <a:r>
              <a:rPr lang="en-GB" sz="1200" dirty="0">
                <a:cs typeface="Arial" pitchFamily="34" charset="0"/>
              </a:rPr>
              <a:t>(J D Foss, B Malheiro, J C Burguillo-Rial); EuroITV, Berlin, Germany, July 2012</a:t>
            </a:r>
          </a:p>
        </p:txBody>
      </p:sp>
      <p:sp>
        <p:nvSpPr>
          <p:cNvPr id="17" name="Rectangle 16"/>
          <p:cNvSpPr/>
          <p:nvPr/>
        </p:nvSpPr>
        <p:spPr>
          <a:xfrm>
            <a:off x="393697" y="1428824"/>
            <a:ext cx="4799405" cy="397700"/>
          </a:xfrm>
          <a:prstGeom prst="rect">
            <a:avLst/>
          </a:prstGeom>
          <a:solidFill>
            <a:schemeClr val="accent2">
              <a:lumMod val="20000"/>
              <a:lumOff val="80000"/>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6" name="Straight Connector 25"/>
          <p:cNvCxnSpPr/>
          <p:nvPr/>
        </p:nvCxnSpPr>
        <p:spPr>
          <a:xfrm>
            <a:off x="5653904" y="5398798"/>
            <a:ext cx="6106915" cy="11086"/>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8" name="Rectangle 27">
            <a:hlinkClick r:id="rId6" action="ppaction://hlinksldjump"/>
          </p:cNvPr>
          <p:cNvSpPr/>
          <p:nvPr/>
        </p:nvSpPr>
        <p:spPr>
          <a:xfrm>
            <a:off x="11448656" y="5788096"/>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hlinkClick r:id="rId3" action="ppaction://hlinksldjump"/>
          </p:cNvPr>
          <p:cNvSpPr/>
          <p:nvPr/>
        </p:nvSpPr>
        <p:spPr>
          <a:xfrm>
            <a:off x="11448655" y="5502834"/>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7" action="ppaction://hlinksldjump"/>
          </p:cNvPr>
          <p:cNvSpPr/>
          <p:nvPr/>
        </p:nvSpPr>
        <p:spPr>
          <a:xfrm>
            <a:off x="11448654" y="6073358"/>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hlinkClick r:id="rId8" action="ppaction://hlinksldjump"/>
          </p:cNvPr>
          <p:cNvSpPr/>
          <p:nvPr/>
        </p:nvSpPr>
        <p:spPr>
          <a:xfrm>
            <a:off x="9030466" y="5767136"/>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hlinkClick r:id="rId4" action="ppaction://hlinksldjump"/>
          </p:cNvPr>
          <p:cNvSpPr/>
          <p:nvPr/>
        </p:nvSpPr>
        <p:spPr>
          <a:xfrm>
            <a:off x="9030464" y="6052398"/>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hlinkClick r:id="rId5" action="ppaction://hlinksldjump"/>
          </p:cNvPr>
          <p:cNvSpPr/>
          <p:nvPr/>
        </p:nvSpPr>
        <p:spPr>
          <a:xfrm>
            <a:off x="516456" y="5879651"/>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mc:AlternateContent xmlns:mc="http://schemas.openxmlformats.org/markup-compatibility/2006" xmlns:p14="http://schemas.microsoft.com/office/powerpoint/2010/main">
    <mc:Choice Requires="p14">
      <p:transition spd="slow" p14:dur="2000" advClick="0" advTm="185000"/>
    </mc:Choice>
    <mc:Fallback xmlns="">
      <p:transition spd="slow" advClick="0" advTm="185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xit" presetSubtype="0" fill="hold" grpId="1" nodeType="afterEffect">
                                  <p:stCondLst>
                                    <p:cond delay="500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6" grpId="0" animBg="1"/>
      <p:bldP spid="1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5368998" y="753556"/>
            <a:ext cx="6582154" cy="3858504"/>
          </a:xfrm>
          <a:prstGeom prst="rect">
            <a:avLst/>
          </a:prstGeom>
        </p:spPr>
      </p:pic>
      <p:sp>
        <p:nvSpPr>
          <p:cNvPr id="5" name="TextBox 4"/>
          <p:cNvSpPr txBox="1"/>
          <p:nvPr/>
        </p:nvSpPr>
        <p:spPr>
          <a:xfrm>
            <a:off x="9069533" y="5523390"/>
            <a:ext cx="2363593" cy="784830"/>
          </a:xfrm>
          <a:prstGeom prst="rect">
            <a:avLst/>
          </a:prstGeom>
          <a:noFill/>
          <a:ln>
            <a:noFill/>
          </a:ln>
        </p:spPr>
        <p:txBody>
          <a:bodyPr wrap="square" rtlCol="0">
            <a:spAutoFit/>
          </a:bodyPr>
          <a:lstStyle/>
          <a:p>
            <a:pPr algn="r">
              <a:lnSpc>
                <a:spcPts val="1200"/>
              </a:lnSpc>
              <a:spcAft>
                <a:spcPts val="900"/>
              </a:spcAft>
            </a:pPr>
            <a:r>
              <a:rPr lang="en-GB" sz="1400" dirty="0">
                <a:solidFill>
                  <a:schemeClr val="accent3">
                    <a:lumMod val="50000"/>
                  </a:schemeClr>
                </a:solidFill>
                <a:cs typeface="Arial" panose="020B0604020202020204" pitchFamily="34" charset="0"/>
              </a:rPr>
              <a:t>      Viewer Interaction</a:t>
            </a:r>
          </a:p>
          <a:p>
            <a:pPr algn="r">
              <a:lnSpc>
                <a:spcPts val="1200"/>
              </a:lnSpc>
              <a:spcAft>
                <a:spcPts val="900"/>
              </a:spcAft>
            </a:pPr>
            <a:r>
              <a:rPr lang="en-GB" sz="1400" dirty="0">
                <a:solidFill>
                  <a:schemeClr val="accent3">
                    <a:lumMod val="50000"/>
                  </a:schemeClr>
                </a:solidFill>
                <a:cs typeface="Arial" panose="020B0604020202020204" pitchFamily="34" charset="0"/>
              </a:rPr>
              <a:t>  TV - VR Seamless Services</a:t>
            </a:r>
          </a:p>
          <a:p>
            <a:pPr algn="r">
              <a:lnSpc>
                <a:spcPts val="1200"/>
              </a:lnSpc>
              <a:spcAft>
                <a:spcPts val="900"/>
              </a:spcAft>
            </a:pPr>
            <a:r>
              <a:rPr lang="en-GB" sz="1400" dirty="0">
                <a:solidFill>
                  <a:schemeClr val="accent3">
                    <a:lumMod val="50000"/>
                  </a:schemeClr>
                </a:solidFill>
                <a:cs typeface="Arial" panose="020B0604020202020204" pitchFamily="34" charset="0"/>
              </a:rPr>
              <a:t>       Delivery Platform</a:t>
            </a:r>
          </a:p>
        </p:txBody>
      </p:sp>
      <p:sp>
        <p:nvSpPr>
          <p:cNvPr id="6" name="TextBox 5"/>
          <p:cNvSpPr txBox="1"/>
          <p:nvPr/>
        </p:nvSpPr>
        <p:spPr>
          <a:xfrm>
            <a:off x="6536908" y="5536977"/>
            <a:ext cx="2500987" cy="784830"/>
          </a:xfrm>
          <a:prstGeom prst="rect">
            <a:avLst/>
          </a:prstGeom>
          <a:noFill/>
          <a:ln>
            <a:noFill/>
          </a:ln>
        </p:spPr>
        <p:txBody>
          <a:bodyPr wrap="square" rtlCol="0">
            <a:spAutoFit/>
          </a:bodyPr>
          <a:lstStyle/>
          <a:p>
            <a:pPr>
              <a:lnSpc>
                <a:spcPts val="1200"/>
              </a:lnSpc>
              <a:spcAft>
                <a:spcPts val="900"/>
              </a:spcAft>
            </a:pPr>
            <a:r>
              <a:rPr lang="en-GB" b="1" i="1" dirty="0">
                <a:solidFill>
                  <a:schemeClr val="accent2">
                    <a:lumMod val="50000"/>
                  </a:schemeClr>
                </a:solidFill>
                <a:cs typeface="Arial" panose="020B0604020202020204" pitchFamily="34" charset="0"/>
              </a:rPr>
              <a:t>Go to … </a:t>
            </a:r>
          </a:p>
          <a:p>
            <a:pPr algn="r">
              <a:lnSpc>
                <a:spcPts val="1200"/>
              </a:lnSpc>
              <a:spcAft>
                <a:spcPts val="900"/>
              </a:spcAft>
            </a:pPr>
            <a:r>
              <a:rPr lang="en-GB" sz="1400" dirty="0">
                <a:solidFill>
                  <a:schemeClr val="accent3">
                    <a:lumMod val="50000"/>
                  </a:schemeClr>
                </a:solidFill>
                <a:cs typeface="Arial" panose="020B0604020202020204" pitchFamily="34" charset="0"/>
              </a:rPr>
              <a:t>Metadata, Scene Graphing</a:t>
            </a:r>
          </a:p>
          <a:p>
            <a:pPr algn="r">
              <a:lnSpc>
                <a:spcPts val="1200"/>
              </a:lnSpc>
              <a:spcAft>
                <a:spcPts val="900"/>
              </a:spcAft>
            </a:pPr>
            <a:r>
              <a:rPr lang="en-GB" sz="1400" dirty="0">
                <a:solidFill>
                  <a:schemeClr val="accent3">
                    <a:lumMod val="50000"/>
                  </a:schemeClr>
                </a:solidFill>
                <a:cs typeface="Arial" panose="020B0604020202020204" pitchFamily="34" charset="0"/>
              </a:rPr>
              <a:t>Production Challenges,  Profiling</a:t>
            </a:r>
          </a:p>
        </p:txBody>
      </p:sp>
      <p:sp>
        <p:nvSpPr>
          <p:cNvPr id="7" name="TextBox 6"/>
          <p:cNvSpPr txBox="1"/>
          <p:nvPr/>
        </p:nvSpPr>
        <p:spPr>
          <a:xfrm>
            <a:off x="393696" y="1065053"/>
            <a:ext cx="4960969" cy="5332229"/>
          </a:xfrm>
          <a:prstGeom prst="rect">
            <a:avLst/>
          </a:prstGeom>
          <a:noFill/>
        </p:spPr>
        <p:txBody>
          <a:bodyPr wrap="square" rtlCol="0">
            <a:spAutoFit/>
          </a:bodyPr>
          <a:lstStyle/>
          <a:p>
            <a:pPr>
              <a:spcAft>
                <a:spcPts val="900"/>
              </a:spcAft>
            </a:pPr>
            <a:r>
              <a:rPr lang="en-US" sz="1600" b="1" dirty="0">
                <a:latin typeface="+mj-lt"/>
                <a:cs typeface="Arial" pitchFamily="34" charset="0"/>
              </a:rPr>
              <a:t>Metadata and Scene Graphing</a:t>
            </a:r>
            <a:endParaRPr lang="en-US" sz="1200" b="1" dirty="0">
              <a:latin typeface="+mj-lt"/>
              <a:cs typeface="Arial" pitchFamily="34" charset="0"/>
            </a:endParaRPr>
          </a:p>
          <a:p>
            <a:pPr>
              <a:spcAft>
                <a:spcPts val="900"/>
              </a:spcAft>
            </a:pPr>
            <a:r>
              <a:rPr lang="en-US" sz="1200" u="sng" dirty="0">
                <a:solidFill>
                  <a:schemeClr val="accent3">
                    <a:lumMod val="50000"/>
                  </a:schemeClr>
                </a:solidFill>
                <a:latin typeface="Arial" pitchFamily="34" charset="0"/>
                <a:cs typeface="Arial" pitchFamily="34" charset="0"/>
              </a:rPr>
              <a:t>Descriptive </a:t>
            </a:r>
            <a:r>
              <a:rPr lang="en-US" sz="1200" u="sng" dirty="0">
                <a:solidFill>
                  <a:schemeClr val="accent3">
                    <a:lumMod val="50000"/>
                  </a:schemeClr>
                </a:solidFill>
                <a:latin typeface="Arial" pitchFamily="34" charset="0"/>
                <a:cs typeface="Arial" pitchFamily="34" charset="0"/>
                <a:hlinkClick r:id="rId3" action="ppaction://hlinksldjump"/>
              </a:rPr>
              <a:t>metadata</a:t>
            </a:r>
            <a:r>
              <a:rPr lang="en-US" sz="1200" dirty="0">
                <a:solidFill>
                  <a:srgbClr val="6666FF"/>
                </a:solidFill>
                <a:latin typeface="Arial" pitchFamily="34" charset="0"/>
                <a:cs typeface="Arial" pitchFamily="34" charset="0"/>
              </a:rPr>
              <a:t> </a:t>
            </a:r>
            <a:r>
              <a:rPr lang="en-US" sz="1200" dirty="0">
                <a:latin typeface="Arial" pitchFamily="34" charset="0"/>
                <a:cs typeface="Arial" pitchFamily="34" charset="0"/>
              </a:rPr>
              <a:t>is important to enable this. Source video content needs descriptions for placement opportunities; the placements themselves need metadata to enable matching and selection to fit the source video. The selection would typically be made with a three-way correlation between the source and placement metadata and the viewer profile. </a:t>
            </a:r>
          </a:p>
          <a:p>
            <a:pPr>
              <a:spcAft>
                <a:spcPts val="900"/>
              </a:spcAft>
            </a:pPr>
            <a:r>
              <a:rPr lang="en-US" sz="1200" dirty="0">
                <a:latin typeface="Arial" pitchFamily="34" charset="0"/>
                <a:cs typeface="Arial" pitchFamily="34" charset="0"/>
              </a:rPr>
              <a:t>The source video may be delivered over one platform (DVB or IP) whilst the video objects are to be delivered by IP (over </a:t>
            </a:r>
            <a:r>
              <a:rPr lang="en-US" sz="1200">
                <a:latin typeface="Arial" pitchFamily="34" charset="0"/>
                <a:cs typeface="Arial" pitchFamily="34" charset="0"/>
              </a:rPr>
              <a:t>the WWW, </a:t>
            </a:r>
            <a:r>
              <a:rPr lang="en-US" sz="1200" i="1">
                <a:latin typeface="Arial" pitchFamily="34" charset="0"/>
                <a:cs typeface="Arial" pitchFamily="34" charset="0"/>
              </a:rPr>
              <a:t>c.f. </a:t>
            </a:r>
            <a:r>
              <a:rPr lang="en-US" sz="1200">
                <a:latin typeface="Arial" pitchFamily="34" charset="0"/>
                <a:cs typeface="Arial" pitchFamily="34" charset="0"/>
              </a:rPr>
              <a:t>HbbTV). </a:t>
            </a:r>
            <a:r>
              <a:rPr lang="en-US" sz="1200" dirty="0">
                <a:latin typeface="Arial" pitchFamily="34" charset="0"/>
                <a:cs typeface="Arial" pitchFamily="34" charset="0"/>
              </a:rPr>
              <a:t>Consequently a </a:t>
            </a:r>
            <a:r>
              <a:rPr lang="en-US" sz="1200" i="1" dirty="0">
                <a:latin typeface="Arial" pitchFamily="34" charset="0"/>
                <a:cs typeface="Arial" pitchFamily="34" charset="0"/>
                <a:hlinkClick r:id="rId3" action="ppaction://hlinksldjump"/>
              </a:rPr>
              <a:t>scene graph</a:t>
            </a:r>
            <a:r>
              <a:rPr lang="en-US" sz="1200" dirty="0">
                <a:latin typeface="Arial" pitchFamily="34" charset="0"/>
                <a:cs typeface="Arial" pitchFamily="34" charset="0"/>
                <a:hlinkClick r:id="rId3" action="ppaction://hlinksldjump"/>
              </a:rPr>
              <a:t> file </a:t>
            </a:r>
            <a:r>
              <a:rPr lang="en-US" sz="1200" u="sng" dirty="0">
                <a:solidFill>
                  <a:schemeClr val="accent3">
                    <a:lumMod val="50000"/>
                  </a:schemeClr>
                </a:solidFill>
                <a:latin typeface="Arial" pitchFamily="34" charset="0"/>
                <a:cs typeface="Arial" pitchFamily="34" charset="0"/>
                <a:hlinkClick r:id="rId3" action="ppaction://hlinksldjump"/>
              </a:rPr>
              <a:t>(see more here)</a:t>
            </a:r>
            <a:r>
              <a:rPr lang="en-US" sz="1200" dirty="0">
                <a:solidFill>
                  <a:schemeClr val="accent3">
                    <a:lumMod val="50000"/>
                  </a:schemeClr>
                </a:solidFill>
                <a:latin typeface="Arial" pitchFamily="34" charset="0"/>
                <a:cs typeface="Arial" pitchFamily="34" charset="0"/>
                <a:hlinkClick r:id="rId3" action="ppaction://hlinksldjump"/>
              </a:rPr>
              <a:t> </a:t>
            </a:r>
            <a:r>
              <a:rPr lang="en-US" sz="1200" dirty="0">
                <a:latin typeface="Arial" pitchFamily="34" charset="0"/>
                <a:cs typeface="Arial" pitchFamily="34" charset="0"/>
              </a:rPr>
              <a:t>is delivered with the content to inform the receiving platform (STB, etc.) how the objects and source video are to be rendered for the final personalised video. Placement objects may need processing to seamlessly fit the source video. </a:t>
            </a:r>
            <a:r>
              <a:rPr lang="en-US" sz="1200" u="sng" dirty="0">
                <a:solidFill>
                  <a:srgbClr val="6666FF"/>
                </a:solidFill>
                <a:latin typeface="Arial" pitchFamily="34" charset="0"/>
                <a:cs typeface="Arial" pitchFamily="34" charset="0"/>
              </a:rPr>
              <a:t>Birmingham City University are researching this area.</a:t>
            </a:r>
          </a:p>
          <a:p>
            <a:pPr>
              <a:spcAft>
                <a:spcPts val="900"/>
              </a:spcAft>
            </a:pPr>
            <a:r>
              <a:rPr lang="en-GB" sz="1600" b="1" dirty="0">
                <a:latin typeface="+mj-lt"/>
                <a:cs typeface="Arial" pitchFamily="34" charset="0"/>
              </a:rPr>
              <a:t>Distribution to the Viewer</a:t>
            </a:r>
          </a:p>
          <a:p>
            <a:pPr>
              <a:spcAft>
                <a:spcPts val="900"/>
              </a:spcAft>
            </a:pPr>
            <a:r>
              <a:rPr lang="en-GB" sz="1200" dirty="0">
                <a:latin typeface="Arial" pitchFamily="34" charset="0"/>
                <a:cs typeface="Arial" pitchFamily="34" charset="0"/>
              </a:rPr>
              <a:t>The proposal requires minimal changes to existing architectures.</a:t>
            </a:r>
            <a:r>
              <a:rPr lang="en-GB" sz="1200" b="1" dirty="0">
                <a:latin typeface="Arial" pitchFamily="34" charset="0"/>
                <a:cs typeface="Arial" pitchFamily="34" charset="0"/>
              </a:rPr>
              <a:t> </a:t>
            </a:r>
            <a:r>
              <a:rPr lang="en-GB" sz="1200" dirty="0">
                <a:latin typeface="Arial" pitchFamily="34" charset="0"/>
                <a:cs typeface="Arial" pitchFamily="34" charset="0"/>
              </a:rPr>
              <a:t>The </a:t>
            </a:r>
            <a:r>
              <a:rPr lang="en-GB" sz="1200" dirty="0">
                <a:solidFill>
                  <a:srgbClr val="6666FF"/>
                </a:solidFill>
                <a:latin typeface="Arial" pitchFamily="34" charset="0"/>
                <a:cs typeface="Arial" pitchFamily="34" charset="0"/>
                <a:hlinkClick r:id="rId4" action="ppaction://hlinksldjump"/>
              </a:rPr>
              <a:t>delivery platform</a:t>
            </a:r>
            <a:r>
              <a:rPr lang="en-GB" sz="1200" dirty="0">
                <a:solidFill>
                  <a:srgbClr val="6666FF"/>
                </a:solidFill>
                <a:latin typeface="Arial" pitchFamily="34" charset="0"/>
                <a:cs typeface="Arial" pitchFamily="34" charset="0"/>
              </a:rPr>
              <a:t> </a:t>
            </a:r>
            <a:r>
              <a:rPr lang="en-GB" sz="1200" dirty="0">
                <a:latin typeface="Arial" pitchFamily="34" charset="0"/>
                <a:cs typeface="Arial" pitchFamily="34" charset="0"/>
              </a:rPr>
              <a:t>supports all main distribution platforms.</a:t>
            </a:r>
          </a:p>
          <a:p>
            <a:pPr>
              <a:spcAft>
                <a:spcPts val="900"/>
              </a:spcAft>
            </a:pPr>
            <a:r>
              <a:rPr lang="en-GB" sz="1600" b="1" dirty="0">
                <a:latin typeface="+mj-lt"/>
                <a:cs typeface="Arial" pitchFamily="34" charset="0"/>
              </a:rPr>
              <a:t>Object based TV and VR </a:t>
            </a:r>
          </a:p>
          <a:p>
            <a:pPr>
              <a:spcAft>
                <a:spcPts val="900"/>
              </a:spcAft>
            </a:pPr>
            <a:r>
              <a:rPr lang="en-US" sz="1200" dirty="0">
                <a:latin typeface="Arial" pitchFamily="34" charset="0"/>
                <a:cs typeface="Arial" pitchFamily="34" charset="0"/>
              </a:rPr>
              <a:t>We then extend this proposal: </a:t>
            </a:r>
            <a:r>
              <a:rPr lang="en-US" sz="1200" i="1" dirty="0">
                <a:latin typeface="Arial" pitchFamily="34" charset="0"/>
                <a:cs typeface="Arial" pitchFamily="34" charset="0"/>
              </a:rPr>
              <a:t>VR objects </a:t>
            </a:r>
            <a:r>
              <a:rPr lang="en-US" sz="1200" dirty="0">
                <a:latin typeface="Arial" pitchFamily="34" charset="0"/>
                <a:cs typeface="Arial" pitchFamily="34" charset="0"/>
              </a:rPr>
              <a:t>may be correlated with object-based TV to lead to a TV / VR seamless convergence for advertising, entertainment, etc., and so realise a </a:t>
            </a:r>
            <a:r>
              <a:rPr lang="en-US" sz="1200" dirty="0">
                <a:solidFill>
                  <a:srgbClr val="6666FF"/>
                </a:solidFill>
                <a:latin typeface="Arial" pitchFamily="34" charset="0"/>
                <a:cs typeface="Arial" pitchFamily="34" charset="0"/>
                <a:hlinkClick r:id="rId5" action="ppaction://hlinksldjump"/>
              </a:rPr>
              <a:t>personalized collaborative broadcast VR experience</a:t>
            </a:r>
            <a:r>
              <a:rPr lang="en-US" sz="1200" dirty="0">
                <a:latin typeface="Arial" pitchFamily="34" charset="0"/>
                <a:cs typeface="Arial" pitchFamily="34" charset="0"/>
              </a:rPr>
              <a:t>. </a:t>
            </a:r>
          </a:p>
          <a:p>
            <a:pPr>
              <a:spcAft>
                <a:spcPts val="900"/>
              </a:spcAft>
            </a:pPr>
            <a:r>
              <a:rPr lang="en-US" sz="1200" i="1" dirty="0">
                <a:solidFill>
                  <a:schemeClr val="accent3">
                    <a:lumMod val="50000"/>
                  </a:schemeClr>
                </a:solidFill>
                <a:latin typeface="Arial" pitchFamily="34" charset="0"/>
                <a:cs typeface="Arial" pitchFamily="34" charset="0"/>
              </a:rPr>
              <a:t>         </a:t>
            </a:r>
            <a:r>
              <a:rPr lang="en-US" sz="1200" i="1" dirty="0">
                <a:solidFill>
                  <a:schemeClr val="accent3">
                    <a:lumMod val="50000"/>
                  </a:schemeClr>
                </a:solidFill>
                <a:latin typeface="Arial" pitchFamily="34" charset="0"/>
                <a:cs typeface="Arial" pitchFamily="34" charset="0"/>
                <a:hlinkClick r:id="rId6" action="ppaction://hlinksldjump"/>
              </a:rPr>
              <a:t>Back to previous page</a:t>
            </a:r>
            <a:endParaRPr lang="en-US" sz="1200" i="1" dirty="0">
              <a:solidFill>
                <a:schemeClr val="accent3">
                  <a:lumMod val="50000"/>
                </a:schemeClr>
              </a:solidFill>
              <a:latin typeface="Arial" pitchFamily="34" charset="0"/>
              <a:cs typeface="Arial" pitchFamily="34" charset="0"/>
            </a:endParaRPr>
          </a:p>
        </p:txBody>
      </p:sp>
      <p:sp>
        <p:nvSpPr>
          <p:cNvPr id="8" name="Rectangle 7"/>
          <p:cNvSpPr/>
          <p:nvPr/>
        </p:nvSpPr>
        <p:spPr>
          <a:xfrm>
            <a:off x="393698" y="387350"/>
            <a:ext cx="11441743" cy="313932"/>
          </a:xfrm>
          <a:prstGeom prst="rect">
            <a:avLst/>
          </a:prstGeom>
        </p:spPr>
        <p:txBody>
          <a:bodyPr wrap="square">
            <a:spAutoFit/>
          </a:bodyPr>
          <a:lstStyle/>
          <a:p>
            <a:pPr lvl="0" defTabSz="914400">
              <a:lnSpc>
                <a:spcPct val="90000"/>
              </a:lnSpc>
              <a:spcBef>
                <a:spcPct val="0"/>
              </a:spcBef>
              <a:defRPr/>
            </a:pPr>
            <a:r>
              <a:rPr lang="en-GB" sz="1600" cap="all" dirty="0">
                <a:solidFill>
                  <a:schemeClr val="bg1">
                    <a:lumMod val="65000"/>
                  </a:schemeClr>
                </a:solidFill>
              </a:rPr>
              <a:t>OBJECT-MEDIA: FROM PERSONALISATION TO A SEAMLESS TV/VR  convergence</a:t>
            </a:r>
          </a:p>
        </p:txBody>
      </p:sp>
      <p:sp>
        <p:nvSpPr>
          <p:cNvPr id="10" name="Rectangle 9"/>
          <p:cNvSpPr/>
          <p:nvPr/>
        </p:nvSpPr>
        <p:spPr>
          <a:xfrm>
            <a:off x="393700" y="603388"/>
            <a:ext cx="11257017" cy="461665"/>
          </a:xfrm>
          <a:prstGeom prst="rect">
            <a:avLst/>
          </a:prstGeom>
        </p:spPr>
        <p:txBody>
          <a:bodyPr wrap="square">
            <a:spAutoFit/>
          </a:bodyPr>
          <a:lstStyle/>
          <a:p>
            <a:r>
              <a:rPr lang="en-GB" sz="2400" b="1" dirty="0">
                <a:latin typeface="+mj-lt"/>
                <a:cs typeface="Arial" pitchFamily="34" charset="0"/>
              </a:rPr>
              <a:t>In-Video Personalised Interactive TV</a:t>
            </a:r>
            <a:endParaRPr lang="en-GB" sz="2400" dirty="0">
              <a:latin typeface="+mj-lt"/>
              <a:cs typeface="Arial" pitchFamily="34" charset="0"/>
            </a:endParaRPr>
          </a:p>
        </p:txBody>
      </p:sp>
      <p:sp>
        <p:nvSpPr>
          <p:cNvPr id="12" name="Rectangle 11"/>
          <p:cNvSpPr/>
          <p:nvPr/>
        </p:nvSpPr>
        <p:spPr>
          <a:xfrm>
            <a:off x="420807" y="1448619"/>
            <a:ext cx="4464095" cy="397700"/>
          </a:xfrm>
          <a:prstGeom prst="rect">
            <a:avLst/>
          </a:prstGeom>
          <a:solidFill>
            <a:schemeClr val="accent2">
              <a:lumMod val="20000"/>
              <a:lumOff val="80000"/>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 name="Straight Connector 12"/>
          <p:cNvCxnSpPr/>
          <p:nvPr/>
        </p:nvCxnSpPr>
        <p:spPr>
          <a:xfrm>
            <a:off x="5653904" y="5398798"/>
            <a:ext cx="6106915" cy="11086"/>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11448650" y="5788096"/>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hlinkClick r:id="rId5" action="ppaction://hlinksldjump"/>
          </p:cNvPr>
          <p:cNvSpPr/>
          <p:nvPr/>
        </p:nvSpPr>
        <p:spPr>
          <a:xfrm>
            <a:off x="11448649" y="5502834"/>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hlinkClick r:id="rId4" action="ppaction://hlinksldjump"/>
          </p:cNvPr>
          <p:cNvSpPr/>
          <p:nvPr/>
        </p:nvSpPr>
        <p:spPr>
          <a:xfrm>
            <a:off x="11448648" y="6073358"/>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hlinkClick r:id="rId3" action="ppaction://hlinksldjump"/>
          </p:cNvPr>
          <p:cNvSpPr/>
          <p:nvPr/>
        </p:nvSpPr>
        <p:spPr>
          <a:xfrm>
            <a:off x="9030460" y="5767136"/>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hlinkClick r:id="rId6" action="ppaction://hlinksldjump"/>
          </p:cNvPr>
          <p:cNvSpPr/>
          <p:nvPr/>
        </p:nvSpPr>
        <p:spPr>
          <a:xfrm>
            <a:off x="493689" y="6057403"/>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p:cNvSpPr/>
          <p:nvPr/>
        </p:nvSpPr>
        <p:spPr>
          <a:xfrm>
            <a:off x="420807" y="3614540"/>
            <a:ext cx="4834100" cy="414068"/>
          </a:xfrm>
          <a:prstGeom prst="rect">
            <a:avLst/>
          </a:prstGeom>
          <a:solidFill>
            <a:srgbClr val="E7F3DD">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p:cNvSpPr/>
          <p:nvPr/>
        </p:nvSpPr>
        <p:spPr>
          <a:xfrm>
            <a:off x="5423678" y="4649548"/>
            <a:ext cx="6411763" cy="461665"/>
          </a:xfrm>
          <a:prstGeom prst="rect">
            <a:avLst/>
          </a:prstGeom>
        </p:spPr>
        <p:txBody>
          <a:bodyPr wrap="square">
            <a:spAutoFit/>
          </a:bodyPr>
          <a:lstStyle/>
          <a:p>
            <a:pPr algn="ctr"/>
            <a:r>
              <a:rPr lang="en-US" sz="1200" i="1" dirty="0">
                <a:latin typeface="+mj-lt"/>
                <a:cs typeface="Arial" pitchFamily="34" charset="0"/>
              </a:rPr>
              <a:t>The placement insertion is the product of matching the source programme, the user profile and the placement object.</a:t>
            </a:r>
          </a:p>
        </p:txBody>
      </p:sp>
      <p:sp>
        <p:nvSpPr>
          <p:cNvPr id="23" name="Rectangle 22">
            <a:hlinkClick r:id="rId8" action="ppaction://hlinksldjump"/>
          </p:cNvPr>
          <p:cNvSpPr/>
          <p:nvPr/>
        </p:nvSpPr>
        <p:spPr>
          <a:xfrm>
            <a:off x="9030458" y="6052398"/>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36449712"/>
      </p:ext>
    </p:extLst>
  </p:cSld>
  <p:clrMapOvr>
    <a:masterClrMapping/>
  </p:clrMapOvr>
  <mc:AlternateContent xmlns:mc="http://schemas.openxmlformats.org/markup-compatibility/2006" xmlns:p14="http://schemas.microsoft.com/office/powerpoint/2010/main">
    <mc:Choice Requires="p14">
      <p:transition spd="slow" p14:dur="2000" advClick="0" advTm="183000"/>
    </mc:Choice>
    <mc:Fallback xmlns="">
      <p:transition spd="slow" advClick="0" advTm="18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93699" y="1064915"/>
            <a:ext cx="6131088" cy="5086008"/>
          </a:xfrm>
          <a:prstGeom prst="rect">
            <a:avLst/>
          </a:prstGeom>
          <a:noFill/>
        </p:spPr>
        <p:txBody>
          <a:bodyPr wrap="square">
            <a:spAutoFit/>
          </a:bodyPr>
          <a:lstStyle/>
          <a:p>
            <a:pPr lvl="0">
              <a:spcAft>
                <a:spcPts val="900"/>
              </a:spcAft>
            </a:pPr>
            <a:r>
              <a:rPr lang="en-GB" sz="1600" b="1" dirty="0">
                <a:solidFill>
                  <a:prstClr val="black"/>
                </a:solidFill>
                <a:cs typeface="Arial" pitchFamily="34" charset="0"/>
              </a:rPr>
              <a:t>Production issues for Broadcast VR</a:t>
            </a:r>
          </a:p>
          <a:p>
            <a:pPr lvl="0">
              <a:spcAft>
                <a:spcPts val="900"/>
              </a:spcAft>
            </a:pPr>
            <a:r>
              <a:rPr lang="en-GB" sz="1200" dirty="0">
                <a:solidFill>
                  <a:prstClr val="black"/>
                </a:solidFill>
                <a:latin typeface="Arial" pitchFamily="34" charset="0"/>
                <a:cs typeface="Arial" pitchFamily="34" charset="0"/>
              </a:rPr>
              <a:t>The vision for VR in a broadcast context is that at particular points of the programme the viewer will be able to immerse themselves deeper into various details of the subject with an interactive experience in VR, and with a number of collaborators for entertainment experiences or informative programming. </a:t>
            </a:r>
          </a:p>
          <a:p>
            <a:pPr>
              <a:spcAft>
                <a:spcPts val="900"/>
              </a:spcAft>
            </a:pPr>
            <a:r>
              <a:rPr lang="en-GB" sz="1200" dirty="0">
                <a:solidFill>
                  <a:prstClr val="black"/>
                </a:solidFill>
                <a:latin typeface="Arial" pitchFamily="34" charset="0"/>
                <a:cs typeface="Arial" pitchFamily="34" charset="0"/>
              </a:rPr>
              <a:t>Clearly one of the main challenges is the capture and management of a number of three dimensional objects required for a full virtual environment. This won’t be possible for all objects throughout a production. An example could be that much of the production will remain as a 360º surround playout with appropriate objects available as 3D interactive objects in the scene. A production challenge here is to maintain the viewer focus on the plot and key interest features of the production. </a:t>
            </a:r>
          </a:p>
          <a:p>
            <a:pPr lvl="0">
              <a:spcAft>
                <a:spcPts val="900"/>
              </a:spcAft>
            </a:pPr>
            <a:r>
              <a:rPr lang="en-GB" sz="1200" dirty="0">
                <a:solidFill>
                  <a:prstClr val="black"/>
                </a:solidFill>
                <a:latin typeface="Arial" pitchFamily="34" charset="0"/>
                <a:cs typeface="Arial" pitchFamily="34" charset="0"/>
              </a:rPr>
              <a:t>A viewer of the initial 2D video will need a seamless experience in </a:t>
            </a:r>
            <a:r>
              <a:rPr lang="en-GB" sz="1200" dirty="0">
                <a:solidFill>
                  <a:prstClr val="black"/>
                </a:solidFill>
                <a:latin typeface="Arial" pitchFamily="34" charset="0"/>
                <a:cs typeface="Arial" pitchFamily="34" charset="0"/>
                <a:hlinkClick r:id="rId2" action="ppaction://hlinksldjump"/>
              </a:rPr>
              <a:t>selection of the VR option and the transition to the VR element of the production</a:t>
            </a:r>
            <a:r>
              <a:rPr lang="en-GB" sz="1200" dirty="0">
                <a:solidFill>
                  <a:prstClr val="black"/>
                </a:solidFill>
                <a:latin typeface="Arial" pitchFamily="34" charset="0"/>
                <a:cs typeface="Arial" pitchFamily="34" charset="0"/>
              </a:rPr>
              <a:t>. </a:t>
            </a:r>
          </a:p>
          <a:p>
            <a:pPr>
              <a:spcAft>
                <a:spcPts val="900"/>
              </a:spcAft>
            </a:pPr>
            <a:r>
              <a:rPr lang="en-GB" sz="1600" b="1" dirty="0">
                <a:cs typeface="Arial" pitchFamily="34" charset="0"/>
              </a:rPr>
              <a:t>Workflow processes </a:t>
            </a:r>
          </a:p>
          <a:p>
            <a:pPr>
              <a:spcAft>
                <a:spcPts val="900"/>
              </a:spcAft>
            </a:pPr>
            <a:r>
              <a:rPr lang="en-GB" sz="1200" dirty="0">
                <a:latin typeface="Arial" pitchFamily="34" charset="0"/>
                <a:cs typeface="Arial" pitchFamily="34" charset="0"/>
              </a:rPr>
              <a:t>The production requires object management within the timeline of the video to maintain coherence in the video and correlation with any related virtual environment. </a:t>
            </a:r>
          </a:p>
          <a:p>
            <a:pPr>
              <a:spcAft>
                <a:spcPts val="900"/>
              </a:spcAft>
            </a:pPr>
            <a:r>
              <a:rPr lang="en-GB" sz="1200" dirty="0">
                <a:latin typeface="Arial" pitchFamily="34" charset="0"/>
                <a:cs typeface="Arial" pitchFamily="34" charset="0"/>
              </a:rPr>
              <a:t>Personalisation and interactivity requires </a:t>
            </a:r>
            <a:r>
              <a:rPr lang="en-GB" sz="1200" dirty="0">
                <a:latin typeface="Arial" pitchFamily="34" charset="0"/>
                <a:cs typeface="Arial" pitchFamily="34" charset="0"/>
                <a:hlinkClick r:id="rId3" action="ppaction://hlinksldjump"/>
              </a:rPr>
              <a:t>scene graphing and metadata  technologies</a:t>
            </a:r>
            <a:r>
              <a:rPr lang="en-GB" sz="1200" dirty="0">
                <a:latin typeface="Arial" pitchFamily="34" charset="0"/>
                <a:cs typeface="Arial" pitchFamily="34" charset="0"/>
              </a:rPr>
              <a:t>. So metadata generation and management will be a major requirement. Identification of detail in the source video may be real time or in post-production. </a:t>
            </a:r>
          </a:p>
          <a:p>
            <a:pPr>
              <a:spcAft>
                <a:spcPts val="900"/>
              </a:spcAft>
            </a:pPr>
            <a:r>
              <a:rPr lang="en-GB" sz="1200" dirty="0">
                <a:latin typeface="Arial" pitchFamily="34" charset="0"/>
                <a:cs typeface="Arial" pitchFamily="34" charset="0"/>
              </a:rPr>
              <a:t>Placements for advertising and product placements will typically be generated and managed for advertising agencies. Metadata is to be derived for items to be promoted and advertised as available for selection, and will require hosting in web-based libraries. </a:t>
            </a:r>
          </a:p>
        </p:txBody>
      </p:sp>
      <p:sp>
        <p:nvSpPr>
          <p:cNvPr id="10" name="Rectangle 9"/>
          <p:cNvSpPr/>
          <p:nvPr/>
        </p:nvSpPr>
        <p:spPr>
          <a:xfrm>
            <a:off x="393700" y="603250"/>
            <a:ext cx="11257017" cy="461665"/>
          </a:xfrm>
          <a:prstGeom prst="rect">
            <a:avLst/>
          </a:prstGeom>
        </p:spPr>
        <p:txBody>
          <a:bodyPr wrap="square">
            <a:spAutoFit/>
          </a:bodyPr>
          <a:lstStyle/>
          <a:p>
            <a:r>
              <a:rPr lang="en-GB" sz="2400" b="1" dirty="0">
                <a:latin typeface="+mj-lt"/>
                <a:cs typeface="Arial" pitchFamily="34" charset="0"/>
              </a:rPr>
              <a:t>Challenges in </a:t>
            </a:r>
            <a:r>
              <a:rPr lang="en-GB" sz="2400" b="1" dirty="0">
                <a:cs typeface="Arial" pitchFamily="34" charset="0"/>
              </a:rPr>
              <a:t>Production</a:t>
            </a:r>
            <a:endParaRPr lang="en-GB" sz="2400" dirty="0">
              <a:latin typeface="+mj-lt"/>
              <a:cs typeface="Arial" pitchFamily="34" charset="0"/>
            </a:endParaRPr>
          </a:p>
        </p:txBody>
      </p:sp>
      <p:sp>
        <p:nvSpPr>
          <p:cNvPr id="11" name="Rectangle 10"/>
          <p:cNvSpPr/>
          <p:nvPr/>
        </p:nvSpPr>
        <p:spPr>
          <a:xfrm>
            <a:off x="393698" y="387350"/>
            <a:ext cx="11441743" cy="313932"/>
          </a:xfrm>
          <a:prstGeom prst="rect">
            <a:avLst/>
          </a:prstGeom>
        </p:spPr>
        <p:txBody>
          <a:bodyPr wrap="square">
            <a:spAutoFit/>
          </a:bodyPr>
          <a:lstStyle/>
          <a:p>
            <a:pPr lvl="0" defTabSz="914400">
              <a:lnSpc>
                <a:spcPct val="90000"/>
              </a:lnSpc>
              <a:spcBef>
                <a:spcPct val="0"/>
              </a:spcBef>
              <a:defRPr/>
            </a:pPr>
            <a:r>
              <a:rPr lang="en-GB" sz="1600" cap="all" dirty="0">
                <a:solidFill>
                  <a:schemeClr val="bg1">
                    <a:lumMod val="65000"/>
                  </a:schemeClr>
                </a:solidFill>
              </a:rPr>
              <a:t>OBJECT-MEDIA: FROM PERSONALISATION TO A SEAMLESS TV/VR  convergence</a:t>
            </a:r>
          </a:p>
        </p:txBody>
      </p:sp>
      <p:sp>
        <p:nvSpPr>
          <p:cNvPr id="17" name="TextBox 16"/>
          <p:cNvSpPr txBox="1"/>
          <p:nvPr/>
        </p:nvSpPr>
        <p:spPr>
          <a:xfrm>
            <a:off x="9054406" y="5408507"/>
            <a:ext cx="2394251" cy="977191"/>
          </a:xfrm>
          <a:prstGeom prst="rect">
            <a:avLst/>
          </a:prstGeom>
          <a:noFill/>
        </p:spPr>
        <p:txBody>
          <a:bodyPr wrap="square" rtlCol="0">
            <a:spAutoFit/>
          </a:bodyPr>
          <a:lstStyle/>
          <a:p>
            <a:pPr>
              <a:lnSpc>
                <a:spcPts val="2300"/>
              </a:lnSpc>
            </a:pPr>
            <a:r>
              <a:rPr lang="en-GB" sz="1600" b="1" i="1" dirty="0">
                <a:solidFill>
                  <a:schemeClr val="accent2">
                    <a:lumMod val="50000"/>
                  </a:schemeClr>
                </a:solidFill>
                <a:cs typeface="Arial" pitchFamily="34" charset="0"/>
              </a:rPr>
              <a:t>Return to …</a:t>
            </a:r>
          </a:p>
          <a:p>
            <a:pPr algn="r">
              <a:lnSpc>
                <a:spcPts val="2300"/>
              </a:lnSpc>
            </a:pPr>
            <a:r>
              <a:rPr lang="en-GB" sz="1400" dirty="0">
                <a:solidFill>
                  <a:schemeClr val="accent2">
                    <a:lumMod val="50000"/>
                  </a:schemeClr>
                </a:solidFill>
                <a:cs typeface="Arial" pitchFamily="34" charset="0"/>
              </a:rPr>
              <a:t>Introduction and overview</a:t>
            </a:r>
          </a:p>
          <a:p>
            <a:pPr algn="r">
              <a:lnSpc>
                <a:spcPts val="2300"/>
              </a:lnSpc>
            </a:pPr>
            <a:r>
              <a:rPr lang="en-GB" sz="1400" dirty="0">
                <a:solidFill>
                  <a:schemeClr val="accent2">
                    <a:lumMod val="50000"/>
                  </a:schemeClr>
                </a:solidFill>
                <a:cs typeface="Arial" pitchFamily="34" charset="0"/>
              </a:rPr>
              <a:t>Home page</a:t>
            </a:r>
          </a:p>
        </p:txBody>
      </p:sp>
      <p:cxnSp>
        <p:nvCxnSpPr>
          <p:cNvPr id="21" name="Straight Connector 20"/>
          <p:cNvCxnSpPr/>
          <p:nvPr/>
        </p:nvCxnSpPr>
        <p:spPr>
          <a:xfrm flipV="1">
            <a:off x="8056880" y="5441829"/>
            <a:ext cx="3719461" cy="5624"/>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2" name="Rectangle 21">
            <a:hlinkClick r:id="rId4" action="ppaction://hlinksldjump"/>
          </p:cNvPr>
          <p:cNvSpPr/>
          <p:nvPr/>
        </p:nvSpPr>
        <p:spPr>
          <a:xfrm>
            <a:off x="11448657" y="5788096"/>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hlinkClick r:id="" action="ppaction://hlinkshowjump?jump=firstslide"/>
          </p:cNvPr>
          <p:cNvSpPr/>
          <p:nvPr/>
        </p:nvSpPr>
        <p:spPr>
          <a:xfrm>
            <a:off x="11448655" y="6073358"/>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6687519" y="619597"/>
            <a:ext cx="5073300" cy="4539704"/>
          </a:xfrm>
          <a:prstGeom prst="rect">
            <a:avLst/>
          </a:prstGeom>
          <a:noFill/>
        </p:spPr>
        <p:txBody>
          <a:bodyPr wrap="square" rtlCol="0">
            <a:spAutoFit/>
          </a:bodyPr>
          <a:lstStyle/>
          <a:p>
            <a:pPr lvl="0">
              <a:spcAft>
                <a:spcPts val="900"/>
              </a:spcAft>
            </a:pPr>
            <a:r>
              <a:rPr lang="en-GB" sz="2400" b="1" dirty="0">
                <a:cs typeface="Arial" pitchFamily="34" charset="0"/>
              </a:rPr>
              <a:t>Viewer Profiling</a:t>
            </a:r>
          </a:p>
          <a:p>
            <a:pPr lvl="0">
              <a:spcAft>
                <a:spcPts val="900"/>
              </a:spcAft>
            </a:pPr>
            <a:r>
              <a:rPr lang="en-GB" sz="1200" dirty="0">
                <a:solidFill>
                  <a:prstClr val="black"/>
                </a:solidFill>
                <a:latin typeface="Arial" pitchFamily="34" charset="0"/>
                <a:cs typeface="Arial" pitchFamily="34" charset="0"/>
              </a:rPr>
              <a:t>Audio or video objects are to be selected for placement into the video playout for in-video personalisation. One or more object candidates for selection are identified, and user profiles are to be used. </a:t>
            </a:r>
          </a:p>
          <a:p>
            <a:pPr lvl="0">
              <a:spcAft>
                <a:spcPts val="900"/>
              </a:spcAft>
            </a:pPr>
            <a:r>
              <a:rPr lang="en-GB" sz="1200" dirty="0">
                <a:solidFill>
                  <a:prstClr val="black"/>
                </a:solidFill>
                <a:latin typeface="Arial" pitchFamily="34" charset="0"/>
                <a:cs typeface="Arial" pitchFamily="34" charset="0"/>
              </a:rPr>
              <a:t>Profiles may be built and managed from user attributes, typically from </a:t>
            </a:r>
            <a:r>
              <a:rPr lang="en-US" sz="1200" dirty="0">
                <a:solidFill>
                  <a:prstClr val="black"/>
                </a:solidFill>
                <a:latin typeface="Arial" pitchFamily="34" charset="0"/>
                <a:cs typeface="Arial" pitchFamily="34" charset="0"/>
              </a:rPr>
              <a:t>demographics, geography, </a:t>
            </a:r>
            <a:r>
              <a:rPr lang="en-GB" sz="1200" dirty="0">
                <a:solidFill>
                  <a:prstClr val="black"/>
                </a:solidFill>
                <a:latin typeface="Arial" pitchFamily="34" charset="0"/>
                <a:cs typeface="Arial" pitchFamily="34" charset="0"/>
              </a:rPr>
              <a:t>social network usage, </a:t>
            </a:r>
            <a:r>
              <a:rPr lang="en-US" sz="1200" dirty="0">
                <a:solidFill>
                  <a:prstClr val="black"/>
                </a:solidFill>
                <a:latin typeface="Arial" pitchFamily="34" charset="0"/>
                <a:cs typeface="Arial" pitchFamily="34" charset="0"/>
              </a:rPr>
              <a:t>TV consumption and interactive behavior. </a:t>
            </a:r>
          </a:p>
          <a:p>
            <a:pPr lvl="0">
              <a:spcAft>
                <a:spcPts val="900"/>
              </a:spcAft>
            </a:pPr>
            <a:r>
              <a:rPr lang="en-US" sz="1200" dirty="0">
                <a:solidFill>
                  <a:prstClr val="black"/>
                </a:solidFill>
                <a:latin typeface="Arial" pitchFamily="34" charset="0"/>
                <a:cs typeface="Arial" pitchFamily="34" charset="0"/>
              </a:rPr>
              <a:t>An example is for user location which can be identified from IP or Wi-Fi access point identification, particularly in retail outlets, etc. The location context can be utilized for personalized promotional messages. </a:t>
            </a:r>
          </a:p>
          <a:p>
            <a:pPr lvl="0">
              <a:spcAft>
                <a:spcPts val="900"/>
              </a:spcAft>
            </a:pPr>
            <a:r>
              <a:rPr lang="en-US" sz="1200" dirty="0">
                <a:solidFill>
                  <a:prstClr val="black"/>
                </a:solidFill>
                <a:latin typeface="Arial" pitchFamily="34" charset="0"/>
                <a:cs typeface="Arial" pitchFamily="34" charset="0"/>
              </a:rPr>
              <a:t>Interactive TV can encourage viewers to impart further information into the TV domain and to build an increasingly finer grained profile of the viewer. </a:t>
            </a:r>
          </a:p>
          <a:p>
            <a:pPr lvl="0">
              <a:spcAft>
                <a:spcPts val="900"/>
              </a:spcAft>
            </a:pPr>
            <a:r>
              <a:rPr lang="en-US" sz="1600" b="1" dirty="0">
                <a:solidFill>
                  <a:prstClr val="black"/>
                </a:solidFill>
                <a:cs typeface="Arial" pitchFamily="34" charset="0"/>
              </a:rPr>
              <a:t>Group Profiling</a:t>
            </a:r>
          </a:p>
          <a:p>
            <a:pPr lvl="0">
              <a:spcAft>
                <a:spcPts val="900"/>
              </a:spcAft>
            </a:pPr>
            <a:r>
              <a:rPr lang="en-US" sz="1200" dirty="0">
                <a:solidFill>
                  <a:prstClr val="black"/>
                </a:solidFill>
                <a:latin typeface="Arial" pitchFamily="34" charset="0"/>
                <a:cs typeface="Arial" pitchFamily="34" charset="0"/>
              </a:rPr>
              <a:t>In many cases the programme is viewed by a number of viewers. Alternatively a group of colleagues may be watching the same programme across the network.  In these cases a group profile may be realized (and especially to keep viewing family-friendly). This is an ongoing area of research at Birmingham City University.</a:t>
            </a:r>
          </a:p>
        </p:txBody>
      </p:sp>
    </p:spTree>
    <p:extLst>
      <p:ext uri="{BB962C8B-B14F-4D97-AF65-F5344CB8AC3E}">
        <p14:creationId xmlns:p14="http://schemas.microsoft.com/office/powerpoint/2010/main" val="1830075152"/>
      </p:ext>
    </p:extLst>
  </p:cSld>
  <p:clrMapOvr>
    <a:masterClrMapping/>
  </p:clrMapOvr>
  <mc:AlternateContent xmlns:mc="http://schemas.openxmlformats.org/markup-compatibility/2006" xmlns:p14="http://schemas.microsoft.com/office/powerpoint/2010/main">
    <mc:Choice Requires="p14">
      <p:transition spd="slow" p14:dur="2000" advClick="0" advTm="185000"/>
    </mc:Choice>
    <mc:Fallback xmlns="">
      <p:transition spd="slow" advClick="0" advTm="18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p:cNvSpPr/>
          <p:nvPr/>
        </p:nvSpPr>
        <p:spPr>
          <a:xfrm>
            <a:off x="6865749" y="1902700"/>
            <a:ext cx="1852272" cy="852908"/>
          </a:xfrm>
          <a:custGeom>
            <a:avLst/>
            <a:gdLst>
              <a:gd name="connsiteX0" fmla="*/ 0 w 2014780"/>
              <a:gd name="connsiteY0" fmla="*/ 937648 h 940836"/>
              <a:gd name="connsiteX1" fmla="*/ 1456841 w 2014780"/>
              <a:gd name="connsiteY1" fmla="*/ 898902 h 940836"/>
              <a:gd name="connsiteX2" fmla="*/ 1751309 w 2014780"/>
              <a:gd name="connsiteY2" fmla="*/ 643180 h 940836"/>
              <a:gd name="connsiteX3" fmla="*/ 1472339 w 2014780"/>
              <a:gd name="connsiteY3" fmla="*/ 441702 h 940836"/>
              <a:gd name="connsiteX4" fmla="*/ 1898543 w 2014780"/>
              <a:gd name="connsiteY4" fmla="*/ 123987 h 940836"/>
              <a:gd name="connsiteX5" fmla="*/ 2014780 w 2014780"/>
              <a:gd name="connsiteY5" fmla="*/ 0 h 9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780" h="940836">
                <a:moveTo>
                  <a:pt x="0" y="937648"/>
                </a:moveTo>
                <a:cubicBezTo>
                  <a:pt x="582478" y="942814"/>
                  <a:pt x="1164956" y="947980"/>
                  <a:pt x="1456841" y="898902"/>
                </a:cubicBezTo>
                <a:cubicBezTo>
                  <a:pt x="1748726" y="849824"/>
                  <a:pt x="1748726" y="719380"/>
                  <a:pt x="1751309" y="643180"/>
                </a:cubicBezTo>
                <a:cubicBezTo>
                  <a:pt x="1753892" y="566980"/>
                  <a:pt x="1447800" y="528234"/>
                  <a:pt x="1472339" y="441702"/>
                </a:cubicBezTo>
                <a:cubicBezTo>
                  <a:pt x="1496878" y="355170"/>
                  <a:pt x="1808136" y="197604"/>
                  <a:pt x="1898543" y="123987"/>
                </a:cubicBezTo>
                <a:cubicBezTo>
                  <a:pt x="1988950" y="50370"/>
                  <a:pt x="2001865" y="25185"/>
                  <a:pt x="2014780" y="0"/>
                </a:cubicBezTo>
              </a:path>
            </a:pathLst>
          </a:custGeom>
          <a:noFill/>
          <a:ln w="1905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393700" y="603250"/>
            <a:ext cx="11257017" cy="461665"/>
          </a:xfrm>
          <a:prstGeom prst="rect">
            <a:avLst/>
          </a:prstGeom>
        </p:spPr>
        <p:txBody>
          <a:bodyPr wrap="square">
            <a:spAutoFit/>
          </a:bodyPr>
          <a:lstStyle/>
          <a:p>
            <a:r>
              <a:rPr lang="en-GB" sz="2400" b="1" dirty="0">
                <a:latin typeface="+mj-lt"/>
                <a:cs typeface="Arial" pitchFamily="34" charset="0"/>
              </a:rPr>
              <a:t>Selection of Object Placements for the Viewer – Metadata and Scene Graphing</a:t>
            </a:r>
          </a:p>
        </p:txBody>
      </p:sp>
      <p:sp>
        <p:nvSpPr>
          <p:cNvPr id="20" name="Rectangle 19"/>
          <p:cNvSpPr/>
          <p:nvPr/>
        </p:nvSpPr>
        <p:spPr>
          <a:xfrm>
            <a:off x="393698" y="387350"/>
            <a:ext cx="11441743" cy="313932"/>
          </a:xfrm>
          <a:prstGeom prst="rect">
            <a:avLst/>
          </a:prstGeom>
        </p:spPr>
        <p:txBody>
          <a:bodyPr wrap="square">
            <a:spAutoFit/>
          </a:bodyPr>
          <a:lstStyle/>
          <a:p>
            <a:pPr lvl="0" defTabSz="914400">
              <a:lnSpc>
                <a:spcPct val="90000"/>
              </a:lnSpc>
              <a:spcBef>
                <a:spcPct val="0"/>
              </a:spcBef>
              <a:defRPr/>
            </a:pPr>
            <a:r>
              <a:rPr lang="en-GB" sz="1600" cap="all" dirty="0">
                <a:solidFill>
                  <a:schemeClr val="bg1">
                    <a:lumMod val="65000"/>
                  </a:schemeClr>
                </a:solidFill>
              </a:rPr>
              <a:t>OBJECT-MEDIA: FROM PERSONALISATION TO A SEAMLESS TV/VR  convergence</a:t>
            </a:r>
          </a:p>
        </p:txBody>
      </p:sp>
      <p:sp>
        <p:nvSpPr>
          <p:cNvPr id="21" name="Rectangle 20"/>
          <p:cNvSpPr/>
          <p:nvPr/>
        </p:nvSpPr>
        <p:spPr>
          <a:xfrm>
            <a:off x="393700" y="1098233"/>
            <a:ext cx="4416006" cy="5262979"/>
          </a:xfrm>
          <a:prstGeom prst="rect">
            <a:avLst/>
          </a:prstGeom>
          <a:noFill/>
          <a:ln>
            <a:solidFill>
              <a:srgbClr val="E9E9EF"/>
            </a:solidFill>
          </a:ln>
        </p:spPr>
        <p:txBody>
          <a:bodyPr wrap="square">
            <a:spAutoFit/>
          </a:bodyPr>
          <a:lstStyle/>
          <a:p>
            <a:r>
              <a:rPr lang="en-GB" sz="1200" b="1" dirty="0">
                <a:latin typeface="Arial" panose="020B0604020202020204" pitchFamily="34" charset="0"/>
                <a:cs typeface="Arial" panose="020B0604020202020204" pitchFamily="34" charset="0"/>
              </a:rPr>
              <a:t>Descriptive Metadata for the source content </a:t>
            </a:r>
            <a:r>
              <a:rPr lang="en-GB" sz="1200" dirty="0">
                <a:latin typeface="Arial" panose="020B0604020202020204" pitchFamily="34" charset="0"/>
                <a:cs typeface="Arial" panose="020B0604020202020204" pitchFamily="34" charset="0"/>
              </a:rPr>
              <a:t>will define the time and spatial requirements for placements to be inserted into the original video. Producers will wish to maintain control and editorial integrity over acceptable placements from external sources into their production. These conditions need to be defined within the source metadata.</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Similarly the </a:t>
            </a:r>
            <a:r>
              <a:rPr lang="en-GB" sz="1200" b="1" dirty="0">
                <a:latin typeface="Arial" panose="020B0604020202020204" pitchFamily="34" charset="0"/>
                <a:cs typeface="Arial" panose="020B0604020202020204" pitchFamily="34" charset="0"/>
              </a:rPr>
              <a:t>placement objects</a:t>
            </a:r>
            <a:r>
              <a:rPr lang="en-GB" sz="1200" dirty="0">
                <a:latin typeface="Arial" panose="020B0604020202020204" pitchFamily="34" charset="0"/>
                <a:cs typeface="Arial" panose="020B0604020202020204" pitchFamily="34" charset="0"/>
              </a:rPr>
              <a:t> also to be defined in metadata to enable the correlation with (i) the source content requirements and (ii) the viewer profiles.</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MPEG-7 </a:t>
            </a:r>
            <a:r>
              <a:rPr lang="en-GB" sz="1200" dirty="0">
                <a:latin typeface="Arial" panose="020B0604020202020204" pitchFamily="34" charset="0"/>
                <a:cs typeface="Arial" panose="020B0604020202020204" pitchFamily="34" charset="0"/>
              </a:rPr>
              <a:t>is suggested as a suitable metadata solution, but may need extensions to support matching external objects into source content. It is suitably rich and full featured (but complex)</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 </a:t>
            </a:r>
            <a:r>
              <a:rPr lang="en-GB" sz="1200" b="1" dirty="0">
                <a:latin typeface="Arial" panose="020B0604020202020204" pitchFamily="34" charset="0"/>
                <a:cs typeface="Arial" panose="020B0604020202020204" pitchFamily="34" charset="0"/>
              </a:rPr>
              <a:t>Scene Graph </a:t>
            </a:r>
            <a:r>
              <a:rPr lang="en-GB" sz="1200" dirty="0">
                <a:latin typeface="Arial" panose="020B0604020202020204" pitchFamily="34" charset="0"/>
                <a:cs typeface="Arial" panose="020B0604020202020204" pitchFamily="34" charset="0"/>
              </a:rPr>
              <a:t>document is required to be sent to the viewer platform so the object can be rendered into the source video at the required time and positon, and with qualifiers for position, motion, etc. </a:t>
            </a:r>
            <a:r>
              <a:rPr lang="en-GB" sz="1200" i="1" dirty="0">
                <a:latin typeface="Arial" panose="020B0604020202020204" pitchFamily="34" charset="0"/>
                <a:cs typeface="Arial" panose="020B0604020202020204" pitchFamily="34" charset="0"/>
              </a:rPr>
              <a:t>MPEG-4 Part 11 </a:t>
            </a:r>
            <a:r>
              <a:rPr lang="en-GB" sz="1200" dirty="0">
                <a:latin typeface="Arial" panose="020B0604020202020204" pitchFamily="34" charset="0"/>
                <a:cs typeface="Arial" panose="020B0604020202020204" pitchFamily="34" charset="0"/>
              </a:rPr>
              <a:t>is an example of scene graphing, although a new standard should be considered to support demands of personalised and interactive broadcast media) </a:t>
            </a:r>
          </a:p>
          <a:p>
            <a:endParaRPr lang="en-GB" sz="1200" dirty="0">
              <a:latin typeface="Arial" panose="020B0604020202020204" pitchFamily="34" charset="0"/>
              <a:cs typeface="Arial" panose="020B0604020202020204" pitchFamily="34" charset="0"/>
            </a:endParaRPr>
          </a:p>
          <a:p>
            <a:pPr fontAlgn="base">
              <a:spcAft>
                <a:spcPts val="900"/>
              </a:spcAft>
            </a:pPr>
            <a:r>
              <a:rPr lang="en-GB" sz="1200" b="1" dirty="0">
                <a:latin typeface="Arial" pitchFamily="34" charset="0"/>
                <a:cs typeface="Arial" pitchFamily="34" charset="0"/>
              </a:rPr>
              <a:t>Broadcast Workflow Developments to Support Personalisation and Interaction.  </a:t>
            </a:r>
            <a:r>
              <a:rPr lang="en-GB" sz="1200" dirty="0">
                <a:latin typeface="Arial" pitchFamily="34" charset="0"/>
                <a:cs typeface="Arial" pitchFamily="34" charset="0"/>
              </a:rPr>
              <a:t>Workflows will evolve and enhancements to standards and processes are discussed here, including metadata management, scene graph processing, and coding of objects for delivery.</a:t>
            </a:r>
          </a:p>
        </p:txBody>
      </p:sp>
      <p:grpSp>
        <p:nvGrpSpPr>
          <p:cNvPr id="144" name="Group 143"/>
          <p:cNvGrpSpPr/>
          <p:nvPr/>
        </p:nvGrpSpPr>
        <p:grpSpPr>
          <a:xfrm>
            <a:off x="5695852" y="1094703"/>
            <a:ext cx="4716420" cy="794469"/>
            <a:chOff x="5695852" y="1094703"/>
            <a:chExt cx="4716420" cy="794469"/>
          </a:xfrm>
        </p:grpSpPr>
        <p:grpSp>
          <p:nvGrpSpPr>
            <p:cNvPr id="79" name="Group 78"/>
            <p:cNvGrpSpPr/>
            <p:nvPr/>
          </p:nvGrpSpPr>
          <p:grpSpPr>
            <a:xfrm>
              <a:off x="5762157" y="1094703"/>
              <a:ext cx="4650115" cy="794469"/>
              <a:chOff x="5762157" y="1094703"/>
              <a:chExt cx="4650115" cy="794469"/>
            </a:xfrm>
          </p:grpSpPr>
          <p:sp>
            <p:nvSpPr>
              <p:cNvPr id="74" name="Rectangle 73"/>
              <p:cNvSpPr/>
              <p:nvPr/>
            </p:nvSpPr>
            <p:spPr>
              <a:xfrm>
                <a:off x="5762157" y="1094703"/>
                <a:ext cx="4650115" cy="794469"/>
              </a:xfrm>
              <a:prstGeom prst="rect">
                <a:avLst/>
              </a:prstGeom>
              <a:solidFill>
                <a:schemeClr val="accent2">
                  <a:lumMod val="20000"/>
                  <a:lumOff val="80000"/>
                </a:schemeClr>
              </a:solidFill>
              <a:ln>
                <a:noFill/>
              </a:ln>
              <a:effectLst>
                <a:outerShdw blurRad="50800" dist="63500" dir="36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p:cNvCxnSpPr/>
              <p:nvPr/>
            </p:nvCxnSpPr>
            <p:spPr>
              <a:xfrm>
                <a:off x="5762157" y="1095542"/>
                <a:ext cx="4650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762157" y="1889172"/>
                <a:ext cx="46501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6941262" y="1181724"/>
                <a:ext cx="1112800" cy="626374"/>
              </a:xfrm>
              <a:prstGeom prst="rect">
                <a:avLst/>
              </a:prstGeom>
            </p:spPr>
          </p:pic>
          <p:pic>
            <p:nvPicPr>
              <p:cNvPr id="38" name="Picture 37"/>
              <p:cNvPicPr>
                <a:picLocks noChangeAspect="1"/>
              </p:cNvPicPr>
              <p:nvPr/>
            </p:nvPicPr>
            <p:blipFill>
              <a:blip r:embed="rId4"/>
              <a:stretch>
                <a:fillRect/>
              </a:stretch>
            </p:blipFill>
            <p:spPr>
              <a:xfrm>
                <a:off x="5762157" y="1181724"/>
                <a:ext cx="1112800" cy="626374"/>
              </a:xfrm>
              <a:prstGeom prst="rect">
                <a:avLst/>
              </a:prstGeom>
            </p:spPr>
          </p:pic>
          <p:pic>
            <p:nvPicPr>
              <p:cNvPr id="40" name="Picture 39"/>
              <p:cNvPicPr>
                <a:picLocks noChangeAspect="1"/>
              </p:cNvPicPr>
              <p:nvPr/>
            </p:nvPicPr>
            <p:blipFill>
              <a:blip r:embed="rId5"/>
              <a:stretch>
                <a:fillRect/>
              </a:stretch>
            </p:blipFill>
            <p:spPr>
              <a:xfrm>
                <a:off x="8120367" y="1174418"/>
                <a:ext cx="1112800" cy="634249"/>
              </a:xfrm>
              <a:prstGeom prst="rect">
                <a:avLst/>
              </a:prstGeom>
            </p:spPr>
          </p:pic>
          <p:pic>
            <p:nvPicPr>
              <p:cNvPr id="48" name="Picture 47"/>
              <p:cNvPicPr>
                <a:picLocks noChangeAspect="1"/>
              </p:cNvPicPr>
              <p:nvPr/>
            </p:nvPicPr>
            <p:blipFill>
              <a:blip r:embed="rId5"/>
              <a:stretch>
                <a:fillRect/>
              </a:stretch>
            </p:blipFill>
            <p:spPr>
              <a:xfrm>
                <a:off x="9299472" y="1183418"/>
                <a:ext cx="1112800" cy="634249"/>
              </a:xfrm>
              <a:prstGeom prst="rect">
                <a:avLst/>
              </a:prstGeom>
            </p:spPr>
          </p:pic>
        </p:grpSp>
        <p:sp>
          <p:nvSpPr>
            <p:cNvPr id="95" name="TextBox 94"/>
            <p:cNvSpPr txBox="1"/>
            <p:nvPr/>
          </p:nvSpPr>
          <p:spPr>
            <a:xfrm>
              <a:off x="5695852" y="1570289"/>
              <a:ext cx="774003" cy="276999"/>
            </a:xfrm>
            <a:prstGeom prst="rect">
              <a:avLst/>
            </a:prstGeom>
            <a:noFill/>
          </p:spPr>
          <p:txBody>
            <a:bodyPr wrap="square" rtlCol="0">
              <a:spAutoFit/>
            </a:bodyPr>
            <a:lstStyle/>
            <a:p>
              <a:pPr>
                <a:spcAft>
                  <a:spcPts val="900"/>
                </a:spcAft>
              </a:pPr>
              <a:r>
                <a:rPr lang="en-GB" sz="1200" b="1" dirty="0">
                  <a:solidFill>
                    <a:schemeClr val="bg1"/>
                  </a:solidFill>
                  <a:latin typeface="Arial" pitchFamily="34" charset="0"/>
                  <a:cs typeface="Arial" pitchFamily="34" charset="0"/>
                </a:rPr>
                <a:t>Scene 1</a:t>
              </a:r>
            </a:p>
          </p:txBody>
        </p:sp>
        <p:sp>
          <p:nvSpPr>
            <p:cNvPr id="96" name="TextBox 95"/>
            <p:cNvSpPr txBox="1"/>
            <p:nvPr/>
          </p:nvSpPr>
          <p:spPr>
            <a:xfrm>
              <a:off x="6900419" y="1569857"/>
              <a:ext cx="774003" cy="276999"/>
            </a:xfrm>
            <a:prstGeom prst="rect">
              <a:avLst/>
            </a:prstGeom>
            <a:noFill/>
          </p:spPr>
          <p:txBody>
            <a:bodyPr wrap="square" rtlCol="0">
              <a:spAutoFit/>
            </a:bodyPr>
            <a:lstStyle/>
            <a:p>
              <a:pPr>
                <a:spcAft>
                  <a:spcPts val="900"/>
                </a:spcAft>
              </a:pPr>
              <a:r>
                <a:rPr lang="en-GB" sz="1200" b="1" dirty="0">
                  <a:solidFill>
                    <a:schemeClr val="bg1"/>
                  </a:solidFill>
                  <a:latin typeface="Arial" pitchFamily="34" charset="0"/>
                  <a:cs typeface="Arial" pitchFamily="34" charset="0"/>
                </a:rPr>
                <a:t>Scene 1</a:t>
              </a:r>
            </a:p>
          </p:txBody>
        </p:sp>
        <p:sp>
          <p:nvSpPr>
            <p:cNvPr id="97" name="TextBox 96"/>
            <p:cNvSpPr txBox="1"/>
            <p:nvPr/>
          </p:nvSpPr>
          <p:spPr>
            <a:xfrm>
              <a:off x="8054062" y="1579016"/>
              <a:ext cx="814517" cy="276999"/>
            </a:xfrm>
            <a:prstGeom prst="rect">
              <a:avLst/>
            </a:prstGeom>
            <a:noFill/>
          </p:spPr>
          <p:txBody>
            <a:bodyPr wrap="square" rtlCol="0">
              <a:spAutoFit/>
            </a:bodyPr>
            <a:lstStyle/>
            <a:p>
              <a:pPr>
                <a:spcAft>
                  <a:spcPts val="900"/>
                </a:spcAft>
              </a:pPr>
              <a:r>
                <a:rPr lang="en-GB" sz="1200" b="1" dirty="0">
                  <a:solidFill>
                    <a:schemeClr val="bg1"/>
                  </a:solidFill>
                  <a:latin typeface="Arial" pitchFamily="34" charset="0"/>
                  <a:cs typeface="Arial" pitchFamily="34" charset="0"/>
                </a:rPr>
                <a:t>Scene 2</a:t>
              </a:r>
            </a:p>
          </p:txBody>
        </p:sp>
        <p:sp>
          <p:nvSpPr>
            <p:cNvPr id="98" name="TextBox 97"/>
            <p:cNvSpPr txBox="1"/>
            <p:nvPr/>
          </p:nvSpPr>
          <p:spPr>
            <a:xfrm>
              <a:off x="9235972" y="1579016"/>
              <a:ext cx="814517" cy="276999"/>
            </a:xfrm>
            <a:prstGeom prst="rect">
              <a:avLst/>
            </a:prstGeom>
            <a:noFill/>
          </p:spPr>
          <p:txBody>
            <a:bodyPr wrap="square" rtlCol="0">
              <a:spAutoFit/>
            </a:bodyPr>
            <a:lstStyle/>
            <a:p>
              <a:pPr>
                <a:spcAft>
                  <a:spcPts val="900"/>
                </a:spcAft>
              </a:pPr>
              <a:r>
                <a:rPr lang="en-GB" sz="1200" b="1" dirty="0">
                  <a:solidFill>
                    <a:schemeClr val="bg1"/>
                  </a:solidFill>
                  <a:latin typeface="Arial" pitchFamily="34" charset="0"/>
                  <a:cs typeface="Arial" pitchFamily="34" charset="0"/>
                </a:rPr>
                <a:t>Scene 2</a:t>
              </a:r>
            </a:p>
          </p:txBody>
        </p:sp>
      </p:grpSp>
      <p:grpSp>
        <p:nvGrpSpPr>
          <p:cNvPr id="118" name="Group 117"/>
          <p:cNvGrpSpPr/>
          <p:nvPr/>
        </p:nvGrpSpPr>
        <p:grpSpPr>
          <a:xfrm>
            <a:off x="5143405" y="3492521"/>
            <a:ext cx="2426062" cy="938719"/>
            <a:chOff x="5547373" y="3238096"/>
            <a:chExt cx="3028597" cy="938719"/>
          </a:xfrm>
          <a:effectLst>
            <a:outerShdw blurRad="50800" dist="63500" dir="3000000" algn="tl" rotWithShape="0">
              <a:prstClr val="black">
                <a:alpha val="75000"/>
              </a:prstClr>
            </a:outerShdw>
          </a:effectLst>
        </p:grpSpPr>
        <p:sp>
          <p:nvSpPr>
            <p:cNvPr id="108" name="TextBox 107"/>
            <p:cNvSpPr txBox="1"/>
            <p:nvPr/>
          </p:nvSpPr>
          <p:spPr>
            <a:xfrm>
              <a:off x="5547373" y="3238096"/>
              <a:ext cx="3001258" cy="938719"/>
            </a:xfrm>
            <a:prstGeom prst="rect">
              <a:avLst/>
            </a:prstGeom>
            <a:solidFill>
              <a:srgbClr val="F3ECD9"/>
            </a:solidFill>
          </p:spPr>
          <p:txBody>
            <a:bodyPr wrap="square" rtlCol="0">
              <a:spAutoFit/>
            </a:bodyPr>
            <a:lstStyle/>
            <a:p>
              <a:pPr>
                <a:lnSpc>
                  <a:spcPts val="300"/>
                </a:lnSpc>
                <a:spcAft>
                  <a:spcPts val="900"/>
                </a:spcAft>
              </a:pPr>
              <a:endParaRPr lang="en-GB" sz="1050" dirty="0">
                <a:latin typeface="Arial" panose="020B0604020202020204" pitchFamily="34" charset="0"/>
                <a:cs typeface="Arial" panose="020B0604020202020204" pitchFamily="34" charset="0"/>
              </a:endParaRPr>
            </a:p>
            <a:p>
              <a:pPr>
                <a:lnSpc>
                  <a:spcPts val="300"/>
                </a:lnSpc>
                <a:spcAft>
                  <a:spcPts val="900"/>
                </a:spcAft>
              </a:pPr>
              <a:r>
                <a:rPr lang="en-GB" sz="1050" b="1" dirty="0">
                  <a:latin typeface="Arial" panose="020B0604020202020204" pitchFamily="34" charset="0"/>
                  <a:cs typeface="Arial" panose="020B0604020202020204" pitchFamily="34" charset="0"/>
                </a:rPr>
                <a:t>Scene Graph File – Viewer # 1</a:t>
              </a:r>
            </a:p>
            <a:p>
              <a:pPr>
                <a:lnSpc>
                  <a:spcPts val="300"/>
                </a:lnSpc>
                <a:spcAft>
                  <a:spcPts val="900"/>
                </a:spcAft>
              </a:pPr>
              <a:r>
                <a:rPr lang="en-GB" sz="1050" dirty="0">
                  <a:latin typeface="Arial" panose="020B0604020202020204" pitchFamily="34" charset="0"/>
                  <a:cs typeface="Arial" panose="020B0604020202020204" pitchFamily="34" charset="0"/>
                </a:rPr>
                <a:t>Time Code ###</a:t>
              </a:r>
            </a:p>
            <a:p>
              <a:pPr marL="180975" indent="-171450">
                <a:lnSpc>
                  <a:spcPts val="300"/>
                </a:lnSpc>
                <a:spcAft>
                  <a:spcPts val="900"/>
                </a:spcAft>
                <a:buFont typeface="Arial" panose="020B0604020202020204" pitchFamily="34" charset="0"/>
                <a:buChar char="•"/>
              </a:pPr>
              <a:r>
                <a:rPr lang="en-GB" sz="1050" dirty="0">
                  <a:latin typeface="Arial" panose="020B0604020202020204" pitchFamily="34" charset="0"/>
                  <a:cs typeface="Arial" panose="020B0604020202020204" pitchFamily="34" charset="0"/>
                </a:rPr>
                <a:t>Placement 1: [Kenworth Truck]</a:t>
              </a:r>
            </a:p>
            <a:p>
              <a:pPr marL="361950" lvl="2" indent="-171450">
                <a:lnSpc>
                  <a:spcPts val="300"/>
                </a:lnSpc>
                <a:spcAft>
                  <a:spcPts val="900"/>
                </a:spcAft>
                <a:buFont typeface="Arial" panose="020B0604020202020204" pitchFamily="34" charset="0"/>
                <a:buChar char="•"/>
              </a:pPr>
              <a:r>
                <a:rPr lang="en-GB" sz="1050" dirty="0">
                  <a:latin typeface="Arial" panose="020B0604020202020204" pitchFamily="34" charset="0"/>
                  <a:cs typeface="Arial" panose="020B0604020202020204" pitchFamily="34" charset="0"/>
                </a:rPr>
                <a:t>Position [x, y]</a:t>
              </a:r>
            </a:p>
            <a:p>
              <a:pPr marL="638175" lvl="2" indent="-171450">
                <a:lnSpc>
                  <a:spcPts val="300"/>
                </a:lnSpc>
                <a:spcAft>
                  <a:spcPts val="900"/>
                </a:spcAft>
                <a:buFont typeface="Arial" panose="020B0604020202020204" pitchFamily="34" charset="0"/>
                <a:buChar char="•"/>
              </a:pPr>
              <a:r>
                <a:rPr lang="en-GB" sz="1050" dirty="0">
                  <a:latin typeface="Arial" panose="020B0604020202020204" pitchFamily="34" charset="0"/>
                  <a:cs typeface="Arial" panose="020B0604020202020204" pitchFamily="34" charset="0"/>
                </a:rPr>
                <a:t>[	Update info for motion …]</a:t>
              </a:r>
            </a:p>
          </p:txBody>
        </p:sp>
        <p:cxnSp>
          <p:nvCxnSpPr>
            <p:cNvPr id="109" name="Straight Connector 108"/>
            <p:cNvCxnSpPr/>
            <p:nvPr/>
          </p:nvCxnSpPr>
          <p:spPr>
            <a:xfrm>
              <a:off x="5547373" y="3238096"/>
              <a:ext cx="0" cy="91420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8555465" y="3238096"/>
              <a:ext cx="6836" cy="880914"/>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547373" y="3238096"/>
              <a:ext cx="3028597" cy="0"/>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5340557" y="4236899"/>
            <a:ext cx="2436586" cy="922837"/>
            <a:chOff x="5772539" y="2979308"/>
            <a:chExt cx="3028600" cy="922837"/>
          </a:xfrm>
          <a:effectLst>
            <a:outerShdw blurRad="50800" dist="63500" dir="3000000" algn="tl" rotWithShape="0">
              <a:prstClr val="black">
                <a:alpha val="75000"/>
              </a:prstClr>
            </a:outerShdw>
          </a:effectLst>
        </p:grpSpPr>
        <p:sp>
          <p:nvSpPr>
            <p:cNvPr id="120" name="TextBox 119"/>
            <p:cNvSpPr txBox="1"/>
            <p:nvPr/>
          </p:nvSpPr>
          <p:spPr>
            <a:xfrm>
              <a:off x="5772539" y="2996558"/>
              <a:ext cx="3001258" cy="900246"/>
            </a:xfrm>
            <a:prstGeom prst="rect">
              <a:avLst/>
            </a:prstGeom>
            <a:solidFill>
              <a:srgbClr val="F3ECD9"/>
            </a:solidFill>
          </p:spPr>
          <p:txBody>
            <a:bodyPr wrap="square" rtlCol="0">
              <a:spAutoFit/>
            </a:bodyPr>
            <a:lstStyle/>
            <a:p>
              <a:pPr>
                <a:lnSpc>
                  <a:spcPts val="300"/>
                </a:lnSpc>
                <a:spcAft>
                  <a:spcPts val="900"/>
                </a:spcAft>
              </a:pPr>
              <a:endParaRPr lang="en-GB" sz="1050" dirty="0">
                <a:latin typeface="Arial" panose="020B0604020202020204" pitchFamily="34" charset="0"/>
                <a:cs typeface="Arial" panose="020B0604020202020204" pitchFamily="34" charset="0"/>
              </a:endParaRPr>
            </a:p>
            <a:p>
              <a:pPr>
                <a:lnSpc>
                  <a:spcPts val="300"/>
                </a:lnSpc>
                <a:spcAft>
                  <a:spcPts val="900"/>
                </a:spcAft>
              </a:pPr>
              <a:r>
                <a:rPr lang="en-GB" sz="1050" b="1" dirty="0">
                  <a:latin typeface="Arial" panose="020B0604020202020204" pitchFamily="34" charset="0"/>
                  <a:cs typeface="Arial" panose="020B0604020202020204" pitchFamily="34" charset="0"/>
                </a:rPr>
                <a:t>Scene Graph File – Viewer # 2</a:t>
              </a:r>
            </a:p>
            <a:p>
              <a:pPr>
                <a:lnSpc>
                  <a:spcPts val="300"/>
                </a:lnSpc>
                <a:spcAft>
                  <a:spcPts val="900"/>
                </a:spcAft>
              </a:pPr>
              <a:r>
                <a:rPr lang="en-GB" sz="1050" dirty="0">
                  <a:latin typeface="Arial" panose="020B0604020202020204" pitchFamily="34" charset="0"/>
                  <a:cs typeface="Arial" panose="020B0604020202020204" pitchFamily="34" charset="0"/>
                </a:rPr>
                <a:t>Time Code ###</a:t>
              </a:r>
            </a:p>
            <a:p>
              <a:pPr marL="171450" indent="-171450">
                <a:lnSpc>
                  <a:spcPts val="300"/>
                </a:lnSpc>
                <a:spcAft>
                  <a:spcPts val="900"/>
                </a:spcAft>
                <a:buFont typeface="Arial" panose="020B0604020202020204" pitchFamily="34" charset="0"/>
                <a:buChar char="•"/>
              </a:pPr>
              <a:r>
                <a:rPr lang="en-GB" sz="1050" dirty="0">
                  <a:latin typeface="Arial" panose="020B0604020202020204" pitchFamily="34" charset="0"/>
                  <a:cs typeface="Arial" panose="020B0604020202020204" pitchFamily="34" charset="0"/>
                </a:rPr>
                <a:t>Placement 1: [Aston Martin</a:t>
              </a:r>
            </a:p>
            <a:p>
              <a:pPr marL="361950" lvl="1" indent="-171450">
                <a:lnSpc>
                  <a:spcPts val="300"/>
                </a:lnSpc>
                <a:spcAft>
                  <a:spcPts val="900"/>
                </a:spcAft>
                <a:buFont typeface="Arial" panose="020B0604020202020204" pitchFamily="34" charset="0"/>
                <a:buChar char="•"/>
              </a:pPr>
              <a:r>
                <a:rPr lang="en-GB" sz="1050" dirty="0">
                  <a:latin typeface="Arial" panose="020B0604020202020204" pitchFamily="34" charset="0"/>
                  <a:cs typeface="Arial" panose="020B0604020202020204" pitchFamily="34" charset="0"/>
                </a:rPr>
                <a:t>Position [x, y]</a:t>
              </a:r>
            </a:p>
            <a:p>
              <a:pPr marL="361950" lvl="1" indent="-171450">
                <a:lnSpc>
                  <a:spcPts val="300"/>
                </a:lnSpc>
                <a:spcAft>
                  <a:spcPts val="900"/>
                </a:spcAft>
                <a:buFont typeface="Arial" panose="020B0604020202020204" pitchFamily="34" charset="0"/>
                <a:buChar char="•"/>
              </a:pPr>
              <a:r>
                <a:rPr lang="en-GB" sz="1050" dirty="0">
                  <a:latin typeface="Arial" panose="020B0604020202020204" pitchFamily="34" charset="0"/>
                  <a:cs typeface="Arial" panose="020B0604020202020204" pitchFamily="34" charset="0"/>
                </a:rPr>
                <a:t>[Update info for motion …]</a:t>
              </a:r>
            </a:p>
          </p:txBody>
        </p:sp>
        <p:cxnSp>
          <p:nvCxnSpPr>
            <p:cNvPr id="121" name="Straight Connector 120"/>
            <p:cNvCxnSpPr/>
            <p:nvPr/>
          </p:nvCxnSpPr>
          <p:spPr>
            <a:xfrm>
              <a:off x="5772545" y="2987937"/>
              <a:ext cx="0" cy="91420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8555465" y="2979308"/>
              <a:ext cx="6836" cy="880914"/>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5772545" y="2987937"/>
              <a:ext cx="3028594" cy="0"/>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7" name="TextBox 146"/>
          <p:cNvSpPr txBox="1"/>
          <p:nvPr/>
        </p:nvSpPr>
        <p:spPr>
          <a:xfrm>
            <a:off x="9871721" y="1367330"/>
            <a:ext cx="368855" cy="523220"/>
          </a:xfrm>
          <a:prstGeom prst="rect">
            <a:avLst/>
          </a:prstGeom>
          <a:noFill/>
        </p:spPr>
        <p:txBody>
          <a:bodyPr wrap="square" rtlCol="0">
            <a:spAutoFit/>
          </a:bodyPr>
          <a:lstStyle/>
          <a:p>
            <a:pPr>
              <a:spcAft>
                <a:spcPts val="900"/>
              </a:spcAft>
            </a:pPr>
            <a:r>
              <a:rPr lang="en-GB" sz="2800" b="1" dirty="0">
                <a:solidFill>
                  <a:srgbClr val="FFFF00"/>
                </a:solidFill>
                <a:latin typeface="Arial" pitchFamily="34" charset="0"/>
                <a:cs typeface="Arial" pitchFamily="34" charset="0"/>
                <a:sym typeface="Wingdings" panose="05000000000000000000" pitchFamily="2" charset="2"/>
              </a:rPr>
              <a:t></a:t>
            </a:r>
            <a:endParaRPr lang="en-GB" sz="2800" b="1" dirty="0">
              <a:solidFill>
                <a:srgbClr val="FFFF00"/>
              </a:solidFill>
              <a:latin typeface="Arial" pitchFamily="34" charset="0"/>
              <a:cs typeface="Arial" pitchFamily="34" charset="0"/>
            </a:endParaRPr>
          </a:p>
        </p:txBody>
      </p:sp>
      <p:sp>
        <p:nvSpPr>
          <p:cNvPr id="148" name="TextBox 147"/>
          <p:cNvSpPr txBox="1"/>
          <p:nvPr/>
        </p:nvSpPr>
        <p:spPr>
          <a:xfrm>
            <a:off x="8695421" y="1358857"/>
            <a:ext cx="368855" cy="523220"/>
          </a:xfrm>
          <a:prstGeom prst="rect">
            <a:avLst/>
          </a:prstGeom>
          <a:noFill/>
        </p:spPr>
        <p:txBody>
          <a:bodyPr wrap="square" rtlCol="0">
            <a:spAutoFit/>
          </a:bodyPr>
          <a:lstStyle/>
          <a:p>
            <a:pPr>
              <a:spcAft>
                <a:spcPts val="900"/>
              </a:spcAft>
            </a:pPr>
            <a:r>
              <a:rPr lang="en-GB" sz="2800" b="1" dirty="0">
                <a:solidFill>
                  <a:srgbClr val="FFFF00"/>
                </a:solidFill>
                <a:latin typeface="Arial" pitchFamily="34" charset="0"/>
                <a:cs typeface="Arial" pitchFamily="34" charset="0"/>
                <a:sym typeface="Wingdings" panose="05000000000000000000" pitchFamily="2" charset="2"/>
              </a:rPr>
              <a:t></a:t>
            </a:r>
            <a:endParaRPr lang="en-GB" sz="2800" b="1" dirty="0">
              <a:solidFill>
                <a:srgbClr val="FFFF00"/>
              </a:solidFill>
              <a:latin typeface="Arial" pitchFamily="34" charset="0"/>
              <a:cs typeface="Arial" pitchFamily="34" charset="0"/>
            </a:endParaRPr>
          </a:p>
        </p:txBody>
      </p:sp>
      <p:grpSp>
        <p:nvGrpSpPr>
          <p:cNvPr id="164" name="Group 163"/>
          <p:cNvGrpSpPr/>
          <p:nvPr/>
        </p:nvGrpSpPr>
        <p:grpSpPr>
          <a:xfrm>
            <a:off x="8766858" y="2098763"/>
            <a:ext cx="2591714" cy="1054135"/>
            <a:chOff x="5335110" y="1994218"/>
            <a:chExt cx="3028597" cy="1054135"/>
          </a:xfrm>
          <a:effectLst>
            <a:outerShdw blurRad="50800" dist="63500" dir="3000000" algn="tl" rotWithShape="0">
              <a:prstClr val="black">
                <a:alpha val="78000"/>
              </a:prstClr>
            </a:outerShdw>
          </a:effectLst>
        </p:grpSpPr>
        <p:sp>
          <p:nvSpPr>
            <p:cNvPr id="165" name="TextBox 164"/>
            <p:cNvSpPr txBox="1"/>
            <p:nvPr/>
          </p:nvSpPr>
          <p:spPr>
            <a:xfrm>
              <a:off x="5335110" y="1994218"/>
              <a:ext cx="3001258" cy="1054135"/>
            </a:xfrm>
            <a:prstGeom prst="rect">
              <a:avLst/>
            </a:prstGeom>
            <a:solidFill>
              <a:srgbClr val="F3ECD9"/>
            </a:solidFill>
          </p:spPr>
          <p:txBody>
            <a:bodyPr wrap="square" rtlCol="0">
              <a:spAutoFit/>
            </a:bodyPr>
            <a:lstStyle/>
            <a:p>
              <a:pPr>
                <a:lnSpc>
                  <a:spcPts val="300"/>
                </a:lnSpc>
                <a:spcAft>
                  <a:spcPts val="900"/>
                </a:spcAft>
              </a:pPr>
              <a:endParaRPr lang="en-GB" sz="1050" b="1" dirty="0">
                <a:latin typeface="Arial" panose="020B0604020202020204" pitchFamily="34" charset="0"/>
                <a:cs typeface="Arial" panose="020B0604020202020204" pitchFamily="34" charset="0"/>
              </a:endParaRPr>
            </a:p>
            <a:p>
              <a:pPr>
                <a:lnSpc>
                  <a:spcPts val="300"/>
                </a:lnSpc>
                <a:spcAft>
                  <a:spcPts val="900"/>
                </a:spcAft>
              </a:pPr>
              <a:r>
                <a:rPr lang="en-GB" sz="1050" b="1" dirty="0">
                  <a:latin typeface="Arial" panose="020B0604020202020204" pitchFamily="34" charset="0"/>
                  <a:cs typeface="Arial" panose="020B0604020202020204" pitchFamily="34" charset="0"/>
                </a:rPr>
                <a:t>Placement Metadata File</a:t>
              </a:r>
            </a:p>
            <a:p>
              <a:pPr>
                <a:lnSpc>
                  <a:spcPts val="300"/>
                </a:lnSpc>
                <a:spcAft>
                  <a:spcPts val="900"/>
                </a:spcAft>
              </a:pPr>
              <a:r>
                <a:rPr lang="en-GB" sz="1050" dirty="0">
                  <a:latin typeface="Arial" panose="020B0604020202020204" pitchFamily="34" charset="0"/>
                  <a:cs typeface="Arial" panose="020B0604020202020204" pitchFamily="34" charset="0"/>
                </a:rPr>
                <a:t>Type: Aston Martin Vantage</a:t>
              </a:r>
            </a:p>
            <a:p>
              <a:pPr>
                <a:lnSpc>
                  <a:spcPts val="300"/>
                </a:lnSpc>
                <a:spcAft>
                  <a:spcPts val="900"/>
                </a:spcAft>
              </a:pPr>
              <a:r>
                <a:rPr lang="en-GB" sz="1050" dirty="0">
                  <a:latin typeface="Arial" panose="020B0604020202020204" pitchFamily="34" charset="0"/>
                  <a:cs typeface="Arial" panose="020B0604020202020204" pitchFamily="34" charset="0"/>
                </a:rPr>
                <a:t>Colour: Bronze</a:t>
              </a:r>
            </a:p>
            <a:p>
              <a:pPr>
                <a:lnSpc>
                  <a:spcPts val="300"/>
                </a:lnSpc>
                <a:spcAft>
                  <a:spcPts val="900"/>
                </a:spcAft>
              </a:pPr>
              <a:r>
                <a:rPr lang="en-GB" sz="1050" dirty="0">
                  <a:latin typeface="Arial" panose="020B0604020202020204" pitchFamily="34" charset="0"/>
                  <a:cs typeface="Arial" panose="020B0604020202020204" pitchFamily="34" charset="0"/>
                </a:rPr>
                <a:t>Positioning constraints</a:t>
              </a:r>
            </a:p>
            <a:p>
              <a:pPr>
                <a:lnSpc>
                  <a:spcPts val="300"/>
                </a:lnSpc>
                <a:spcAft>
                  <a:spcPts val="900"/>
                </a:spcAft>
              </a:pPr>
              <a:endParaRPr lang="en-GB" sz="1050" dirty="0">
                <a:latin typeface="Arial" panose="020B0604020202020204" pitchFamily="34" charset="0"/>
                <a:cs typeface="Arial" panose="020B0604020202020204" pitchFamily="34" charset="0"/>
              </a:endParaRPr>
            </a:p>
            <a:p>
              <a:pPr>
                <a:lnSpc>
                  <a:spcPts val="300"/>
                </a:lnSpc>
                <a:spcAft>
                  <a:spcPts val="900"/>
                </a:spcAft>
              </a:pPr>
              <a:endParaRPr lang="en-GB" sz="1050" dirty="0">
                <a:latin typeface="Arial" panose="020B0604020202020204" pitchFamily="34" charset="0"/>
                <a:cs typeface="Arial" panose="020B0604020202020204" pitchFamily="34" charset="0"/>
              </a:endParaRPr>
            </a:p>
          </p:txBody>
        </p:sp>
        <p:cxnSp>
          <p:nvCxnSpPr>
            <p:cNvPr id="166" name="Straight Connector 165"/>
            <p:cNvCxnSpPr/>
            <p:nvPr/>
          </p:nvCxnSpPr>
          <p:spPr>
            <a:xfrm>
              <a:off x="5335110" y="1994218"/>
              <a:ext cx="0" cy="1054135"/>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a:off x="8336368" y="1994218"/>
              <a:ext cx="13669" cy="1054135"/>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5335110" y="1994218"/>
              <a:ext cx="3028597" cy="0"/>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6" name="Rectangle 75"/>
          <p:cNvSpPr/>
          <p:nvPr/>
        </p:nvSpPr>
        <p:spPr>
          <a:xfrm>
            <a:off x="7164288" y="4440742"/>
            <a:ext cx="4650115" cy="794469"/>
          </a:xfrm>
          <a:prstGeom prst="rect">
            <a:avLst/>
          </a:prstGeom>
          <a:solidFill>
            <a:schemeClr val="accent2">
              <a:lumMod val="20000"/>
              <a:lumOff val="80000"/>
            </a:schemeClr>
          </a:solidFill>
          <a:ln>
            <a:noFill/>
          </a:ln>
          <a:effectLst>
            <a:outerShdw blurRad="50800" dist="63500" dir="30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2" name="Straight Connector 41"/>
          <p:cNvCxnSpPr/>
          <p:nvPr/>
        </p:nvCxnSpPr>
        <p:spPr>
          <a:xfrm>
            <a:off x="7157263" y="5237966"/>
            <a:ext cx="4650115" cy="0"/>
          </a:xfrm>
          <a:prstGeom prst="line">
            <a:avLst/>
          </a:prstGeom>
          <a:effectLst>
            <a:outerShdw blurRad="50800" dist="63500" dir="30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8336368" y="4530518"/>
            <a:ext cx="1112800" cy="626374"/>
          </a:xfrm>
          <a:prstGeom prst="rect">
            <a:avLst/>
          </a:prstGeom>
        </p:spPr>
      </p:pic>
      <p:pic>
        <p:nvPicPr>
          <p:cNvPr id="44" name="Picture 43"/>
          <p:cNvPicPr>
            <a:picLocks noChangeAspect="1"/>
          </p:cNvPicPr>
          <p:nvPr/>
        </p:nvPicPr>
        <p:blipFill>
          <a:blip r:embed="rId4"/>
          <a:stretch>
            <a:fillRect/>
          </a:stretch>
        </p:blipFill>
        <p:spPr>
          <a:xfrm>
            <a:off x="7157263" y="4530518"/>
            <a:ext cx="1112800" cy="626374"/>
          </a:xfrm>
          <a:prstGeom prst="rect">
            <a:avLst/>
          </a:prstGeom>
        </p:spPr>
      </p:pic>
      <p:pic>
        <p:nvPicPr>
          <p:cNvPr id="49" name="Picture 48"/>
          <p:cNvPicPr>
            <a:picLocks noChangeAspect="1"/>
          </p:cNvPicPr>
          <p:nvPr/>
        </p:nvPicPr>
        <p:blipFill>
          <a:blip r:embed="rId5"/>
          <a:stretch>
            <a:fillRect/>
          </a:stretch>
        </p:blipFill>
        <p:spPr>
          <a:xfrm>
            <a:off x="9515473" y="4532415"/>
            <a:ext cx="1112800" cy="634249"/>
          </a:xfrm>
          <a:prstGeom prst="rect">
            <a:avLst/>
          </a:prstGeom>
        </p:spPr>
      </p:pic>
      <p:pic>
        <p:nvPicPr>
          <p:cNvPr id="52" name="Picture 51"/>
          <p:cNvPicPr>
            <a:picLocks noChangeAspect="1"/>
          </p:cNvPicPr>
          <p:nvPr/>
        </p:nvPicPr>
        <p:blipFill>
          <a:blip r:embed="rId5"/>
          <a:stretch>
            <a:fillRect/>
          </a:stretch>
        </p:blipFill>
        <p:spPr>
          <a:xfrm>
            <a:off x="10670883" y="4532415"/>
            <a:ext cx="1112800" cy="634249"/>
          </a:xfrm>
          <a:prstGeom prst="rect">
            <a:avLst/>
          </a:prstGeom>
        </p:spPr>
      </p:pic>
      <p:pic>
        <p:nvPicPr>
          <p:cNvPr id="133" name="Picture 5"/>
          <p:cNvPicPr>
            <a:picLocks noChangeAspect="1" noChangeArrowheads="1"/>
          </p:cNvPicPr>
          <p:nvPr/>
        </p:nvPicPr>
        <p:blipFill>
          <a:blip r:embed="rId6" cstate="print"/>
          <a:srcRect/>
          <a:stretch>
            <a:fillRect/>
          </a:stretch>
        </p:blipFill>
        <p:spPr bwMode="auto">
          <a:xfrm>
            <a:off x="9924127" y="4823425"/>
            <a:ext cx="562238" cy="325506"/>
          </a:xfrm>
          <a:prstGeom prst="rect">
            <a:avLst/>
          </a:prstGeom>
          <a:noFill/>
          <a:ln w="9525">
            <a:noFill/>
            <a:miter lim="800000"/>
            <a:headEnd/>
            <a:tailEnd/>
          </a:ln>
          <a:effectLst/>
        </p:spPr>
      </p:pic>
      <p:pic>
        <p:nvPicPr>
          <p:cNvPr id="134" name="Picture 5"/>
          <p:cNvPicPr>
            <a:picLocks noChangeAspect="1" noChangeArrowheads="1"/>
          </p:cNvPicPr>
          <p:nvPr/>
        </p:nvPicPr>
        <p:blipFill>
          <a:blip r:embed="rId6" cstate="print"/>
          <a:srcRect/>
          <a:stretch>
            <a:fillRect/>
          </a:stretch>
        </p:blipFill>
        <p:spPr bwMode="auto">
          <a:xfrm>
            <a:off x="11079537" y="4823425"/>
            <a:ext cx="562238" cy="325506"/>
          </a:xfrm>
          <a:prstGeom prst="rect">
            <a:avLst/>
          </a:prstGeom>
          <a:noFill/>
          <a:ln w="9525">
            <a:noFill/>
            <a:miter lim="800000"/>
            <a:headEnd/>
            <a:tailEnd/>
          </a:ln>
          <a:effectLst/>
        </p:spPr>
      </p:pic>
      <p:grpSp>
        <p:nvGrpSpPr>
          <p:cNvPr id="169" name="Group 168"/>
          <p:cNvGrpSpPr/>
          <p:nvPr/>
        </p:nvGrpSpPr>
        <p:grpSpPr>
          <a:xfrm>
            <a:off x="8934886" y="2478793"/>
            <a:ext cx="2591714" cy="1054135"/>
            <a:chOff x="5335110" y="1994218"/>
            <a:chExt cx="3028597" cy="1054135"/>
          </a:xfrm>
          <a:effectLst>
            <a:outerShdw blurRad="50800" dist="63500" dir="3000000" algn="tl" rotWithShape="0">
              <a:prstClr val="black">
                <a:alpha val="78000"/>
              </a:prstClr>
            </a:outerShdw>
          </a:effectLst>
        </p:grpSpPr>
        <p:sp>
          <p:nvSpPr>
            <p:cNvPr id="170" name="TextBox 169"/>
            <p:cNvSpPr txBox="1"/>
            <p:nvPr/>
          </p:nvSpPr>
          <p:spPr>
            <a:xfrm>
              <a:off x="5335110" y="1994218"/>
              <a:ext cx="3001258" cy="1054135"/>
            </a:xfrm>
            <a:prstGeom prst="rect">
              <a:avLst/>
            </a:prstGeom>
            <a:solidFill>
              <a:srgbClr val="F3ECD9"/>
            </a:solidFill>
          </p:spPr>
          <p:txBody>
            <a:bodyPr wrap="square" rtlCol="0">
              <a:spAutoFit/>
            </a:bodyPr>
            <a:lstStyle/>
            <a:p>
              <a:pPr>
                <a:lnSpc>
                  <a:spcPts val="300"/>
                </a:lnSpc>
                <a:spcAft>
                  <a:spcPts val="900"/>
                </a:spcAft>
              </a:pPr>
              <a:endParaRPr lang="en-GB" sz="1050" b="1" dirty="0">
                <a:latin typeface="Arial" panose="020B0604020202020204" pitchFamily="34" charset="0"/>
                <a:cs typeface="Arial" panose="020B0604020202020204" pitchFamily="34" charset="0"/>
              </a:endParaRPr>
            </a:p>
            <a:p>
              <a:pPr>
                <a:lnSpc>
                  <a:spcPts val="300"/>
                </a:lnSpc>
                <a:spcAft>
                  <a:spcPts val="900"/>
                </a:spcAft>
              </a:pPr>
              <a:r>
                <a:rPr lang="en-GB" sz="1050" b="1" dirty="0">
                  <a:latin typeface="Arial" panose="020B0604020202020204" pitchFamily="34" charset="0"/>
                  <a:cs typeface="Arial" panose="020B0604020202020204" pitchFamily="34" charset="0"/>
                </a:rPr>
                <a:t>Placement Metadata File</a:t>
              </a:r>
            </a:p>
            <a:p>
              <a:pPr>
                <a:lnSpc>
                  <a:spcPts val="300"/>
                </a:lnSpc>
                <a:spcAft>
                  <a:spcPts val="900"/>
                </a:spcAft>
              </a:pPr>
              <a:r>
                <a:rPr lang="en-GB" sz="1050" dirty="0">
                  <a:latin typeface="Arial" panose="020B0604020202020204" pitchFamily="34" charset="0"/>
                  <a:cs typeface="Arial" panose="020B0604020202020204" pitchFamily="34" charset="0"/>
                </a:rPr>
                <a:t>Type: Kenworth Truck</a:t>
              </a:r>
            </a:p>
            <a:p>
              <a:pPr>
                <a:lnSpc>
                  <a:spcPts val="300"/>
                </a:lnSpc>
                <a:spcAft>
                  <a:spcPts val="900"/>
                </a:spcAft>
              </a:pPr>
              <a:r>
                <a:rPr lang="en-GB" sz="1050" dirty="0">
                  <a:latin typeface="Arial" panose="020B0604020202020204" pitchFamily="34" charset="0"/>
                  <a:cs typeface="Arial" panose="020B0604020202020204" pitchFamily="34" charset="0"/>
                </a:rPr>
                <a:t>Colour: Blue / Violet</a:t>
              </a:r>
            </a:p>
            <a:p>
              <a:pPr>
                <a:lnSpc>
                  <a:spcPts val="300"/>
                </a:lnSpc>
                <a:spcAft>
                  <a:spcPts val="900"/>
                </a:spcAft>
              </a:pPr>
              <a:r>
                <a:rPr lang="en-GB" sz="1050" dirty="0">
                  <a:latin typeface="Arial" panose="020B0604020202020204" pitchFamily="34" charset="0"/>
                  <a:cs typeface="Arial" panose="020B0604020202020204" pitchFamily="34" charset="0"/>
                </a:rPr>
                <a:t>Positioning constraints</a:t>
              </a:r>
            </a:p>
            <a:p>
              <a:pPr>
                <a:lnSpc>
                  <a:spcPts val="300"/>
                </a:lnSpc>
                <a:spcAft>
                  <a:spcPts val="900"/>
                </a:spcAft>
              </a:pPr>
              <a:endParaRPr lang="en-GB" sz="1050" dirty="0">
                <a:latin typeface="Arial" panose="020B0604020202020204" pitchFamily="34" charset="0"/>
                <a:cs typeface="Arial" panose="020B0604020202020204" pitchFamily="34" charset="0"/>
              </a:endParaRPr>
            </a:p>
            <a:p>
              <a:pPr>
                <a:lnSpc>
                  <a:spcPts val="300"/>
                </a:lnSpc>
                <a:spcAft>
                  <a:spcPts val="900"/>
                </a:spcAft>
              </a:pPr>
              <a:endParaRPr lang="en-GB" sz="1050" dirty="0">
                <a:latin typeface="Arial" panose="020B0604020202020204" pitchFamily="34" charset="0"/>
                <a:cs typeface="Arial" panose="020B0604020202020204" pitchFamily="34" charset="0"/>
              </a:endParaRPr>
            </a:p>
          </p:txBody>
        </p:sp>
        <p:cxnSp>
          <p:nvCxnSpPr>
            <p:cNvPr id="171" name="Straight Connector 170"/>
            <p:cNvCxnSpPr/>
            <p:nvPr/>
          </p:nvCxnSpPr>
          <p:spPr>
            <a:xfrm>
              <a:off x="5335110" y="1994218"/>
              <a:ext cx="0" cy="1054135"/>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a:off x="8336368" y="1994218"/>
              <a:ext cx="13669" cy="1054135"/>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5335110" y="1994218"/>
              <a:ext cx="3028597" cy="0"/>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p:nvGrpSpPr>
        <p:grpSpPr>
          <a:xfrm>
            <a:off x="9072491" y="2992834"/>
            <a:ext cx="2591714" cy="772236"/>
            <a:chOff x="5335110" y="1994218"/>
            <a:chExt cx="3028597" cy="772236"/>
          </a:xfrm>
          <a:effectLst>
            <a:outerShdw blurRad="50800" dist="63500" dir="3000000" algn="tl" rotWithShape="0">
              <a:prstClr val="black">
                <a:alpha val="78000"/>
              </a:prstClr>
            </a:outerShdw>
          </a:effectLst>
        </p:grpSpPr>
        <p:sp>
          <p:nvSpPr>
            <p:cNvPr id="175" name="TextBox 174"/>
            <p:cNvSpPr txBox="1"/>
            <p:nvPr/>
          </p:nvSpPr>
          <p:spPr>
            <a:xfrm>
              <a:off x="5335110" y="2020096"/>
              <a:ext cx="3001258" cy="746358"/>
            </a:xfrm>
            <a:prstGeom prst="rect">
              <a:avLst/>
            </a:prstGeom>
            <a:solidFill>
              <a:srgbClr val="F3ECD9"/>
            </a:solidFill>
          </p:spPr>
          <p:txBody>
            <a:bodyPr wrap="square" rtlCol="0">
              <a:spAutoFit/>
            </a:bodyPr>
            <a:lstStyle/>
            <a:p>
              <a:pPr>
                <a:lnSpc>
                  <a:spcPts val="300"/>
                </a:lnSpc>
                <a:spcAft>
                  <a:spcPts val="900"/>
                </a:spcAft>
              </a:pPr>
              <a:endParaRPr lang="en-GB" sz="1050" b="1" dirty="0">
                <a:latin typeface="Arial" panose="020B0604020202020204" pitchFamily="34" charset="0"/>
                <a:cs typeface="Arial" panose="020B0604020202020204" pitchFamily="34" charset="0"/>
              </a:endParaRPr>
            </a:p>
            <a:p>
              <a:pPr>
                <a:lnSpc>
                  <a:spcPts val="300"/>
                </a:lnSpc>
                <a:spcAft>
                  <a:spcPts val="900"/>
                </a:spcAft>
              </a:pPr>
              <a:r>
                <a:rPr lang="en-GB" sz="1050" b="1" dirty="0">
                  <a:latin typeface="Arial" panose="020B0604020202020204" pitchFamily="34" charset="0"/>
                  <a:cs typeface="Arial" panose="020B0604020202020204" pitchFamily="34" charset="0"/>
                </a:rPr>
                <a:t>Placement Metadata File</a:t>
              </a:r>
            </a:p>
            <a:p>
              <a:pPr>
                <a:lnSpc>
                  <a:spcPts val="300"/>
                </a:lnSpc>
                <a:spcAft>
                  <a:spcPts val="900"/>
                </a:spcAft>
              </a:pPr>
              <a:r>
                <a:rPr lang="en-GB" sz="1050" dirty="0">
                  <a:latin typeface="Arial" panose="020B0604020202020204" pitchFamily="34" charset="0"/>
                  <a:cs typeface="Arial" panose="020B0604020202020204" pitchFamily="34" charset="0"/>
                </a:rPr>
                <a:t>Type: Covered Wagon</a:t>
              </a:r>
            </a:p>
            <a:p>
              <a:pPr>
                <a:lnSpc>
                  <a:spcPts val="300"/>
                </a:lnSpc>
                <a:spcAft>
                  <a:spcPts val="900"/>
                </a:spcAft>
              </a:pPr>
              <a:r>
                <a:rPr lang="en-GB" sz="1050" dirty="0">
                  <a:latin typeface="Arial" panose="020B0604020202020204" pitchFamily="34" charset="0"/>
                  <a:cs typeface="Arial" panose="020B0604020202020204" pitchFamily="34" charset="0"/>
                </a:rPr>
                <a:t>Colour: BeCopyright</a:t>
              </a:r>
            </a:p>
            <a:p>
              <a:pPr>
                <a:lnSpc>
                  <a:spcPts val="300"/>
                </a:lnSpc>
                <a:spcAft>
                  <a:spcPts val="900"/>
                </a:spcAft>
              </a:pPr>
              <a:r>
                <a:rPr lang="en-GB" sz="1050" dirty="0">
                  <a:latin typeface="Arial" panose="020B0604020202020204" pitchFamily="34" charset="0"/>
                  <a:cs typeface="Arial" panose="020B0604020202020204" pitchFamily="34" charset="0"/>
                </a:rPr>
                <a:t>Copyright / terms of usage: 1500 inserts</a:t>
              </a:r>
            </a:p>
          </p:txBody>
        </p:sp>
        <p:cxnSp>
          <p:nvCxnSpPr>
            <p:cNvPr id="176" name="Straight Connector 175"/>
            <p:cNvCxnSpPr/>
            <p:nvPr/>
          </p:nvCxnSpPr>
          <p:spPr>
            <a:xfrm>
              <a:off x="5335110" y="1994218"/>
              <a:ext cx="0" cy="592470"/>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8350038" y="1994218"/>
              <a:ext cx="7836" cy="621555"/>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5335110" y="2002844"/>
              <a:ext cx="3028597" cy="0"/>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0" name="Rectangle: Rounded Corners 139"/>
          <p:cNvSpPr/>
          <p:nvPr/>
        </p:nvSpPr>
        <p:spPr>
          <a:xfrm>
            <a:off x="9682474" y="2255615"/>
            <a:ext cx="2152967" cy="1245841"/>
          </a:xfrm>
          <a:prstGeom prst="roundRect">
            <a:avLst/>
          </a:prstGeom>
          <a:solidFill>
            <a:schemeClr val="bg1"/>
          </a:solidFill>
          <a:effectLst>
            <a:outerShdw blurRad="50800" dist="63500" dir="3000000" algn="tl"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Picture 3"/>
          <p:cNvPicPr>
            <a:picLocks noChangeAspect="1" noChangeArrowheads="1"/>
          </p:cNvPicPr>
          <p:nvPr/>
        </p:nvPicPr>
        <p:blipFill>
          <a:blip r:embed="rId7" cstate="print"/>
          <a:srcRect/>
          <a:stretch>
            <a:fillRect/>
          </a:stretch>
        </p:blipFill>
        <p:spPr bwMode="auto">
          <a:xfrm>
            <a:off x="9709005" y="2498675"/>
            <a:ext cx="811581" cy="612983"/>
          </a:xfrm>
          <a:prstGeom prst="rect">
            <a:avLst/>
          </a:prstGeom>
          <a:noFill/>
          <a:ln w="9525">
            <a:noFill/>
            <a:miter lim="800000"/>
            <a:headEnd/>
            <a:tailEnd/>
          </a:ln>
        </p:spPr>
      </p:pic>
      <p:pic>
        <p:nvPicPr>
          <p:cNvPr id="36" name="Picture 12" descr="C:\Users\jdfoss\Desktop\Untitled.gif"/>
          <p:cNvPicPr>
            <a:picLocks noChangeAspect="1" noChangeArrowheads="1"/>
          </p:cNvPicPr>
          <p:nvPr/>
        </p:nvPicPr>
        <p:blipFill rotWithShape="1">
          <a:blip r:embed="rId8" cstate="print"/>
          <a:srcRect b="19434"/>
          <a:stretch/>
        </p:blipFill>
        <p:spPr bwMode="auto">
          <a:xfrm>
            <a:off x="10016032" y="2480882"/>
            <a:ext cx="1377839" cy="832554"/>
          </a:xfrm>
          <a:prstGeom prst="rect">
            <a:avLst/>
          </a:prstGeom>
          <a:noFill/>
        </p:spPr>
      </p:pic>
      <p:pic>
        <p:nvPicPr>
          <p:cNvPr id="37" name="Picture 5"/>
          <p:cNvPicPr>
            <a:picLocks noChangeAspect="1" noChangeArrowheads="1"/>
          </p:cNvPicPr>
          <p:nvPr/>
        </p:nvPicPr>
        <p:blipFill>
          <a:blip r:embed="rId6" cstate="print"/>
          <a:srcRect/>
          <a:stretch>
            <a:fillRect/>
          </a:stretch>
        </p:blipFill>
        <p:spPr bwMode="auto">
          <a:xfrm>
            <a:off x="10956359" y="2948125"/>
            <a:ext cx="784737" cy="454321"/>
          </a:xfrm>
          <a:prstGeom prst="rect">
            <a:avLst/>
          </a:prstGeom>
          <a:noFill/>
          <a:ln w="9525">
            <a:noFill/>
            <a:miter lim="800000"/>
            <a:headEnd/>
            <a:tailEnd/>
          </a:ln>
          <a:effectLst/>
        </p:spPr>
      </p:pic>
      <p:sp>
        <p:nvSpPr>
          <p:cNvPr id="143" name="TextBox 142"/>
          <p:cNvSpPr txBox="1"/>
          <p:nvPr/>
        </p:nvSpPr>
        <p:spPr>
          <a:xfrm>
            <a:off x="9682474" y="2239469"/>
            <a:ext cx="2167581" cy="276999"/>
          </a:xfrm>
          <a:prstGeom prst="rect">
            <a:avLst/>
          </a:prstGeom>
          <a:noFill/>
        </p:spPr>
        <p:txBody>
          <a:bodyPr wrap="none" rtlCol="0">
            <a:spAutoFit/>
          </a:bodyPr>
          <a:lstStyle/>
          <a:p>
            <a:pPr>
              <a:spcAft>
                <a:spcPts val="900"/>
              </a:spcAft>
            </a:pPr>
            <a:r>
              <a:rPr lang="en-GB" sz="1200" b="1" dirty="0">
                <a:latin typeface="Arial" pitchFamily="34" charset="0"/>
                <a:cs typeface="Arial" pitchFamily="34" charset="0"/>
              </a:rPr>
              <a:t>Object Placement Libraries</a:t>
            </a:r>
          </a:p>
        </p:txBody>
      </p:sp>
      <p:grpSp>
        <p:nvGrpSpPr>
          <p:cNvPr id="89" name="Group 88"/>
          <p:cNvGrpSpPr/>
          <p:nvPr/>
        </p:nvGrpSpPr>
        <p:grpSpPr>
          <a:xfrm>
            <a:off x="5335111" y="1767789"/>
            <a:ext cx="2591714" cy="1054135"/>
            <a:chOff x="5335110" y="1994218"/>
            <a:chExt cx="3028597" cy="1054135"/>
          </a:xfrm>
          <a:effectLst>
            <a:outerShdw blurRad="50800" dist="63500" dir="3000000" algn="tl" rotWithShape="0">
              <a:prstClr val="black">
                <a:alpha val="78000"/>
              </a:prstClr>
            </a:outerShdw>
          </a:effectLst>
        </p:grpSpPr>
        <p:sp>
          <p:nvSpPr>
            <p:cNvPr id="82" name="TextBox 81"/>
            <p:cNvSpPr txBox="1"/>
            <p:nvPr/>
          </p:nvSpPr>
          <p:spPr>
            <a:xfrm>
              <a:off x="5335110" y="1994218"/>
              <a:ext cx="3001258" cy="1054135"/>
            </a:xfrm>
            <a:prstGeom prst="rect">
              <a:avLst/>
            </a:prstGeom>
            <a:solidFill>
              <a:srgbClr val="F3ECD9"/>
            </a:solidFill>
          </p:spPr>
          <p:txBody>
            <a:bodyPr wrap="square" rtlCol="0">
              <a:spAutoFit/>
            </a:bodyPr>
            <a:lstStyle/>
            <a:p>
              <a:pPr>
                <a:lnSpc>
                  <a:spcPts val="300"/>
                </a:lnSpc>
                <a:spcAft>
                  <a:spcPts val="900"/>
                </a:spcAft>
              </a:pPr>
              <a:endParaRPr lang="en-GB" sz="1050" b="1" dirty="0">
                <a:latin typeface="Arial" panose="020B0604020202020204" pitchFamily="34" charset="0"/>
                <a:cs typeface="Arial" panose="020B0604020202020204" pitchFamily="34" charset="0"/>
              </a:endParaRPr>
            </a:p>
            <a:p>
              <a:pPr>
                <a:lnSpc>
                  <a:spcPts val="300"/>
                </a:lnSpc>
                <a:spcAft>
                  <a:spcPts val="900"/>
                </a:spcAft>
              </a:pPr>
              <a:r>
                <a:rPr lang="en-GB" sz="1050" b="1" dirty="0">
                  <a:latin typeface="Arial" panose="020B0604020202020204" pitchFamily="34" charset="0"/>
                  <a:cs typeface="Arial" panose="020B0604020202020204" pitchFamily="34" charset="0"/>
                </a:rPr>
                <a:t>Video Metadata File</a:t>
              </a:r>
            </a:p>
            <a:p>
              <a:pPr>
                <a:lnSpc>
                  <a:spcPts val="300"/>
                </a:lnSpc>
                <a:spcAft>
                  <a:spcPts val="900"/>
                </a:spcAft>
              </a:pPr>
              <a:r>
                <a:rPr lang="en-GB" sz="1050" dirty="0">
                  <a:latin typeface="Arial" panose="020B0604020202020204" pitchFamily="34" charset="0"/>
                  <a:cs typeface="Arial" panose="020B0604020202020204" pitchFamily="34" charset="0"/>
                </a:rPr>
                <a:t>Scene 2 Time Code ### = Placement 1 </a:t>
              </a:r>
            </a:p>
            <a:p>
              <a:pPr marL="171450" indent="-171450">
                <a:lnSpc>
                  <a:spcPts val="300"/>
                </a:lnSpc>
                <a:spcAft>
                  <a:spcPts val="900"/>
                </a:spcAft>
                <a:buFont typeface="Arial" panose="020B0604020202020204" pitchFamily="34" charset="0"/>
                <a:buChar char="•"/>
              </a:pPr>
              <a:r>
                <a:rPr lang="en-GB" sz="1050" dirty="0">
                  <a:latin typeface="Arial" panose="020B0604020202020204" pitchFamily="34" charset="0"/>
                  <a:cs typeface="Arial" panose="020B0604020202020204" pitchFamily="34" charset="0"/>
                </a:rPr>
                <a:t>Placement 1 – type = car, </a:t>
              </a:r>
            </a:p>
            <a:p>
              <a:pPr marL="357188" lvl="1" indent="-171450">
                <a:lnSpc>
                  <a:spcPts val="300"/>
                </a:lnSpc>
                <a:spcAft>
                  <a:spcPts val="900"/>
                </a:spcAft>
                <a:buFont typeface="Arial" panose="020B0604020202020204" pitchFamily="34" charset="0"/>
                <a:buChar char="•"/>
              </a:pPr>
              <a:r>
                <a:rPr lang="en-GB" sz="1050" dirty="0">
                  <a:latin typeface="Arial" panose="020B0604020202020204" pitchFamily="34" charset="0"/>
                  <a:cs typeface="Arial" panose="020B0604020202020204" pitchFamily="34" charset="0"/>
                </a:rPr>
                <a:t>colour: not blue, green</a:t>
              </a:r>
            </a:p>
            <a:p>
              <a:pPr marL="357188" lvl="1" indent="-171450">
                <a:lnSpc>
                  <a:spcPts val="300"/>
                </a:lnSpc>
                <a:spcAft>
                  <a:spcPts val="900"/>
                </a:spcAft>
                <a:buFont typeface="Arial" panose="020B0604020202020204" pitchFamily="34" charset="0"/>
                <a:buChar char="•"/>
              </a:pPr>
              <a:r>
                <a:rPr lang="en-GB" sz="1050" dirty="0">
                  <a:latin typeface="Arial" panose="020B0604020202020204" pitchFamily="34" charset="0"/>
                  <a:cs typeface="Arial" panose="020B0604020202020204" pitchFamily="34" charset="0"/>
                </a:rPr>
                <a:t>manufacture: after 2010</a:t>
              </a:r>
            </a:p>
            <a:p>
              <a:pPr marL="357188" lvl="1" indent="-171450">
                <a:lnSpc>
                  <a:spcPts val="300"/>
                </a:lnSpc>
                <a:spcAft>
                  <a:spcPts val="900"/>
                </a:spcAft>
                <a:buFont typeface="Arial" panose="020B0604020202020204" pitchFamily="34" charset="0"/>
                <a:buChar char="•"/>
              </a:pPr>
              <a:r>
                <a:rPr lang="en-GB" sz="1050" dirty="0">
                  <a:latin typeface="Arial" panose="020B0604020202020204" pitchFamily="34" charset="0"/>
                  <a:cs typeface="Arial" panose="020B0604020202020204" pitchFamily="34" charset="0"/>
                </a:rPr>
                <a:t>Position [x, y, z]</a:t>
              </a:r>
            </a:p>
          </p:txBody>
        </p:sp>
        <p:cxnSp>
          <p:nvCxnSpPr>
            <p:cNvPr id="84" name="Straight Connector 83"/>
            <p:cNvCxnSpPr/>
            <p:nvPr/>
          </p:nvCxnSpPr>
          <p:spPr>
            <a:xfrm>
              <a:off x="5335110" y="1994218"/>
              <a:ext cx="0" cy="1054135"/>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8336368" y="1994218"/>
              <a:ext cx="13669" cy="1054135"/>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335110" y="1994218"/>
              <a:ext cx="3028597" cy="0"/>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0" name="Rectangle 189"/>
          <p:cNvSpPr/>
          <p:nvPr/>
        </p:nvSpPr>
        <p:spPr>
          <a:xfrm>
            <a:off x="5128550" y="1184730"/>
            <a:ext cx="1166153" cy="276999"/>
          </a:xfrm>
          <a:prstGeom prst="rect">
            <a:avLst/>
          </a:prstGeom>
          <a:noFill/>
        </p:spPr>
        <p:txBody>
          <a:bodyPr wrap="none">
            <a:spAutoFit/>
          </a:bodyPr>
          <a:lstStyle/>
          <a:p>
            <a:pPr>
              <a:spcAft>
                <a:spcPts val="900"/>
              </a:spcAft>
            </a:pPr>
            <a:r>
              <a:rPr lang="en-GB" sz="1200" b="1" dirty="0">
                <a:latin typeface="Arial" pitchFamily="34" charset="0"/>
                <a:cs typeface="Arial" pitchFamily="34" charset="0"/>
              </a:rPr>
              <a:t>Source</a:t>
            </a:r>
            <a:r>
              <a:rPr lang="en-GB" sz="1200" b="1" dirty="0">
                <a:solidFill>
                  <a:schemeClr val="bg1">
                    <a:lumMod val="95000"/>
                  </a:schemeClr>
                </a:solidFill>
                <a:latin typeface="Arial" pitchFamily="34" charset="0"/>
                <a:cs typeface="Arial" pitchFamily="34" charset="0"/>
              </a:rPr>
              <a:t> Video</a:t>
            </a:r>
          </a:p>
        </p:txBody>
      </p:sp>
      <p:sp>
        <p:nvSpPr>
          <p:cNvPr id="75" name="Rectangle 74"/>
          <p:cNvSpPr/>
          <p:nvPr/>
        </p:nvSpPr>
        <p:spPr>
          <a:xfrm>
            <a:off x="7157262" y="3605601"/>
            <a:ext cx="4650115" cy="794469"/>
          </a:xfrm>
          <a:prstGeom prst="rect">
            <a:avLst/>
          </a:prstGeom>
          <a:solidFill>
            <a:schemeClr val="accent2">
              <a:lumMod val="20000"/>
              <a:lumOff val="80000"/>
            </a:schemeClr>
          </a:solidFill>
          <a:ln>
            <a:noFill/>
          </a:ln>
          <a:effectLst>
            <a:outerShdw blurRad="50800" dist="63500" dir="3000000" algn="tl" rotWithShape="0">
              <a:prstClr val="black">
                <a:alpha val="7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3" name="Straight Connector 62"/>
          <p:cNvCxnSpPr/>
          <p:nvPr/>
        </p:nvCxnSpPr>
        <p:spPr>
          <a:xfrm>
            <a:off x="7157263" y="3607951"/>
            <a:ext cx="4650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157263" y="4401581"/>
            <a:ext cx="4650115" cy="0"/>
          </a:xfrm>
          <a:prstGeom prst="line">
            <a:avLst/>
          </a:prstGeom>
          <a:effectLst>
            <a:outerShdw blurRad="50800" dist="63500" dir="3000000" algn="tl" rotWithShape="0">
              <a:prstClr val="black">
                <a:alpha val="75000"/>
              </a:prstClr>
            </a:outerShdw>
          </a:effectLst>
        </p:spPr>
        <p:style>
          <a:lnRef idx="1">
            <a:schemeClr val="accent1"/>
          </a:lnRef>
          <a:fillRef idx="0">
            <a:schemeClr val="accent1"/>
          </a:fillRef>
          <a:effectRef idx="0">
            <a:schemeClr val="accent1"/>
          </a:effectRef>
          <a:fontRef idx="minor">
            <a:schemeClr val="tx1"/>
          </a:fontRef>
        </p:style>
      </p:cxnSp>
      <p:pic>
        <p:nvPicPr>
          <p:cNvPr id="65" name="Picture 64"/>
          <p:cNvPicPr>
            <a:picLocks noChangeAspect="1"/>
          </p:cNvPicPr>
          <p:nvPr/>
        </p:nvPicPr>
        <p:blipFill>
          <a:blip r:embed="rId9">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8336368" y="3694133"/>
            <a:ext cx="1112800" cy="626374"/>
          </a:xfrm>
          <a:prstGeom prst="rect">
            <a:avLst/>
          </a:prstGeom>
        </p:spPr>
      </p:pic>
      <p:pic>
        <p:nvPicPr>
          <p:cNvPr id="66" name="Picture 65"/>
          <p:cNvPicPr>
            <a:picLocks noChangeAspect="1"/>
          </p:cNvPicPr>
          <p:nvPr/>
        </p:nvPicPr>
        <p:blipFill>
          <a:blip r:embed="rId4"/>
          <a:stretch>
            <a:fillRect/>
          </a:stretch>
        </p:blipFill>
        <p:spPr>
          <a:xfrm>
            <a:off x="7157263" y="3694133"/>
            <a:ext cx="1112800" cy="626374"/>
          </a:xfrm>
          <a:prstGeom prst="rect">
            <a:avLst/>
          </a:prstGeom>
        </p:spPr>
      </p:pic>
      <p:pic>
        <p:nvPicPr>
          <p:cNvPr id="67" name="Picture 66"/>
          <p:cNvPicPr>
            <a:picLocks noChangeAspect="1"/>
          </p:cNvPicPr>
          <p:nvPr/>
        </p:nvPicPr>
        <p:blipFill>
          <a:blip r:embed="rId5"/>
          <a:stretch>
            <a:fillRect/>
          </a:stretch>
        </p:blipFill>
        <p:spPr>
          <a:xfrm>
            <a:off x="9515473" y="3696030"/>
            <a:ext cx="1112800" cy="634249"/>
          </a:xfrm>
          <a:prstGeom prst="rect">
            <a:avLst/>
          </a:prstGeom>
        </p:spPr>
      </p:pic>
      <p:pic>
        <p:nvPicPr>
          <p:cNvPr id="69" name="Picture 68"/>
          <p:cNvPicPr>
            <a:picLocks noChangeAspect="1"/>
          </p:cNvPicPr>
          <p:nvPr/>
        </p:nvPicPr>
        <p:blipFill>
          <a:blip r:embed="rId5"/>
          <a:stretch>
            <a:fillRect/>
          </a:stretch>
        </p:blipFill>
        <p:spPr>
          <a:xfrm>
            <a:off x="10670883" y="3696030"/>
            <a:ext cx="1112800" cy="634249"/>
          </a:xfrm>
          <a:prstGeom prst="rect">
            <a:avLst/>
          </a:prstGeom>
        </p:spPr>
      </p:pic>
      <p:cxnSp>
        <p:nvCxnSpPr>
          <p:cNvPr id="41" name="Straight Connector 40"/>
          <p:cNvCxnSpPr/>
          <p:nvPr/>
        </p:nvCxnSpPr>
        <p:spPr>
          <a:xfrm>
            <a:off x="7157263" y="4470457"/>
            <a:ext cx="4650115" cy="0"/>
          </a:xfrm>
          <a:prstGeom prst="line">
            <a:avLst/>
          </a:prstGeom>
        </p:spPr>
        <p:style>
          <a:lnRef idx="1">
            <a:schemeClr val="accent1"/>
          </a:lnRef>
          <a:fillRef idx="0">
            <a:schemeClr val="accent1"/>
          </a:fillRef>
          <a:effectRef idx="0">
            <a:schemeClr val="accent1"/>
          </a:effectRef>
          <a:fontRef idx="minor">
            <a:schemeClr val="tx1"/>
          </a:fontRef>
        </p:style>
      </p:cxnSp>
      <p:pic>
        <p:nvPicPr>
          <p:cNvPr id="72" name="Picture 12" descr="C:\Users\jdfoss\Desktop\Untitled.gif"/>
          <p:cNvPicPr>
            <a:picLocks noChangeAspect="1" noChangeArrowheads="1"/>
          </p:cNvPicPr>
          <p:nvPr/>
        </p:nvPicPr>
        <p:blipFill>
          <a:blip r:embed="rId8" cstate="print"/>
          <a:srcRect/>
          <a:stretch>
            <a:fillRect/>
          </a:stretch>
        </p:blipFill>
        <p:spPr bwMode="auto">
          <a:xfrm>
            <a:off x="9682474" y="3778758"/>
            <a:ext cx="961502" cy="721126"/>
          </a:xfrm>
          <a:prstGeom prst="rect">
            <a:avLst/>
          </a:prstGeom>
          <a:noFill/>
        </p:spPr>
      </p:pic>
      <p:pic>
        <p:nvPicPr>
          <p:cNvPr id="73" name="Picture 12" descr="C:\Users\jdfoss\Desktop\Untitled.gif"/>
          <p:cNvPicPr>
            <a:picLocks noChangeAspect="1" noChangeArrowheads="1"/>
          </p:cNvPicPr>
          <p:nvPr/>
        </p:nvPicPr>
        <p:blipFill>
          <a:blip r:embed="rId8" cstate="print"/>
          <a:srcRect/>
          <a:stretch>
            <a:fillRect/>
          </a:stretch>
        </p:blipFill>
        <p:spPr bwMode="auto">
          <a:xfrm>
            <a:off x="10809640" y="3787300"/>
            <a:ext cx="961502" cy="721126"/>
          </a:xfrm>
          <a:prstGeom prst="rect">
            <a:avLst/>
          </a:prstGeom>
          <a:noFill/>
        </p:spPr>
      </p:pic>
      <p:cxnSp>
        <p:nvCxnSpPr>
          <p:cNvPr id="127" name="Straight Arrow Connector 126"/>
          <p:cNvCxnSpPr/>
          <p:nvPr/>
        </p:nvCxnSpPr>
        <p:spPr>
          <a:xfrm flipH="1">
            <a:off x="10035875" y="3251547"/>
            <a:ext cx="339444" cy="4359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H="1">
            <a:off x="10121205" y="3424676"/>
            <a:ext cx="856788" cy="10956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9054401" y="5408507"/>
            <a:ext cx="2394251" cy="977191"/>
          </a:xfrm>
          <a:prstGeom prst="rect">
            <a:avLst/>
          </a:prstGeom>
          <a:noFill/>
        </p:spPr>
        <p:txBody>
          <a:bodyPr wrap="square" rtlCol="0">
            <a:spAutoFit/>
          </a:bodyPr>
          <a:lstStyle/>
          <a:p>
            <a:pPr>
              <a:lnSpc>
                <a:spcPts val="2300"/>
              </a:lnSpc>
            </a:pPr>
            <a:r>
              <a:rPr lang="en-GB" sz="1600" b="1" i="1" dirty="0">
                <a:solidFill>
                  <a:schemeClr val="accent2">
                    <a:lumMod val="50000"/>
                  </a:schemeClr>
                </a:solidFill>
                <a:cs typeface="Arial" pitchFamily="34" charset="0"/>
              </a:rPr>
              <a:t>Return to …</a:t>
            </a:r>
          </a:p>
          <a:p>
            <a:pPr algn="r">
              <a:lnSpc>
                <a:spcPts val="2300"/>
              </a:lnSpc>
            </a:pPr>
            <a:r>
              <a:rPr lang="en-GB" sz="1400" dirty="0">
                <a:solidFill>
                  <a:schemeClr val="accent2">
                    <a:lumMod val="50000"/>
                  </a:schemeClr>
                </a:solidFill>
                <a:cs typeface="Arial" pitchFamily="34" charset="0"/>
              </a:rPr>
              <a:t>Introduction and overview</a:t>
            </a:r>
          </a:p>
          <a:p>
            <a:pPr algn="r">
              <a:lnSpc>
                <a:spcPts val="2300"/>
              </a:lnSpc>
            </a:pPr>
            <a:r>
              <a:rPr lang="en-GB" sz="1400" dirty="0">
                <a:solidFill>
                  <a:schemeClr val="accent2">
                    <a:lumMod val="50000"/>
                  </a:schemeClr>
                </a:solidFill>
                <a:cs typeface="Arial" pitchFamily="34" charset="0"/>
              </a:rPr>
              <a:t>Home page</a:t>
            </a:r>
          </a:p>
        </p:txBody>
      </p:sp>
      <p:cxnSp>
        <p:nvCxnSpPr>
          <p:cNvPr id="132" name="Straight Connector 131"/>
          <p:cNvCxnSpPr/>
          <p:nvPr/>
        </p:nvCxnSpPr>
        <p:spPr>
          <a:xfrm flipV="1">
            <a:off x="8056880" y="5441829"/>
            <a:ext cx="3719461" cy="5624"/>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35" name="Rectangle 134">
            <a:hlinkClick r:id="rId10" action="ppaction://hlinksldjump"/>
          </p:cNvPr>
          <p:cNvSpPr/>
          <p:nvPr/>
        </p:nvSpPr>
        <p:spPr>
          <a:xfrm>
            <a:off x="11448652" y="5788096"/>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6" name="Rectangle 135">
            <a:hlinkClick r:id="" action="ppaction://hlinkshowjump?jump=firstslide"/>
          </p:cNvPr>
          <p:cNvSpPr/>
          <p:nvPr/>
        </p:nvSpPr>
        <p:spPr>
          <a:xfrm>
            <a:off x="11448650" y="6073358"/>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reeform: Shape 8"/>
          <p:cNvSpPr/>
          <p:nvPr/>
        </p:nvSpPr>
        <p:spPr>
          <a:xfrm>
            <a:off x="6865749" y="1885731"/>
            <a:ext cx="1852272" cy="852908"/>
          </a:xfrm>
          <a:custGeom>
            <a:avLst/>
            <a:gdLst>
              <a:gd name="connsiteX0" fmla="*/ 0 w 2014780"/>
              <a:gd name="connsiteY0" fmla="*/ 937648 h 940836"/>
              <a:gd name="connsiteX1" fmla="*/ 1456841 w 2014780"/>
              <a:gd name="connsiteY1" fmla="*/ 898902 h 940836"/>
              <a:gd name="connsiteX2" fmla="*/ 1751309 w 2014780"/>
              <a:gd name="connsiteY2" fmla="*/ 643180 h 940836"/>
              <a:gd name="connsiteX3" fmla="*/ 1472339 w 2014780"/>
              <a:gd name="connsiteY3" fmla="*/ 441702 h 940836"/>
              <a:gd name="connsiteX4" fmla="*/ 1898543 w 2014780"/>
              <a:gd name="connsiteY4" fmla="*/ 123987 h 940836"/>
              <a:gd name="connsiteX5" fmla="*/ 2014780 w 2014780"/>
              <a:gd name="connsiteY5" fmla="*/ 0 h 94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780" h="940836">
                <a:moveTo>
                  <a:pt x="0" y="937648"/>
                </a:moveTo>
                <a:cubicBezTo>
                  <a:pt x="582478" y="942814"/>
                  <a:pt x="1164956" y="947980"/>
                  <a:pt x="1456841" y="898902"/>
                </a:cubicBezTo>
                <a:cubicBezTo>
                  <a:pt x="1748726" y="849824"/>
                  <a:pt x="1748726" y="719380"/>
                  <a:pt x="1751309" y="643180"/>
                </a:cubicBezTo>
                <a:cubicBezTo>
                  <a:pt x="1753892" y="566980"/>
                  <a:pt x="1447800" y="528234"/>
                  <a:pt x="1472339" y="441702"/>
                </a:cubicBezTo>
                <a:cubicBezTo>
                  <a:pt x="1496878" y="355170"/>
                  <a:pt x="1808136" y="197604"/>
                  <a:pt x="1898543" y="123987"/>
                </a:cubicBezTo>
                <a:cubicBezTo>
                  <a:pt x="1988950" y="50370"/>
                  <a:pt x="2001865" y="25185"/>
                  <a:pt x="2014780"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1" name="Straight Arrow Connector 100"/>
          <p:cNvCxnSpPr/>
          <p:nvPr/>
        </p:nvCxnSpPr>
        <p:spPr>
          <a:xfrm flipV="1">
            <a:off x="8692615" y="1757692"/>
            <a:ext cx="175963" cy="184858"/>
          </a:xfrm>
          <a:prstGeom prst="straightConnector1">
            <a:avLst/>
          </a:prstGeom>
          <a:ln w="28575">
            <a:solidFill>
              <a:srgbClr val="66FF3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8692616" y="1717515"/>
            <a:ext cx="175963" cy="1848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190000"/>
    </mc:Choice>
    <mc:Fallback xmlns="">
      <p:transition spd="slow" advClick="0" advTm="19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3700" y="1115827"/>
            <a:ext cx="4925104" cy="5016758"/>
          </a:xfrm>
          <a:prstGeom prst="rect">
            <a:avLst/>
          </a:prstGeom>
          <a:noFill/>
        </p:spPr>
        <p:txBody>
          <a:bodyPr wrap="square" rtlCol="0">
            <a:spAutoFit/>
          </a:bodyPr>
          <a:lstStyle/>
          <a:p>
            <a:pPr fontAlgn="base">
              <a:spcAft>
                <a:spcPts val="900"/>
              </a:spcAft>
            </a:pPr>
            <a:r>
              <a:rPr lang="en-GB" sz="1600" b="1" dirty="0">
                <a:latin typeface="+mj-lt"/>
                <a:cs typeface="Arial" pitchFamily="34" charset="0"/>
              </a:rPr>
              <a:t>Viewer Interaction with the Media Objects</a:t>
            </a:r>
          </a:p>
          <a:p>
            <a:pPr fontAlgn="base">
              <a:spcAft>
                <a:spcPts val="900"/>
              </a:spcAft>
            </a:pPr>
            <a:r>
              <a:rPr lang="en-GB" sz="1200" dirty="0">
                <a:latin typeface="Arial" pitchFamily="34" charset="0"/>
                <a:cs typeface="Arial" pitchFamily="34" charset="0"/>
              </a:rPr>
              <a:t>Object-based video (and audio) allows placement of individual video and audio items into a specific position and timing of the video playout.</a:t>
            </a:r>
            <a:r>
              <a:rPr lang="en-GB" sz="1200" b="1" dirty="0">
                <a:solidFill>
                  <a:srgbClr val="FF0000"/>
                </a:solidFill>
                <a:latin typeface="Arial" pitchFamily="34" charset="0"/>
                <a:cs typeface="Arial" pitchFamily="34" charset="0"/>
              </a:rPr>
              <a:t> </a:t>
            </a:r>
          </a:p>
          <a:p>
            <a:pPr fontAlgn="base">
              <a:spcAft>
                <a:spcPts val="900"/>
              </a:spcAft>
            </a:pPr>
            <a:r>
              <a:rPr lang="en-GB" sz="1200" dirty="0">
                <a:latin typeface="Arial" pitchFamily="34" charset="0"/>
                <a:cs typeface="Arial" pitchFamily="34" charset="0"/>
              </a:rPr>
              <a:t>Object placement is by simple scene graphing vectors. So with simple feedback, e.g. from an app, the user can interact with vector data to reposition the object. </a:t>
            </a:r>
            <a:r>
              <a:rPr lang="en-GB" sz="1200" dirty="0">
                <a:latin typeface="Arial" pitchFamily="34" charset="0"/>
                <a:cs typeface="Arial" pitchFamily="34" charset="0"/>
                <a:hlinkClick r:id="rId2" action="ppaction://hlinksldjump"/>
              </a:rPr>
              <a:t>This is detailed in the delivery platform description here. </a:t>
            </a:r>
            <a:endParaRPr lang="en-GB" sz="1200" dirty="0">
              <a:latin typeface="Arial" pitchFamily="34" charset="0"/>
              <a:cs typeface="Arial" pitchFamily="34" charset="0"/>
            </a:endParaRPr>
          </a:p>
          <a:p>
            <a:pPr fontAlgn="base">
              <a:spcAft>
                <a:spcPts val="900"/>
              </a:spcAft>
            </a:pPr>
            <a:r>
              <a:rPr lang="en-GB" sz="1200" dirty="0">
                <a:latin typeface="Arial" pitchFamily="34" charset="0"/>
                <a:cs typeface="Arial" pitchFamily="34" charset="0"/>
              </a:rPr>
              <a:t>Applications include interactive entertainment and gaming, and exploring products for immersive advertising.</a:t>
            </a:r>
          </a:p>
          <a:p>
            <a:pPr fontAlgn="base">
              <a:spcAft>
                <a:spcPts val="900"/>
              </a:spcAft>
            </a:pPr>
            <a:r>
              <a:rPr lang="en-GB" sz="1200" dirty="0">
                <a:latin typeface="Arial" pitchFamily="34" charset="0"/>
                <a:cs typeface="Arial" pitchFamily="34" charset="0"/>
              </a:rPr>
              <a:t>Online colleagues can be connected with the same data will also receive the object vectors and so realise a shared experience.</a:t>
            </a:r>
          </a:p>
          <a:p>
            <a:pPr fontAlgn="base">
              <a:spcAft>
                <a:spcPts val="900"/>
              </a:spcAft>
            </a:pPr>
            <a:r>
              <a:rPr lang="en-GB" sz="1600" b="1" dirty="0">
                <a:latin typeface="+mj-lt"/>
                <a:cs typeface="Arial" pitchFamily="34" charset="0"/>
              </a:rPr>
              <a:t>The Broadcast VR Experience</a:t>
            </a:r>
          </a:p>
          <a:p>
            <a:pPr fontAlgn="base">
              <a:spcAft>
                <a:spcPts val="900"/>
              </a:spcAft>
            </a:pPr>
            <a:r>
              <a:rPr lang="en-GB" sz="1200" dirty="0">
                <a:latin typeface="Arial" pitchFamily="34" charset="0"/>
                <a:cs typeface="Arial" pitchFamily="34" charset="0"/>
              </a:rPr>
              <a:t>Object-based video is an intermediate format between TV and VR and provides a convenient platform for the viewer to transition from a 2D TV playout to a fully immersive VR experience.</a:t>
            </a:r>
          </a:p>
          <a:p>
            <a:pPr fontAlgn="base">
              <a:spcAft>
                <a:spcPts val="900"/>
              </a:spcAft>
            </a:pPr>
            <a:r>
              <a:rPr lang="en-GB" sz="1200" dirty="0">
                <a:latin typeface="Arial" pitchFamily="34" charset="0"/>
                <a:cs typeface="Arial" pitchFamily="34" charset="0"/>
              </a:rPr>
              <a:t>This opens up a path of convergence between personalised, interactive broadcast TV and VR (with the same collaboration, interaction and personalisation). </a:t>
            </a:r>
          </a:p>
          <a:p>
            <a:pPr fontAlgn="base">
              <a:spcAft>
                <a:spcPts val="900"/>
              </a:spcAft>
            </a:pPr>
            <a:r>
              <a:rPr lang="en-GB" sz="1200" b="1" i="1" dirty="0">
                <a:latin typeface="Arial" panose="020B0604020202020204" pitchFamily="34" charset="0"/>
                <a:cs typeface="Arial" panose="020B0604020202020204" pitchFamily="34" charset="0"/>
                <a:hlinkClick r:id="rId3" action="ppaction://hlinksldjump"/>
              </a:rPr>
              <a:t>This convergence between TV and VR is discussed further here.</a:t>
            </a:r>
            <a:endParaRPr lang="en-GB" sz="1200" b="1" i="1" dirty="0">
              <a:latin typeface="Arial" panose="020B0604020202020204" pitchFamily="34" charset="0"/>
              <a:cs typeface="Arial" panose="020B0604020202020204" pitchFamily="34" charset="0"/>
            </a:endParaRPr>
          </a:p>
        </p:txBody>
      </p:sp>
      <p:sp>
        <p:nvSpPr>
          <p:cNvPr id="8" name="Rectangle 7"/>
          <p:cNvSpPr/>
          <p:nvPr/>
        </p:nvSpPr>
        <p:spPr>
          <a:xfrm>
            <a:off x="393700" y="603388"/>
            <a:ext cx="11257017" cy="461665"/>
          </a:xfrm>
          <a:prstGeom prst="rect">
            <a:avLst/>
          </a:prstGeom>
        </p:spPr>
        <p:txBody>
          <a:bodyPr wrap="square">
            <a:spAutoFit/>
          </a:bodyPr>
          <a:lstStyle/>
          <a:p>
            <a:r>
              <a:rPr lang="en-GB" sz="2400" b="1" dirty="0">
                <a:latin typeface="+mj-lt"/>
                <a:cs typeface="Arial" pitchFamily="34" charset="0"/>
              </a:rPr>
              <a:t>From Interactive TV … </a:t>
            </a:r>
            <a:r>
              <a:rPr lang="en-GB" sz="2400" b="1" dirty="0">
                <a:cs typeface="Arial" pitchFamily="34" charset="0"/>
              </a:rPr>
              <a:t>Towards a Seamless TV/VR Convergence</a:t>
            </a:r>
            <a:endParaRPr lang="en-GB" sz="2400" b="1" dirty="0">
              <a:latin typeface="+mj-lt"/>
              <a:cs typeface="Arial" pitchFamily="34" charset="0"/>
            </a:endParaRPr>
          </a:p>
        </p:txBody>
      </p:sp>
      <p:sp>
        <p:nvSpPr>
          <p:cNvPr id="17" name="Rectangle 16"/>
          <p:cNvSpPr/>
          <p:nvPr/>
        </p:nvSpPr>
        <p:spPr>
          <a:xfrm>
            <a:off x="393698" y="387350"/>
            <a:ext cx="11441743" cy="313932"/>
          </a:xfrm>
          <a:prstGeom prst="rect">
            <a:avLst/>
          </a:prstGeom>
        </p:spPr>
        <p:txBody>
          <a:bodyPr wrap="square">
            <a:spAutoFit/>
          </a:bodyPr>
          <a:lstStyle/>
          <a:p>
            <a:pPr lvl="0" defTabSz="914400">
              <a:lnSpc>
                <a:spcPct val="90000"/>
              </a:lnSpc>
              <a:spcBef>
                <a:spcPct val="0"/>
              </a:spcBef>
              <a:defRPr/>
            </a:pPr>
            <a:r>
              <a:rPr lang="en-GB" sz="1600" cap="all" dirty="0">
                <a:solidFill>
                  <a:schemeClr val="bg1">
                    <a:lumMod val="65000"/>
                  </a:schemeClr>
                </a:solidFill>
              </a:rPr>
              <a:t>OBJECT-MEDIA: FROM PERSONALISATION TO A SEAMLESS TV/VR  convergence</a:t>
            </a:r>
          </a:p>
        </p:txBody>
      </p:sp>
      <p:pic>
        <p:nvPicPr>
          <p:cNvPr id="3" name="Picture 2"/>
          <p:cNvPicPr>
            <a:picLocks noChangeAspect="1"/>
          </p:cNvPicPr>
          <p:nvPr/>
        </p:nvPicPr>
        <p:blipFill>
          <a:blip r:embed="rId4"/>
          <a:stretch>
            <a:fillRect/>
          </a:stretch>
        </p:blipFill>
        <p:spPr>
          <a:xfrm>
            <a:off x="5602153" y="996699"/>
            <a:ext cx="6158665" cy="3785903"/>
          </a:xfrm>
          <a:prstGeom prst="rect">
            <a:avLst/>
          </a:prstGeom>
        </p:spPr>
      </p:pic>
      <p:cxnSp>
        <p:nvCxnSpPr>
          <p:cNvPr id="31" name="Straight Connector 30"/>
          <p:cNvCxnSpPr/>
          <p:nvPr/>
        </p:nvCxnSpPr>
        <p:spPr>
          <a:xfrm flipV="1">
            <a:off x="8056880" y="5441829"/>
            <a:ext cx="3719461" cy="5624"/>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2" name="Rectangle 31">
            <a:hlinkClick r:id="rId5" action="ppaction://hlinksldjump"/>
          </p:cNvPr>
          <p:cNvSpPr/>
          <p:nvPr/>
        </p:nvSpPr>
        <p:spPr>
          <a:xfrm>
            <a:off x="11448650" y="5788096"/>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 action="ppaction://hlinkshowjump?jump=firstslide"/>
          </p:cNvPr>
          <p:cNvSpPr/>
          <p:nvPr/>
        </p:nvSpPr>
        <p:spPr>
          <a:xfrm>
            <a:off x="11448648" y="6073358"/>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9455045" y="3970898"/>
            <a:ext cx="1787351" cy="738664"/>
          </a:xfrm>
          <a:prstGeom prst="rect">
            <a:avLst/>
          </a:prstGeom>
          <a:solidFill>
            <a:schemeClr val="bg1"/>
          </a:solidFill>
        </p:spPr>
        <p:txBody>
          <a:bodyPr wrap="square" rtlCol="0">
            <a:spAutoFit/>
          </a:bodyPr>
          <a:lstStyle/>
          <a:p>
            <a:pPr algn="ctr">
              <a:spcAft>
                <a:spcPts val="900"/>
              </a:spcAft>
            </a:pPr>
            <a:r>
              <a:rPr lang="en-GB" sz="1400" dirty="0">
                <a:cs typeface="Arial" pitchFamily="34" charset="0"/>
              </a:rPr>
              <a:t>Interactive scene shared in a social group of viewers</a:t>
            </a:r>
            <a:r>
              <a:rPr lang="en-GB" sz="1400" b="1" dirty="0">
                <a:cs typeface="Arial" pitchFamily="34" charset="0"/>
              </a:rPr>
              <a:t> </a:t>
            </a:r>
          </a:p>
        </p:txBody>
      </p:sp>
      <p:sp>
        <p:nvSpPr>
          <p:cNvPr id="11" name="TextBox 10"/>
          <p:cNvSpPr txBox="1"/>
          <p:nvPr/>
        </p:nvSpPr>
        <p:spPr>
          <a:xfrm>
            <a:off x="9054401" y="5408507"/>
            <a:ext cx="2394251" cy="977191"/>
          </a:xfrm>
          <a:prstGeom prst="rect">
            <a:avLst/>
          </a:prstGeom>
          <a:noFill/>
        </p:spPr>
        <p:txBody>
          <a:bodyPr wrap="square" rtlCol="0">
            <a:spAutoFit/>
          </a:bodyPr>
          <a:lstStyle/>
          <a:p>
            <a:pPr>
              <a:lnSpc>
                <a:spcPts val="2300"/>
              </a:lnSpc>
            </a:pPr>
            <a:r>
              <a:rPr lang="en-GB" sz="1600" b="1" i="1" dirty="0">
                <a:solidFill>
                  <a:schemeClr val="accent2">
                    <a:lumMod val="50000"/>
                  </a:schemeClr>
                </a:solidFill>
                <a:cs typeface="Arial" pitchFamily="34" charset="0"/>
              </a:rPr>
              <a:t>Return to …</a:t>
            </a:r>
          </a:p>
          <a:p>
            <a:pPr algn="r">
              <a:lnSpc>
                <a:spcPts val="2300"/>
              </a:lnSpc>
            </a:pPr>
            <a:r>
              <a:rPr lang="en-GB" sz="1400" dirty="0">
                <a:solidFill>
                  <a:schemeClr val="accent2">
                    <a:lumMod val="50000"/>
                  </a:schemeClr>
                </a:solidFill>
                <a:cs typeface="Arial" pitchFamily="34" charset="0"/>
              </a:rPr>
              <a:t>Introduction and overview</a:t>
            </a:r>
          </a:p>
          <a:p>
            <a:pPr algn="r">
              <a:lnSpc>
                <a:spcPts val="2300"/>
              </a:lnSpc>
            </a:pPr>
            <a:r>
              <a:rPr lang="en-GB" sz="1400" dirty="0">
                <a:solidFill>
                  <a:schemeClr val="accent2">
                    <a:lumMod val="50000"/>
                  </a:schemeClr>
                </a:solidFill>
                <a:cs typeface="Arial" pitchFamily="34" charset="0"/>
              </a:rPr>
              <a:t>Home page</a:t>
            </a:r>
          </a:p>
        </p:txBody>
      </p:sp>
    </p:spTree>
  </p:cSld>
  <p:clrMapOvr>
    <a:masterClrMapping/>
  </p:clrMapOvr>
  <mc:AlternateContent xmlns:mc="http://schemas.openxmlformats.org/markup-compatibility/2006" xmlns:p14="http://schemas.microsoft.com/office/powerpoint/2010/main">
    <mc:Choice Requires="p14">
      <p:transition spd="slow" p14:dur="2000" advClick="0" advTm="180000"/>
    </mc:Choice>
    <mc:Fallback xmlns="">
      <p:transition spd="slow" advClick="0" advTm="18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93700" y="602030"/>
            <a:ext cx="11089640" cy="461665"/>
          </a:xfrm>
          <a:prstGeom prst="rect">
            <a:avLst/>
          </a:prstGeom>
        </p:spPr>
        <p:txBody>
          <a:bodyPr wrap="square">
            <a:spAutoFit/>
          </a:bodyPr>
          <a:lstStyle/>
          <a:p>
            <a:pPr marL="92075" indent="-92075"/>
            <a:r>
              <a:rPr lang="en-GB" sz="2400" b="1" dirty="0">
                <a:latin typeface="+mj-lt"/>
                <a:cs typeface="Arial" pitchFamily="34" charset="0"/>
              </a:rPr>
              <a:t>TV </a:t>
            </a:r>
            <a:r>
              <a:rPr lang="en-GB" sz="2400" b="1" dirty="0">
                <a:latin typeface="+mj-lt"/>
                <a:cs typeface="Arial" pitchFamily="34" charset="0"/>
                <a:sym typeface="Wingdings"/>
              </a:rPr>
              <a:t></a:t>
            </a:r>
            <a:r>
              <a:rPr lang="en-GB" sz="2400" b="1" dirty="0">
                <a:latin typeface="+mj-lt"/>
                <a:cs typeface="Arial" pitchFamily="34" charset="0"/>
              </a:rPr>
              <a:t> VR Seamless Services </a:t>
            </a:r>
          </a:p>
        </p:txBody>
      </p:sp>
      <p:sp>
        <p:nvSpPr>
          <p:cNvPr id="22" name="Rectangle 21"/>
          <p:cNvSpPr/>
          <p:nvPr/>
        </p:nvSpPr>
        <p:spPr>
          <a:xfrm>
            <a:off x="393698" y="387350"/>
            <a:ext cx="11441743" cy="313932"/>
          </a:xfrm>
          <a:prstGeom prst="rect">
            <a:avLst/>
          </a:prstGeom>
        </p:spPr>
        <p:txBody>
          <a:bodyPr wrap="square">
            <a:spAutoFit/>
          </a:bodyPr>
          <a:lstStyle/>
          <a:p>
            <a:pPr lvl="0" defTabSz="914400">
              <a:lnSpc>
                <a:spcPct val="90000"/>
              </a:lnSpc>
              <a:spcBef>
                <a:spcPct val="0"/>
              </a:spcBef>
              <a:defRPr/>
            </a:pPr>
            <a:r>
              <a:rPr lang="en-GB" sz="1600" cap="all" dirty="0">
                <a:solidFill>
                  <a:schemeClr val="bg1">
                    <a:lumMod val="65000"/>
                  </a:schemeClr>
                </a:solidFill>
              </a:rPr>
              <a:t>OBJECT-MEDIA: FROM PERSONALISATION TO A SEAMLESS TV/VR  convergence</a:t>
            </a:r>
          </a:p>
        </p:txBody>
      </p:sp>
      <p:sp>
        <p:nvSpPr>
          <p:cNvPr id="26" name="Rectangle 25"/>
          <p:cNvSpPr/>
          <p:nvPr/>
        </p:nvSpPr>
        <p:spPr>
          <a:xfrm>
            <a:off x="393700" y="1086987"/>
            <a:ext cx="5230723" cy="276999"/>
          </a:xfrm>
          <a:prstGeom prst="rect">
            <a:avLst/>
          </a:prstGeom>
        </p:spPr>
        <p:txBody>
          <a:bodyPr wrap="square">
            <a:spAutoFit/>
          </a:bodyPr>
          <a:lstStyle/>
          <a:p>
            <a:pPr lvl="0" fontAlgn="base"/>
            <a:endParaRPr lang="en-GB" sz="1200" dirty="0">
              <a:solidFill>
                <a:prstClr val="black"/>
              </a:solidFill>
              <a:latin typeface="Arial" pitchFamily="34" charset="0"/>
              <a:cs typeface="Arial" pitchFamily="34" charset="0"/>
            </a:endParaRPr>
          </a:p>
        </p:txBody>
      </p:sp>
      <p:sp>
        <p:nvSpPr>
          <p:cNvPr id="16" name="Rectangle 15"/>
          <p:cNvSpPr/>
          <p:nvPr/>
        </p:nvSpPr>
        <p:spPr>
          <a:xfrm>
            <a:off x="6254151" y="3670423"/>
            <a:ext cx="5581291" cy="1685077"/>
          </a:xfrm>
          <a:prstGeom prst="rect">
            <a:avLst/>
          </a:prstGeom>
          <a:noFill/>
        </p:spPr>
        <p:txBody>
          <a:bodyPr wrap="square">
            <a:spAutoFit/>
          </a:bodyPr>
          <a:lstStyle/>
          <a:p>
            <a:pPr fontAlgn="base">
              <a:spcAft>
                <a:spcPts val="900"/>
              </a:spcAft>
            </a:pPr>
            <a:r>
              <a:rPr lang="en-GB" sz="1200" b="1" dirty="0">
                <a:latin typeface="Arial" pitchFamily="34" charset="0"/>
                <a:cs typeface="Arial" pitchFamily="34" charset="0"/>
              </a:rPr>
              <a:t>Advertising and Brand Awareness</a:t>
            </a:r>
            <a:r>
              <a:rPr lang="en-GB" sz="1200" dirty="0">
                <a:latin typeface="Arial" pitchFamily="34" charset="0"/>
                <a:cs typeface="Arial" pitchFamily="34" charset="0"/>
              </a:rPr>
              <a:t>: </a:t>
            </a:r>
            <a:r>
              <a:rPr lang="en-GB" sz="1200" u="sng" dirty="0">
                <a:solidFill>
                  <a:srgbClr val="6666FF"/>
                </a:solidFill>
                <a:latin typeface="Arial" pitchFamily="34" charset="0"/>
                <a:cs typeface="Arial" pitchFamily="34" charset="0"/>
              </a:rPr>
              <a:t>As discussed in </a:t>
            </a:r>
            <a:r>
              <a:rPr lang="en-GB" sz="1200" i="1" u="sng" dirty="0">
                <a:solidFill>
                  <a:srgbClr val="6666FF"/>
                </a:solidFill>
                <a:latin typeface="Arial" pitchFamily="34" charset="0"/>
                <a:cs typeface="Arial" pitchFamily="34" charset="0"/>
              </a:rPr>
              <a:t>How webVR is going to change brand experience</a:t>
            </a:r>
            <a:r>
              <a:rPr lang="en-GB" sz="1200" i="1" dirty="0">
                <a:solidFill>
                  <a:srgbClr val="6666FF"/>
                </a:solidFill>
                <a:latin typeface="Arial" pitchFamily="34" charset="0"/>
                <a:cs typeface="Arial" pitchFamily="34" charset="0"/>
              </a:rPr>
              <a:t> </a:t>
            </a:r>
            <a:r>
              <a:rPr lang="en-GB" sz="1200" dirty="0">
                <a:latin typeface="Arial" pitchFamily="34" charset="0"/>
                <a:cs typeface="Arial" pitchFamily="34" charset="0"/>
              </a:rPr>
              <a:t>we are looking towards VR bringing brand awareness. With a close relationship with TV, we can deliver a </a:t>
            </a:r>
            <a:r>
              <a:rPr lang="en-GB" sz="1200" dirty="0">
                <a:solidFill>
                  <a:prstClr val="black"/>
                </a:solidFill>
                <a:latin typeface="Arial" pitchFamily="34" charset="0"/>
                <a:cs typeface="Arial" pitchFamily="34" charset="0"/>
              </a:rPr>
              <a:t>tighter integration of advertising and programme content, and build in shared-viewer advertising. </a:t>
            </a:r>
          </a:p>
          <a:p>
            <a:pPr fontAlgn="base">
              <a:spcAft>
                <a:spcPts val="900"/>
              </a:spcAft>
            </a:pPr>
            <a:r>
              <a:rPr lang="en-GB" sz="1200" b="1" dirty="0">
                <a:latin typeface="Arial" pitchFamily="34" charset="0"/>
                <a:cs typeface="Arial" pitchFamily="34" charset="0"/>
              </a:rPr>
              <a:t>Social Media: Sharing User Media (Objects)</a:t>
            </a:r>
            <a:r>
              <a:rPr lang="en-GB" sz="1200" dirty="0">
                <a:latin typeface="Arial" pitchFamily="34" charset="0"/>
                <a:cs typeface="Arial" pitchFamily="34" charset="0"/>
              </a:rPr>
              <a:t>: The experience can also allow user generated media objects to be fed back into the VR world and shared with collaborating colleagues, and that this could be linked with the collaborators’ social network activities, photo uploads, etc. </a:t>
            </a:r>
            <a:endParaRPr lang="en-GB" sz="1200" b="1" dirty="0">
              <a:latin typeface="Arial" pitchFamily="34" charset="0"/>
              <a:cs typeface="Arial" pitchFamily="34" charset="0"/>
            </a:endParaRPr>
          </a:p>
        </p:txBody>
      </p:sp>
      <p:sp>
        <p:nvSpPr>
          <p:cNvPr id="4" name="Rectangle 3"/>
          <p:cNvSpPr/>
          <p:nvPr/>
        </p:nvSpPr>
        <p:spPr>
          <a:xfrm>
            <a:off x="6300550" y="3699086"/>
            <a:ext cx="5414078" cy="414068"/>
          </a:xfrm>
          <a:prstGeom prst="rect">
            <a:avLst/>
          </a:prstGeom>
          <a:solidFill>
            <a:srgbClr val="CCFFCC">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p:cNvGrpSpPr/>
          <p:nvPr/>
        </p:nvGrpSpPr>
        <p:grpSpPr>
          <a:xfrm>
            <a:off x="942715" y="1233981"/>
            <a:ext cx="4657140" cy="794469"/>
            <a:chOff x="5755183" y="1343663"/>
            <a:chExt cx="4657140" cy="794469"/>
          </a:xfrm>
        </p:grpSpPr>
        <p:sp>
          <p:nvSpPr>
            <p:cNvPr id="24" name="Rectangle 23"/>
            <p:cNvSpPr/>
            <p:nvPr/>
          </p:nvSpPr>
          <p:spPr>
            <a:xfrm>
              <a:off x="5762209" y="1343663"/>
              <a:ext cx="3582122" cy="794469"/>
            </a:xfrm>
            <a:prstGeom prst="rect">
              <a:avLst/>
            </a:prstGeom>
            <a:solidFill>
              <a:schemeClr val="accent2">
                <a:lumMod val="20000"/>
                <a:lumOff val="80000"/>
              </a:schemeClr>
            </a:solidFill>
            <a:ln>
              <a:noFill/>
            </a:ln>
            <a:effectLst>
              <a:outerShdw blurRad="50800" dist="63500" dir="30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5" name="Straight Connector 24"/>
            <p:cNvCxnSpPr/>
            <p:nvPr/>
          </p:nvCxnSpPr>
          <p:spPr>
            <a:xfrm>
              <a:off x="5755183" y="1347251"/>
              <a:ext cx="4650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62208" y="2138132"/>
              <a:ext cx="4650115" cy="0"/>
            </a:xfrm>
            <a:prstGeom prst="line">
              <a:avLst/>
            </a:prstGeom>
            <a:effectLst>
              <a:outerShdw blurRad="50800" dist="63500" dir="30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2"/>
            <a:stretch>
              <a:fillRect/>
            </a:stretch>
          </p:blipFill>
          <p:spPr>
            <a:xfrm>
              <a:off x="8113393" y="1409209"/>
              <a:ext cx="1112800" cy="634249"/>
            </a:xfrm>
            <a:prstGeom prst="rect">
              <a:avLst/>
            </a:prstGeom>
          </p:spPr>
        </p:pic>
        <p:pic>
          <p:nvPicPr>
            <p:cNvPr id="32" name="Picture 5"/>
            <p:cNvPicPr>
              <a:picLocks noChangeAspect="1" noChangeArrowheads="1"/>
            </p:cNvPicPr>
            <p:nvPr/>
          </p:nvPicPr>
          <p:blipFill>
            <a:blip r:embed="rId3" cstate="print"/>
            <a:srcRect/>
            <a:stretch>
              <a:fillRect/>
            </a:stretch>
          </p:blipFill>
          <p:spPr bwMode="auto">
            <a:xfrm>
              <a:off x="8522047" y="1700219"/>
              <a:ext cx="562238" cy="325506"/>
            </a:xfrm>
            <a:prstGeom prst="rect">
              <a:avLst/>
            </a:prstGeom>
            <a:noFill/>
            <a:ln w="9525">
              <a:noFill/>
              <a:miter lim="800000"/>
              <a:headEnd/>
              <a:tailEnd/>
            </a:ln>
            <a:effectLst/>
          </p:spPr>
        </p:pic>
        <p:pic>
          <p:nvPicPr>
            <p:cNvPr id="73" name="Picture 72"/>
            <p:cNvPicPr>
              <a:picLocks noChangeAspect="1"/>
            </p:cNvPicPr>
            <p:nvPr/>
          </p:nvPicPr>
          <p:blipFill>
            <a:blip r:embed="rId2"/>
            <a:stretch>
              <a:fillRect/>
            </a:stretch>
          </p:blipFill>
          <p:spPr>
            <a:xfrm>
              <a:off x="6953815" y="1407953"/>
              <a:ext cx="1112800" cy="634249"/>
            </a:xfrm>
            <a:prstGeom prst="rect">
              <a:avLst/>
            </a:prstGeom>
          </p:spPr>
        </p:pic>
        <p:pic>
          <p:nvPicPr>
            <p:cNvPr id="74" name="Picture 73"/>
            <p:cNvPicPr>
              <a:picLocks noChangeAspect="1"/>
            </p:cNvPicPr>
            <p:nvPr/>
          </p:nvPicPr>
          <p:blipFill>
            <a:blip r:embed="rId2"/>
            <a:stretch>
              <a:fillRect/>
            </a:stretch>
          </p:blipFill>
          <p:spPr>
            <a:xfrm>
              <a:off x="5794980" y="1409209"/>
              <a:ext cx="1112800" cy="634249"/>
            </a:xfrm>
            <a:prstGeom prst="rect">
              <a:avLst/>
            </a:prstGeom>
          </p:spPr>
        </p:pic>
      </p:grpSp>
      <p:sp>
        <p:nvSpPr>
          <p:cNvPr id="8" name="Rectangle 7"/>
          <p:cNvSpPr/>
          <p:nvPr/>
        </p:nvSpPr>
        <p:spPr>
          <a:xfrm>
            <a:off x="462649" y="3629845"/>
            <a:ext cx="5508154" cy="2423740"/>
          </a:xfrm>
          <a:prstGeom prst="rect">
            <a:avLst/>
          </a:prstGeom>
        </p:spPr>
        <p:txBody>
          <a:bodyPr wrap="square">
            <a:spAutoFit/>
          </a:bodyPr>
          <a:lstStyle/>
          <a:p>
            <a:pPr fontAlgn="base">
              <a:spcAft>
                <a:spcPts val="900"/>
              </a:spcAft>
            </a:pPr>
            <a:r>
              <a:rPr lang="en-GB" sz="1200" dirty="0">
                <a:solidFill>
                  <a:prstClr val="black"/>
                </a:solidFill>
                <a:latin typeface="Arial" pitchFamily="34" charset="0"/>
                <a:cs typeface="Arial" pitchFamily="34" charset="0"/>
              </a:rPr>
              <a:t>The technical vision here allows a tight integration and seamless services between TV and VR worlds. Shared, interactive and personalised activities can be experienced by a range of collaborators using both platforms, and for a variety of programme types - entertainment, education (e.g. personalised interactive documentaries), accessibility, etc. </a:t>
            </a:r>
          </a:p>
          <a:p>
            <a:pPr fontAlgn="base">
              <a:spcAft>
                <a:spcPts val="900"/>
              </a:spcAft>
            </a:pPr>
            <a:r>
              <a:rPr lang="en-GB" sz="1200" b="1" dirty="0">
                <a:solidFill>
                  <a:prstClr val="black"/>
                </a:solidFill>
                <a:latin typeface="Arial" pitchFamily="34" charset="0"/>
                <a:cs typeface="Arial" pitchFamily="34" charset="0"/>
              </a:rPr>
              <a:t>TV to VR “Breakout”: </a:t>
            </a:r>
            <a:r>
              <a:rPr lang="en-GB" sz="1200" dirty="0">
                <a:solidFill>
                  <a:prstClr val="black"/>
                </a:solidFill>
                <a:latin typeface="Arial" pitchFamily="34" charset="0"/>
                <a:cs typeface="Arial" pitchFamily="34" charset="0"/>
              </a:rPr>
              <a:t> One method of achieving this is for the production to allow the viewer to choose to “break out” from a TV program and initiate the full interactive 3D experience, and allow the viewer to explore the virtual world. For example advertising messages become much more informative when the viewer is allowed to explore, say, the cockpit of a sports car. VR can also add an understanding to abstract products, for example, to explore the time and monetary values of a savings plan. </a:t>
            </a:r>
          </a:p>
        </p:txBody>
      </p:sp>
      <p:sp>
        <p:nvSpPr>
          <p:cNvPr id="3" name="TextBox 2"/>
          <p:cNvSpPr txBox="1"/>
          <p:nvPr/>
        </p:nvSpPr>
        <p:spPr>
          <a:xfrm>
            <a:off x="3052871" y="5813426"/>
            <a:ext cx="3668515" cy="946413"/>
          </a:xfrm>
          <a:prstGeom prst="rect">
            <a:avLst/>
          </a:prstGeom>
          <a:solidFill>
            <a:schemeClr val="accent3">
              <a:lumMod val="20000"/>
              <a:lumOff val="80000"/>
            </a:schemeClr>
          </a:solidFill>
          <a:ln>
            <a:noFill/>
          </a:ln>
        </p:spPr>
        <p:txBody>
          <a:bodyPr wrap="square" rtlCol="0">
            <a:spAutoFit/>
          </a:bodyPr>
          <a:lstStyle/>
          <a:p>
            <a:pPr>
              <a:spcAft>
                <a:spcPts val="900"/>
              </a:spcAft>
            </a:pPr>
            <a:r>
              <a:rPr lang="en-GB" sz="1200" b="1" dirty="0">
                <a:cs typeface="Arial" pitchFamily="34" charset="0"/>
              </a:rPr>
              <a:t>How webVR is going to change brand experience</a:t>
            </a:r>
            <a:r>
              <a:rPr lang="en-GB" sz="1200" dirty="0">
                <a:cs typeface="Arial" pitchFamily="34" charset="0"/>
              </a:rPr>
              <a:t> – Nicolas Monnoyer</a:t>
            </a:r>
          </a:p>
          <a:p>
            <a:pPr>
              <a:spcAft>
                <a:spcPts val="900"/>
              </a:spcAft>
            </a:pPr>
            <a:r>
              <a:rPr lang="en-GB" sz="1200" i="1" dirty="0">
                <a:cs typeface="Arial" pitchFamily="34" charset="0"/>
              </a:rPr>
              <a:t>(to link to this, see the online presentation, url in the QR code, below)</a:t>
            </a:r>
          </a:p>
        </p:txBody>
      </p:sp>
      <p:pic>
        <p:nvPicPr>
          <p:cNvPr id="34" name="Picture 33"/>
          <p:cNvPicPr>
            <a:picLocks noChangeAspect="1"/>
          </p:cNvPicPr>
          <p:nvPr/>
        </p:nvPicPr>
        <p:blipFill>
          <a:blip r:embed="rId4"/>
          <a:stretch>
            <a:fillRect/>
          </a:stretch>
        </p:blipFill>
        <p:spPr>
          <a:xfrm>
            <a:off x="6949196" y="1074449"/>
            <a:ext cx="3975042" cy="2168616"/>
          </a:xfrm>
          <a:prstGeom prst="rect">
            <a:avLst/>
          </a:prstGeom>
        </p:spPr>
      </p:pic>
      <p:pic>
        <p:nvPicPr>
          <p:cNvPr id="35" name="Picture 4" descr="Tree clip art tree clipart clipartc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619914" y="317842"/>
            <a:ext cx="1782654" cy="279359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14 Pine Tree Vector Free Download Free Cliparts That You Can Download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702646" y="223833"/>
            <a:ext cx="1555564" cy="2451240"/>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9155402" y="1552558"/>
            <a:ext cx="522005" cy="462195"/>
            <a:chOff x="2642772" y="1401014"/>
            <a:chExt cx="3742530" cy="3104722"/>
          </a:xfrm>
          <a:effectLst>
            <a:glow rad="114300">
              <a:srgbClr val="FFFF00">
                <a:alpha val="78000"/>
              </a:srgbClr>
            </a:glow>
          </a:effectLst>
        </p:grpSpPr>
        <p:pic>
          <p:nvPicPr>
            <p:cNvPr id="46" name="Picture 12" descr="C:\Users\jdfoss\Desktop\Clipboard02.gif"/>
            <p:cNvPicPr>
              <a:picLocks noChangeAspect="1" noChangeArrowheads="1"/>
            </p:cNvPicPr>
            <p:nvPr/>
          </p:nvPicPr>
          <p:blipFill>
            <a:blip r:embed="rId7" cstate="print"/>
            <a:srcRect/>
            <a:stretch>
              <a:fillRect/>
            </a:stretch>
          </p:blipFill>
          <p:spPr bwMode="auto">
            <a:xfrm flipH="1">
              <a:off x="2642772" y="1401014"/>
              <a:ext cx="3742530" cy="3104722"/>
            </a:xfrm>
            <a:prstGeom prst="rect">
              <a:avLst/>
            </a:prstGeom>
            <a:noFill/>
            <a:effectLst>
              <a:outerShdw blurRad="50800" dist="63500" dir="2700000" algn="tl" rotWithShape="0">
                <a:schemeClr val="tx1">
                  <a:alpha val="90000"/>
                </a:schemeClr>
              </a:outerShdw>
            </a:effectLst>
          </p:spPr>
        </p:pic>
        <p:sp>
          <p:nvSpPr>
            <p:cNvPr id="47" name="Rectangle: Rounded Corners 46"/>
            <p:cNvSpPr/>
            <p:nvPr/>
          </p:nvSpPr>
          <p:spPr>
            <a:xfrm>
              <a:off x="3634353" y="2120113"/>
              <a:ext cx="1371600" cy="606903"/>
            </a:xfrm>
            <a:prstGeom prst="roundRect">
              <a:avLst/>
            </a:prstGeom>
            <a:solidFill>
              <a:schemeClr val="tx1">
                <a:lumMod val="65000"/>
                <a:lumOff val="35000"/>
              </a:schemeClr>
            </a:solidFill>
            <a:ln>
              <a:solidFill>
                <a:schemeClr val="tx1"/>
              </a:solidFill>
            </a:ln>
            <a:effectLst>
              <a:outerShdw blurRad="50800" dist="50800" dir="4200000" algn="ctr" rotWithShape="0">
                <a:schemeClr val="tx1">
                  <a:lumMod val="75000"/>
                  <a:lumOff val="25000"/>
                </a:schemeClr>
              </a:outerShdw>
            </a:effectLst>
            <a:scene3d>
              <a:camera prst="orthographicFront"/>
              <a:lightRig rig="threePt" dir="t"/>
            </a:scene3d>
            <a:sp3d prstMaterial="clear">
              <a:bevelT prst="angle"/>
              <a:bevelB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Freeform: Shape 47"/>
            <p:cNvSpPr/>
            <p:nvPr/>
          </p:nvSpPr>
          <p:spPr>
            <a:xfrm>
              <a:off x="5000878" y="2217218"/>
              <a:ext cx="121380" cy="404601"/>
            </a:xfrm>
            <a:custGeom>
              <a:avLst/>
              <a:gdLst>
                <a:gd name="connsiteX0" fmla="*/ 16184 w 121380"/>
                <a:gd name="connsiteY0" fmla="*/ 0 h 404601"/>
                <a:gd name="connsiteX1" fmla="*/ 113288 w 121380"/>
                <a:gd name="connsiteY1" fmla="*/ 72828 h 404601"/>
                <a:gd name="connsiteX2" fmla="*/ 121380 w 121380"/>
                <a:gd name="connsiteY2" fmla="*/ 356049 h 404601"/>
                <a:gd name="connsiteX3" fmla="*/ 0 w 121380"/>
                <a:gd name="connsiteY3" fmla="*/ 404601 h 404601"/>
                <a:gd name="connsiteX4" fmla="*/ 0 w 121380"/>
                <a:gd name="connsiteY4" fmla="*/ 404601 h 404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80" h="404601">
                  <a:moveTo>
                    <a:pt x="16184" y="0"/>
                  </a:moveTo>
                  <a:lnTo>
                    <a:pt x="113288" y="72828"/>
                  </a:lnTo>
                  <a:lnTo>
                    <a:pt x="121380" y="356049"/>
                  </a:lnTo>
                  <a:lnTo>
                    <a:pt x="0" y="404601"/>
                  </a:lnTo>
                  <a:lnTo>
                    <a:pt x="0" y="404601"/>
                  </a:lnTo>
                </a:path>
              </a:pathLst>
            </a:custGeom>
            <a:solidFill>
              <a:schemeClr val="tx1"/>
            </a:solidFill>
            <a:ln>
              <a:solidFill>
                <a:schemeClr val="tx1"/>
              </a:solidFill>
            </a:ln>
            <a:effectLst>
              <a:outerShdw blurRad="50800" dist="50800" dir="42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Freeform: Shape 48"/>
            <p:cNvSpPr/>
            <p:nvPr/>
          </p:nvSpPr>
          <p:spPr>
            <a:xfrm>
              <a:off x="5073706" y="2298138"/>
              <a:ext cx="153749" cy="267037"/>
            </a:xfrm>
            <a:custGeom>
              <a:avLst/>
              <a:gdLst>
                <a:gd name="connsiteX0" fmla="*/ 40460 w 145657"/>
                <a:gd name="connsiteY0" fmla="*/ 0 h 202301"/>
                <a:gd name="connsiteX1" fmla="*/ 145657 w 145657"/>
                <a:gd name="connsiteY1" fmla="*/ 48553 h 202301"/>
                <a:gd name="connsiteX2" fmla="*/ 145657 w 145657"/>
                <a:gd name="connsiteY2" fmla="*/ 202301 h 202301"/>
                <a:gd name="connsiteX3" fmla="*/ 0 w 145657"/>
                <a:gd name="connsiteY3" fmla="*/ 186117 h 202301"/>
                <a:gd name="connsiteX4" fmla="*/ 40460 w 145657"/>
                <a:gd name="connsiteY4" fmla="*/ 0 h 202301"/>
                <a:gd name="connsiteX0" fmla="*/ 0 w 153749"/>
                <a:gd name="connsiteY0" fmla="*/ 0 h 267037"/>
                <a:gd name="connsiteX1" fmla="*/ 153749 w 153749"/>
                <a:gd name="connsiteY1" fmla="*/ 113289 h 267037"/>
                <a:gd name="connsiteX2" fmla="*/ 153749 w 153749"/>
                <a:gd name="connsiteY2" fmla="*/ 267037 h 267037"/>
                <a:gd name="connsiteX3" fmla="*/ 8092 w 153749"/>
                <a:gd name="connsiteY3" fmla="*/ 250853 h 267037"/>
                <a:gd name="connsiteX4" fmla="*/ 0 w 153749"/>
                <a:gd name="connsiteY4" fmla="*/ 0 h 267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49" h="267037">
                  <a:moveTo>
                    <a:pt x="0" y="0"/>
                  </a:moveTo>
                  <a:lnTo>
                    <a:pt x="153749" y="113289"/>
                  </a:lnTo>
                  <a:lnTo>
                    <a:pt x="153749" y="267037"/>
                  </a:lnTo>
                  <a:lnTo>
                    <a:pt x="8092" y="250853"/>
                  </a:lnTo>
                  <a:lnTo>
                    <a:pt x="0" y="0"/>
                  </a:lnTo>
                  <a:close/>
                </a:path>
              </a:pathLst>
            </a:custGeom>
            <a:solidFill>
              <a:srgbClr val="C0006E"/>
            </a:solidFill>
            <a:ln>
              <a:solidFill>
                <a:schemeClr val="tx1"/>
              </a:solidFill>
            </a:ln>
            <a:effectLst>
              <a:outerShdw blurRad="50800" dist="50800" dir="42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5" name="Picture 5"/>
          <p:cNvPicPr>
            <a:picLocks noChangeAspect="1" noChangeArrowheads="1"/>
          </p:cNvPicPr>
          <p:nvPr/>
        </p:nvPicPr>
        <p:blipFill>
          <a:blip r:embed="rId3" cstate="print"/>
          <a:srcRect/>
          <a:stretch>
            <a:fillRect/>
          </a:stretch>
        </p:blipFill>
        <p:spPr bwMode="auto">
          <a:xfrm flipH="1">
            <a:off x="8051618" y="2002318"/>
            <a:ext cx="2481408" cy="1436603"/>
          </a:xfrm>
          <a:prstGeom prst="rect">
            <a:avLst/>
          </a:prstGeom>
          <a:noFill/>
          <a:ln w="9525">
            <a:noFill/>
            <a:miter lim="800000"/>
            <a:headEnd/>
            <a:tailEnd/>
          </a:ln>
          <a:effectLst/>
        </p:spPr>
      </p:pic>
      <p:sp>
        <p:nvSpPr>
          <p:cNvPr id="56" name="TextBox 55"/>
          <p:cNvSpPr txBox="1"/>
          <p:nvPr/>
        </p:nvSpPr>
        <p:spPr>
          <a:xfrm>
            <a:off x="1281744" y="2207149"/>
            <a:ext cx="2488808" cy="946413"/>
          </a:xfrm>
          <a:prstGeom prst="rect">
            <a:avLst/>
          </a:prstGeom>
          <a:noFill/>
        </p:spPr>
        <p:txBody>
          <a:bodyPr wrap="square" rtlCol="0">
            <a:spAutoFit/>
          </a:bodyPr>
          <a:lstStyle/>
          <a:p>
            <a:pPr algn="ctr">
              <a:spcAft>
                <a:spcPts val="900"/>
              </a:spcAft>
            </a:pPr>
            <a:r>
              <a:rPr lang="en-GB" sz="1200" i="1" dirty="0">
                <a:latin typeface="Arial" pitchFamily="34" charset="0"/>
                <a:cs typeface="Arial" pitchFamily="34" charset="0"/>
              </a:rPr>
              <a:t>Linear TV with object placements; viewer initiates </a:t>
            </a:r>
            <a:r>
              <a:rPr lang="en-GB" sz="1200" i="1">
                <a:latin typeface="Arial" pitchFamily="34" charset="0"/>
                <a:cs typeface="Arial" pitchFamily="34" charset="0"/>
              </a:rPr>
              <a:t>VR session. </a:t>
            </a:r>
          </a:p>
          <a:p>
            <a:pPr algn="ctr">
              <a:spcAft>
                <a:spcPts val="900"/>
              </a:spcAft>
            </a:pPr>
            <a:r>
              <a:rPr lang="en-GB" sz="1200" i="1">
                <a:latin typeface="Arial" pitchFamily="34" charset="0"/>
                <a:cs typeface="Arial" pitchFamily="34" charset="0"/>
              </a:rPr>
              <a:t>Objects may be transitioned from TV to VR world.</a:t>
            </a:r>
            <a:endParaRPr lang="en-GB" sz="1200" i="1" dirty="0">
              <a:latin typeface="Arial" pitchFamily="34" charset="0"/>
              <a:cs typeface="Arial" pitchFamily="34" charset="0"/>
            </a:endParaRPr>
          </a:p>
        </p:txBody>
      </p:sp>
      <p:grpSp>
        <p:nvGrpSpPr>
          <p:cNvPr id="61" name="Group 60"/>
          <p:cNvGrpSpPr/>
          <p:nvPr/>
        </p:nvGrpSpPr>
        <p:grpSpPr>
          <a:xfrm>
            <a:off x="437752" y="1409554"/>
            <a:ext cx="838387" cy="466550"/>
            <a:chOff x="326964" y="2192334"/>
            <a:chExt cx="838387" cy="466550"/>
          </a:xfrm>
        </p:grpSpPr>
        <p:sp>
          <p:nvSpPr>
            <p:cNvPr id="62" name="Rectangle: Rounded Corners 61"/>
            <p:cNvSpPr/>
            <p:nvPr/>
          </p:nvSpPr>
          <p:spPr>
            <a:xfrm>
              <a:off x="326964" y="2192334"/>
              <a:ext cx="838387" cy="438354"/>
            </a:xfrm>
            <a:prstGeom prst="roundRect">
              <a:avLst/>
            </a:prstGeom>
            <a:gradFill flip="none" rotWithShape="1">
              <a:gsLst>
                <a:gs pos="53000">
                  <a:schemeClr val="accent6">
                    <a:lumMod val="5000"/>
                    <a:lumOff val="95000"/>
                  </a:schemeClr>
                </a:gs>
                <a:gs pos="5000">
                  <a:srgbClr val="3C5B80"/>
                </a:gs>
                <a:gs pos="71000">
                  <a:schemeClr val="bg2">
                    <a:lumMod val="20000"/>
                    <a:lumOff val="80000"/>
                  </a:schemeClr>
                </a:gs>
                <a:gs pos="100000">
                  <a:schemeClr val="tx2">
                    <a:lumMod val="75000"/>
                  </a:schemeClr>
                </a:gs>
              </a:gsLst>
              <a:lin ang="0" scaled="1"/>
              <a:tileRect/>
            </a:gradFill>
            <a:effectLst>
              <a:outerShdw blurRad="50800" dist="38100" dir="2700000" algn="tl" rotWithShape="0">
                <a:prstClr val="black">
                  <a:alpha val="40000"/>
                </a:prstClr>
              </a:outerShdw>
            </a:effectLst>
            <a:scene3d>
              <a:camera prst="obliqueTopRigh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Text Box 28"/>
            <p:cNvSpPr txBox="1">
              <a:spLocks noChangeArrowheads="1"/>
            </p:cNvSpPr>
            <p:nvPr/>
          </p:nvSpPr>
          <p:spPr bwMode="auto">
            <a:xfrm>
              <a:off x="339577" y="2207478"/>
              <a:ext cx="800953" cy="451406"/>
            </a:xfrm>
            <a:prstGeom prst="rect">
              <a:avLst/>
            </a:prstGeom>
            <a:noFill/>
            <a:ln w="9525">
              <a:noFill/>
              <a:miter lim="800000"/>
              <a:headEnd/>
              <a:tailEnd/>
            </a:ln>
          </p:spPr>
          <p:txBody>
            <a:bodyPr wrap="square">
              <a:noAutofit/>
            </a:bodyPr>
            <a:lstStyle/>
            <a:p>
              <a:pPr algn="ctr" eaLnBrk="0" hangingPunct="0">
                <a:lnSpc>
                  <a:spcPts val="1400"/>
                </a:lnSpc>
              </a:pPr>
              <a:r>
                <a:rPr lang="en-GB" sz="1200" b="1" dirty="0">
                  <a:latin typeface="Lucida Sans Unicode" pitchFamily="34" charset="0"/>
                  <a:cs typeface="Lucida Sans Unicode" pitchFamily="34" charset="0"/>
                </a:rPr>
                <a:t>Video Server</a:t>
              </a:r>
            </a:p>
            <a:p>
              <a:pPr algn="ctr" eaLnBrk="0" hangingPunct="0">
                <a:lnSpc>
                  <a:spcPts val="1400"/>
                </a:lnSpc>
              </a:pPr>
              <a:endParaRPr lang="en-GB" sz="1200" dirty="0">
                <a:latin typeface="Lucida Sans Unicode" pitchFamily="34" charset="0"/>
                <a:cs typeface="Lucida Sans Unicode" pitchFamily="34" charset="0"/>
              </a:endParaRPr>
            </a:p>
            <a:p>
              <a:pPr algn="ctr" eaLnBrk="0" hangingPunct="0">
                <a:lnSpc>
                  <a:spcPts val="1400"/>
                </a:lnSpc>
              </a:pPr>
              <a:endParaRPr lang="en-GB" sz="1200" dirty="0">
                <a:latin typeface="Lucida Sans Unicode" pitchFamily="34" charset="0"/>
                <a:cs typeface="Lucida Sans Unicode" pitchFamily="34" charset="0"/>
              </a:endParaRPr>
            </a:p>
            <a:p>
              <a:pPr algn="ctr" eaLnBrk="0" hangingPunct="0">
                <a:lnSpc>
                  <a:spcPts val="1400"/>
                </a:lnSpc>
              </a:pPr>
              <a:endParaRPr lang="en-GB" sz="1200" dirty="0">
                <a:latin typeface="Lucida Sans Unicode" pitchFamily="34" charset="0"/>
                <a:cs typeface="Lucida Sans Unicode" pitchFamily="34" charset="0"/>
              </a:endParaRPr>
            </a:p>
            <a:p>
              <a:pPr algn="ctr" eaLnBrk="0" hangingPunct="0">
                <a:lnSpc>
                  <a:spcPts val="1400"/>
                </a:lnSpc>
              </a:pPr>
              <a:endParaRPr lang="en-GB" sz="1200" dirty="0">
                <a:latin typeface="Lucida Sans Unicode" pitchFamily="34" charset="0"/>
                <a:cs typeface="Lucida Sans Unicode" pitchFamily="34" charset="0"/>
              </a:endParaRPr>
            </a:p>
          </p:txBody>
        </p:sp>
      </p:grpSp>
      <p:sp>
        <p:nvSpPr>
          <p:cNvPr id="57" name="Arrow: Right 56"/>
          <p:cNvSpPr/>
          <p:nvPr/>
        </p:nvSpPr>
        <p:spPr>
          <a:xfrm>
            <a:off x="1282739" y="1483569"/>
            <a:ext cx="575105" cy="329368"/>
          </a:xfrm>
          <a:prstGeom prst="rightArrow">
            <a:avLst>
              <a:gd name="adj1" fmla="val 50000"/>
              <a:gd name="adj2" fmla="val 80072"/>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TextBox 86"/>
          <p:cNvSpPr txBox="1"/>
          <p:nvPr/>
        </p:nvSpPr>
        <p:spPr>
          <a:xfrm>
            <a:off x="9054407" y="5408507"/>
            <a:ext cx="2394251" cy="977191"/>
          </a:xfrm>
          <a:prstGeom prst="rect">
            <a:avLst/>
          </a:prstGeom>
          <a:noFill/>
        </p:spPr>
        <p:txBody>
          <a:bodyPr wrap="square" rtlCol="0">
            <a:spAutoFit/>
          </a:bodyPr>
          <a:lstStyle/>
          <a:p>
            <a:pPr>
              <a:lnSpc>
                <a:spcPts val="2300"/>
              </a:lnSpc>
            </a:pPr>
            <a:r>
              <a:rPr lang="en-GB" sz="1600" b="1" i="1" dirty="0">
                <a:solidFill>
                  <a:schemeClr val="accent2">
                    <a:lumMod val="50000"/>
                  </a:schemeClr>
                </a:solidFill>
                <a:cs typeface="Arial" pitchFamily="34" charset="0"/>
              </a:rPr>
              <a:t>Return to …</a:t>
            </a:r>
          </a:p>
          <a:p>
            <a:pPr algn="r">
              <a:lnSpc>
                <a:spcPts val="2300"/>
              </a:lnSpc>
            </a:pPr>
            <a:r>
              <a:rPr lang="en-GB" sz="1400" dirty="0">
                <a:solidFill>
                  <a:schemeClr val="accent2">
                    <a:lumMod val="50000"/>
                  </a:schemeClr>
                </a:solidFill>
                <a:cs typeface="Arial" pitchFamily="34" charset="0"/>
              </a:rPr>
              <a:t>Introduction and overview</a:t>
            </a:r>
          </a:p>
          <a:p>
            <a:pPr algn="r">
              <a:lnSpc>
                <a:spcPts val="2300"/>
              </a:lnSpc>
            </a:pPr>
            <a:r>
              <a:rPr lang="en-GB" sz="1400" dirty="0">
                <a:solidFill>
                  <a:schemeClr val="accent2">
                    <a:lumMod val="50000"/>
                  </a:schemeClr>
                </a:solidFill>
                <a:cs typeface="Arial" pitchFamily="34" charset="0"/>
              </a:rPr>
              <a:t>Home page</a:t>
            </a:r>
          </a:p>
        </p:txBody>
      </p:sp>
      <p:cxnSp>
        <p:nvCxnSpPr>
          <p:cNvPr id="91" name="Straight Connector 90"/>
          <p:cNvCxnSpPr/>
          <p:nvPr/>
        </p:nvCxnSpPr>
        <p:spPr>
          <a:xfrm flipV="1">
            <a:off x="8056880" y="5441829"/>
            <a:ext cx="3719461" cy="5624"/>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92" name="Rectangle 91">
            <a:hlinkClick r:id="rId8" action="ppaction://hlinksldjump"/>
          </p:cNvPr>
          <p:cNvSpPr/>
          <p:nvPr/>
        </p:nvSpPr>
        <p:spPr>
          <a:xfrm>
            <a:off x="11448658" y="5788096"/>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Rectangle 92">
            <a:hlinkClick r:id="" action="ppaction://hlinkshowjump?jump=firstslide"/>
          </p:cNvPr>
          <p:cNvSpPr/>
          <p:nvPr/>
        </p:nvSpPr>
        <p:spPr>
          <a:xfrm>
            <a:off x="11448656" y="6073358"/>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8" descr="14 Pine Tree Vector Free Download Free Cliparts That You Can Download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3306" y="138956"/>
            <a:ext cx="2280374" cy="3593393"/>
          </a:xfrm>
          <a:prstGeom prst="rect">
            <a:avLst/>
          </a:prstGeom>
          <a:noFill/>
          <a:extLst>
            <a:ext uri="{909E8E84-426E-40DD-AFC4-6F175D3DCCD1}">
              <a14:hiddenFill xmlns:a14="http://schemas.microsoft.com/office/drawing/2010/main">
                <a:solidFill>
                  <a:srgbClr val="FFFFFF"/>
                </a:solidFill>
              </a14:hiddenFill>
            </a:ext>
          </a:extLst>
        </p:spPr>
      </p:pic>
      <p:sp>
        <p:nvSpPr>
          <p:cNvPr id="7" name="Lightning Bolt 6"/>
          <p:cNvSpPr/>
          <p:nvPr/>
        </p:nvSpPr>
        <p:spPr>
          <a:xfrm rot="21081582" flipH="1">
            <a:off x="4253022" y="2123395"/>
            <a:ext cx="488861" cy="658065"/>
          </a:xfrm>
          <a:prstGeom prst="lightningBolt">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5" name="Group 14"/>
          <p:cNvGrpSpPr/>
          <p:nvPr/>
        </p:nvGrpSpPr>
        <p:grpSpPr>
          <a:xfrm>
            <a:off x="4448260" y="833930"/>
            <a:ext cx="1808081" cy="1470912"/>
            <a:chOff x="4346796" y="982048"/>
            <a:chExt cx="1808081" cy="1470912"/>
          </a:xfrm>
        </p:grpSpPr>
        <p:pic>
          <p:nvPicPr>
            <p:cNvPr id="71" name="Picture 7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6796" y="982048"/>
              <a:ext cx="1808081" cy="1470912"/>
            </a:xfrm>
            <a:prstGeom prst="rect">
              <a:avLst/>
            </a:prstGeom>
          </p:spPr>
        </p:pic>
        <p:pic>
          <p:nvPicPr>
            <p:cNvPr id="72" name="Picture 71"/>
            <p:cNvPicPr>
              <a:picLocks noChangeAspect="1"/>
            </p:cNvPicPr>
            <p:nvPr/>
          </p:nvPicPr>
          <p:blipFill>
            <a:blip r:embed="rId2"/>
            <a:stretch>
              <a:fillRect/>
            </a:stretch>
          </p:blipFill>
          <p:spPr>
            <a:xfrm>
              <a:off x="4410396" y="1087760"/>
              <a:ext cx="1662287" cy="947433"/>
            </a:xfrm>
            <a:prstGeom prst="rect">
              <a:avLst/>
            </a:prstGeom>
          </p:spPr>
        </p:pic>
      </p:grpSp>
      <p:pic>
        <p:nvPicPr>
          <p:cNvPr id="75" name="Picture 5"/>
          <p:cNvPicPr>
            <a:picLocks noChangeAspect="1" noChangeArrowheads="1"/>
          </p:cNvPicPr>
          <p:nvPr/>
        </p:nvPicPr>
        <p:blipFill>
          <a:blip r:embed="rId3" cstate="print"/>
          <a:srcRect/>
          <a:stretch>
            <a:fillRect/>
          </a:stretch>
        </p:blipFill>
        <p:spPr bwMode="auto">
          <a:xfrm>
            <a:off x="5037029" y="1451914"/>
            <a:ext cx="715492" cy="414231"/>
          </a:xfrm>
          <a:prstGeom prst="rect">
            <a:avLst/>
          </a:prstGeom>
          <a:noFill/>
          <a:ln w="9525">
            <a:noFill/>
            <a:miter lim="800000"/>
            <a:headEnd/>
            <a:tailEnd/>
          </a:ln>
          <a:effectLst/>
        </p:spPr>
      </p:pic>
      <p:sp>
        <p:nvSpPr>
          <p:cNvPr id="67" name="Arrow: Right 66"/>
          <p:cNvSpPr/>
          <p:nvPr/>
        </p:nvSpPr>
        <p:spPr>
          <a:xfrm>
            <a:off x="4798266" y="2758112"/>
            <a:ext cx="2478323" cy="523721"/>
          </a:xfrm>
          <a:prstGeom prst="rightArrow">
            <a:avLst>
              <a:gd name="adj1" fmla="val 50000"/>
              <a:gd name="adj2" fmla="val 12818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8" name="Group 57"/>
          <p:cNvGrpSpPr/>
          <p:nvPr/>
        </p:nvGrpSpPr>
        <p:grpSpPr>
          <a:xfrm>
            <a:off x="3959879" y="2842642"/>
            <a:ext cx="838387" cy="466550"/>
            <a:chOff x="814407" y="2314575"/>
            <a:chExt cx="838387" cy="466550"/>
          </a:xfrm>
        </p:grpSpPr>
        <p:sp>
          <p:nvSpPr>
            <p:cNvPr id="59" name="Rectangle: Rounded Corners 58"/>
            <p:cNvSpPr/>
            <p:nvPr/>
          </p:nvSpPr>
          <p:spPr>
            <a:xfrm>
              <a:off x="814407" y="2314575"/>
              <a:ext cx="838387" cy="438354"/>
            </a:xfrm>
            <a:prstGeom prst="roundRect">
              <a:avLst/>
            </a:prstGeom>
            <a:gradFill flip="none" rotWithShape="1">
              <a:gsLst>
                <a:gs pos="53000">
                  <a:schemeClr val="accent6">
                    <a:lumMod val="5000"/>
                    <a:lumOff val="95000"/>
                  </a:schemeClr>
                </a:gs>
                <a:gs pos="5000">
                  <a:srgbClr val="3C5B80"/>
                </a:gs>
                <a:gs pos="71000">
                  <a:schemeClr val="bg2">
                    <a:lumMod val="20000"/>
                    <a:lumOff val="80000"/>
                  </a:schemeClr>
                </a:gs>
                <a:gs pos="100000">
                  <a:schemeClr val="tx2">
                    <a:lumMod val="75000"/>
                  </a:schemeClr>
                </a:gs>
              </a:gsLst>
              <a:lin ang="0" scaled="1"/>
              <a:tileRect/>
            </a:gradFill>
            <a:effectLst>
              <a:outerShdw blurRad="50800" dist="38100" dir="2700000" algn="tl" rotWithShape="0">
                <a:prstClr val="black">
                  <a:alpha val="40000"/>
                </a:prstClr>
              </a:outerShdw>
            </a:effectLst>
            <a:scene3d>
              <a:camera prst="obliqueTopRigh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Text Box 28"/>
            <p:cNvSpPr txBox="1">
              <a:spLocks noChangeArrowheads="1"/>
            </p:cNvSpPr>
            <p:nvPr/>
          </p:nvSpPr>
          <p:spPr bwMode="auto">
            <a:xfrm>
              <a:off x="827020" y="2329719"/>
              <a:ext cx="800953" cy="451406"/>
            </a:xfrm>
            <a:prstGeom prst="rect">
              <a:avLst/>
            </a:prstGeom>
            <a:noFill/>
            <a:ln w="9525">
              <a:noFill/>
              <a:miter lim="800000"/>
              <a:headEnd/>
              <a:tailEnd/>
            </a:ln>
          </p:spPr>
          <p:txBody>
            <a:bodyPr wrap="square">
              <a:noAutofit/>
            </a:bodyPr>
            <a:lstStyle/>
            <a:p>
              <a:pPr algn="ctr" eaLnBrk="0" hangingPunct="0">
                <a:lnSpc>
                  <a:spcPts val="1400"/>
                </a:lnSpc>
              </a:pPr>
              <a:r>
                <a:rPr lang="en-GB" sz="1200" b="1" dirty="0">
                  <a:latin typeface="Lucida Sans Unicode" pitchFamily="34" charset="0"/>
                  <a:cs typeface="Lucida Sans Unicode" pitchFamily="34" charset="0"/>
                </a:rPr>
                <a:t>VR Server</a:t>
              </a:r>
            </a:p>
            <a:p>
              <a:pPr algn="ctr" eaLnBrk="0" hangingPunct="0">
                <a:lnSpc>
                  <a:spcPts val="1400"/>
                </a:lnSpc>
              </a:pPr>
              <a:endParaRPr lang="en-GB" sz="1200" dirty="0">
                <a:latin typeface="Lucida Sans Unicode" pitchFamily="34" charset="0"/>
                <a:cs typeface="Lucida Sans Unicode" pitchFamily="34" charset="0"/>
              </a:endParaRPr>
            </a:p>
            <a:p>
              <a:pPr algn="ctr" eaLnBrk="0" hangingPunct="0">
                <a:lnSpc>
                  <a:spcPts val="1400"/>
                </a:lnSpc>
              </a:pPr>
              <a:endParaRPr lang="en-GB" sz="1200" dirty="0">
                <a:latin typeface="Lucida Sans Unicode" pitchFamily="34" charset="0"/>
                <a:cs typeface="Lucida Sans Unicode" pitchFamily="34" charset="0"/>
              </a:endParaRPr>
            </a:p>
            <a:p>
              <a:pPr algn="ctr" eaLnBrk="0" hangingPunct="0">
                <a:lnSpc>
                  <a:spcPts val="1400"/>
                </a:lnSpc>
              </a:pPr>
              <a:endParaRPr lang="en-GB" sz="1200" dirty="0">
                <a:latin typeface="Lucida Sans Unicode" pitchFamily="34" charset="0"/>
                <a:cs typeface="Lucida Sans Unicode" pitchFamily="34" charset="0"/>
              </a:endParaRPr>
            </a:p>
            <a:p>
              <a:pPr algn="ctr" eaLnBrk="0" hangingPunct="0">
                <a:lnSpc>
                  <a:spcPts val="1400"/>
                </a:lnSpc>
              </a:pPr>
              <a:endParaRPr lang="en-GB" sz="1200" dirty="0">
                <a:latin typeface="Lucida Sans Unicode" pitchFamily="34" charset="0"/>
                <a:cs typeface="Lucida Sans Unicode" pitchFamily="34" charset="0"/>
              </a:endParaRPr>
            </a:p>
          </p:txBody>
        </p:sp>
      </p:grpSp>
      <p:pic>
        <p:nvPicPr>
          <p:cNvPr id="69" name="Picture 5"/>
          <p:cNvPicPr>
            <a:picLocks noChangeAspect="1" noChangeArrowheads="1"/>
          </p:cNvPicPr>
          <p:nvPr/>
        </p:nvPicPr>
        <p:blipFill>
          <a:blip r:embed="rId3" cstate="print"/>
          <a:srcRect/>
          <a:stretch>
            <a:fillRect/>
          </a:stretch>
        </p:blipFill>
        <p:spPr bwMode="auto">
          <a:xfrm>
            <a:off x="5834432" y="2835679"/>
            <a:ext cx="678289" cy="392693"/>
          </a:xfrm>
          <a:prstGeom prst="rect">
            <a:avLst/>
          </a:prstGeom>
          <a:noFill/>
          <a:ln w="9525">
            <a:noFill/>
            <a:miter lim="800000"/>
            <a:headEnd/>
            <a:tailEnd/>
          </a:ln>
          <a:effectLst/>
        </p:spPr>
      </p:pic>
      <p:pic>
        <p:nvPicPr>
          <p:cNvPr id="70" name="Picture 8" descr="14 Pine Tree Vector Free Download Free Cliparts That You Can Download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7821" y="2736729"/>
            <a:ext cx="364247" cy="57397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Tree clip art tree clipart clipartc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068" y="2778155"/>
            <a:ext cx="327433" cy="51311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p:cNvPicPr>
            <a:picLocks noChangeAspect="1"/>
          </p:cNvPicPr>
          <p:nvPr/>
        </p:nvPicPr>
        <p:blipFill>
          <a:blip r:embed="rId10"/>
          <a:stretch>
            <a:fillRect/>
          </a:stretch>
        </p:blipFill>
        <p:spPr>
          <a:xfrm>
            <a:off x="4978424" y="2780517"/>
            <a:ext cx="148987" cy="547628"/>
          </a:xfrm>
          <a:prstGeom prst="rect">
            <a:avLst/>
          </a:prstGeom>
        </p:spPr>
      </p:pic>
      <p:pic>
        <p:nvPicPr>
          <p:cNvPr id="17" name="Picture 16"/>
          <p:cNvPicPr>
            <a:picLocks noChangeAspect="1"/>
          </p:cNvPicPr>
          <p:nvPr/>
        </p:nvPicPr>
        <p:blipFill>
          <a:blip r:embed="rId11"/>
          <a:stretch>
            <a:fillRect/>
          </a:stretch>
        </p:blipFill>
        <p:spPr>
          <a:xfrm>
            <a:off x="3867931" y="1330261"/>
            <a:ext cx="1698461" cy="1132308"/>
          </a:xfrm>
          <a:prstGeom prst="rect">
            <a:avLst/>
          </a:prstGeom>
        </p:spPr>
      </p:pic>
      <p:pic>
        <p:nvPicPr>
          <p:cNvPr id="79" name="Picture 5"/>
          <p:cNvPicPr>
            <a:picLocks noChangeAspect="1" noChangeArrowheads="1"/>
          </p:cNvPicPr>
          <p:nvPr/>
        </p:nvPicPr>
        <p:blipFill>
          <a:blip r:embed="rId3" cstate="print"/>
          <a:srcRect/>
          <a:stretch>
            <a:fillRect/>
          </a:stretch>
        </p:blipFill>
        <p:spPr bwMode="auto">
          <a:xfrm>
            <a:off x="4492335" y="1637227"/>
            <a:ext cx="338330" cy="195875"/>
          </a:xfrm>
          <a:prstGeom prst="rect">
            <a:avLst/>
          </a:prstGeom>
          <a:noFill/>
          <a:ln w="9525">
            <a:noFill/>
            <a:miter lim="800000"/>
            <a:headEnd/>
            <a:tailEnd/>
          </a:ln>
          <a:effectLst/>
        </p:spPr>
      </p:pic>
      <p:pic>
        <p:nvPicPr>
          <p:cNvPr id="65" name="Picture 12" descr="C:\Users\jdfoss\Desktop\Clipboard02.gif"/>
          <p:cNvPicPr>
            <a:picLocks noChangeAspect="1" noChangeArrowheads="1"/>
          </p:cNvPicPr>
          <p:nvPr/>
        </p:nvPicPr>
        <p:blipFill>
          <a:blip r:embed="rId7" cstate="print"/>
          <a:srcRect/>
          <a:stretch>
            <a:fillRect/>
          </a:stretch>
        </p:blipFill>
        <p:spPr bwMode="auto">
          <a:xfrm flipH="1">
            <a:off x="5638657" y="1630703"/>
            <a:ext cx="816715" cy="677529"/>
          </a:xfrm>
          <a:prstGeom prst="rect">
            <a:avLst/>
          </a:prstGeom>
          <a:noFill/>
          <a:effectLst>
            <a:outerShdw blurRad="50800" dist="63500" dir="2700000" algn="tl" rotWithShape="0">
              <a:schemeClr val="tx1">
                <a:alpha val="90000"/>
              </a:schemeClr>
            </a:outerShdw>
          </a:effectLst>
        </p:spPr>
      </p:pic>
      <p:pic>
        <p:nvPicPr>
          <p:cNvPr id="10" name="Picture 9"/>
          <p:cNvPicPr>
            <a:picLocks noChangeAspect="1"/>
          </p:cNvPicPr>
          <p:nvPr/>
        </p:nvPicPr>
        <p:blipFill>
          <a:blip r:embed="rId10"/>
          <a:stretch>
            <a:fillRect/>
          </a:stretch>
        </p:blipFill>
        <p:spPr>
          <a:xfrm>
            <a:off x="7935266" y="1126201"/>
            <a:ext cx="606761" cy="22302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80000"/>
    </mc:Choice>
    <mc:Fallback xmlns="">
      <p:transition spd="slow" advClick="0" advTm="18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grpId="1" nodeType="afterEffect">
                                  <p:stCondLst>
                                    <p:cond delay="5000"/>
                                  </p:stCondLst>
                                  <p:childTnLst>
                                    <p:animEffect transition="out" filter="fade">
                                      <p:cBhvr>
                                        <p:cTn id="9" dur="2000"/>
                                        <p:tgtEl>
                                          <p:spTgt spid="3"/>
                                        </p:tgtEl>
                                      </p:cBhvr>
                                    </p:animEffect>
                                    <p:set>
                                      <p:cBhvr>
                                        <p:cTn id="10"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76102" y="1164938"/>
            <a:ext cx="1741943" cy="4028254"/>
          </a:xfrm>
          <a:prstGeom prst="rect">
            <a:avLst/>
          </a:prstGeom>
          <a:gradFill flip="none" rotWithShape="1">
            <a:gsLst>
              <a:gs pos="0">
                <a:srgbClr val="5E9EFF"/>
              </a:gs>
              <a:gs pos="39999">
                <a:srgbClr val="85C2FF"/>
              </a:gs>
              <a:gs pos="70000">
                <a:srgbClr val="C4D6EB"/>
              </a:gs>
              <a:gs pos="100000">
                <a:srgbClr val="FFEBFA"/>
              </a:gs>
            </a:gsLst>
            <a:lin ang="5400000" scaled="1"/>
            <a:tileRect/>
          </a:gradFill>
          <a:ln>
            <a:noFill/>
          </a:ln>
          <a:effectLst>
            <a:outerShdw blurRad="76200" dist="76200" dir="2700000" algn="tl" rotWithShape="0">
              <a:prstClr val="black">
                <a:alpha val="73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8629" y="1485529"/>
            <a:ext cx="1552405" cy="1262914"/>
          </a:xfrm>
          <a:prstGeom prst="rect">
            <a:avLst/>
          </a:prstGeom>
        </p:spPr>
      </p:pic>
      <p:pic>
        <p:nvPicPr>
          <p:cNvPr id="6" name="Picture 12" descr="C:\Users\jdfoss\Desktop\Clipboard02.gif"/>
          <p:cNvPicPr>
            <a:picLocks noChangeAspect="1" noChangeArrowheads="1"/>
          </p:cNvPicPr>
          <p:nvPr/>
        </p:nvPicPr>
        <p:blipFill>
          <a:blip r:embed="rId3" cstate="print"/>
          <a:srcRect/>
          <a:stretch>
            <a:fillRect/>
          </a:stretch>
        </p:blipFill>
        <p:spPr bwMode="auto">
          <a:xfrm flipH="1">
            <a:off x="9868490" y="1934702"/>
            <a:ext cx="1007126" cy="835490"/>
          </a:xfrm>
          <a:prstGeom prst="rect">
            <a:avLst/>
          </a:prstGeom>
          <a:noFill/>
          <a:effectLst>
            <a:outerShdw blurRad="50800" dist="63500" dir="2700000" algn="tl" rotWithShape="0">
              <a:schemeClr val="tx1">
                <a:alpha val="90000"/>
              </a:schemeClr>
            </a:outerShdw>
          </a:effectLst>
        </p:spPr>
      </p:pic>
      <p:sp>
        <p:nvSpPr>
          <p:cNvPr id="7" name="Rectangle 6"/>
          <p:cNvSpPr/>
          <p:nvPr/>
        </p:nvSpPr>
        <p:spPr>
          <a:xfrm>
            <a:off x="3654434" y="1912052"/>
            <a:ext cx="4410074" cy="3300909"/>
          </a:xfrm>
          <a:prstGeom prst="rect">
            <a:avLst/>
          </a:prstGeom>
          <a:gradFill flip="none" rotWithShape="1">
            <a:gsLst>
              <a:gs pos="0">
                <a:srgbClr val="5E9EFF"/>
              </a:gs>
              <a:gs pos="39999">
                <a:srgbClr val="85C2FF"/>
              </a:gs>
              <a:gs pos="70000">
                <a:srgbClr val="C4D6EB"/>
              </a:gs>
              <a:gs pos="100000">
                <a:srgbClr val="FFEBFA"/>
              </a:gs>
            </a:gsLst>
            <a:lin ang="5400000" scaled="1"/>
            <a:tileRect/>
          </a:gradFill>
          <a:ln>
            <a:noFill/>
          </a:ln>
          <a:effectLst>
            <a:outerShdw blurRad="76200" dist="76200" dir="2700000" algn="tl" rotWithShape="0">
              <a:prstClr val="black">
                <a:alpha val="73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3662521" y="1156946"/>
            <a:ext cx="4410074" cy="663846"/>
          </a:xfrm>
          <a:prstGeom prst="rect">
            <a:avLst/>
          </a:prstGeom>
          <a:gradFill flip="none" rotWithShape="1">
            <a:gsLst>
              <a:gs pos="0">
                <a:srgbClr val="5E9EFF"/>
              </a:gs>
              <a:gs pos="39999">
                <a:srgbClr val="85C2FF"/>
              </a:gs>
              <a:gs pos="70000">
                <a:srgbClr val="C4D6EB"/>
              </a:gs>
              <a:gs pos="100000">
                <a:srgbClr val="FFEBFA"/>
              </a:gs>
            </a:gsLst>
            <a:lin ang="5400000" scaled="1"/>
            <a:tileRect/>
          </a:gradFill>
          <a:ln>
            <a:noFill/>
          </a:ln>
          <a:effectLst>
            <a:outerShdw blurRad="76200" dist="76200" dir="2700000" algn="tl" rotWithShape="0">
              <a:prstClr val="black">
                <a:alpha val="73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1492682" y="1160463"/>
            <a:ext cx="1752600" cy="4052498"/>
          </a:xfrm>
          <a:prstGeom prst="rect">
            <a:avLst/>
          </a:prstGeom>
          <a:gradFill flip="none" rotWithShape="1">
            <a:gsLst>
              <a:gs pos="0">
                <a:srgbClr val="5E9EFF"/>
              </a:gs>
              <a:gs pos="39999">
                <a:srgbClr val="85C2FF"/>
              </a:gs>
              <a:gs pos="70000">
                <a:srgbClr val="C4D6EB"/>
              </a:gs>
              <a:gs pos="100000">
                <a:srgbClr val="FFEBFA"/>
              </a:gs>
            </a:gsLst>
            <a:lin ang="5400000" scaled="1"/>
            <a:tileRect/>
          </a:gradFill>
          <a:ln>
            <a:noFill/>
          </a:ln>
          <a:effectLst>
            <a:outerShdw blurRad="76200" dist="76200" dir="2700000" algn="tl" rotWithShape="0">
              <a:prstClr val="black">
                <a:alpha val="73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p:cNvGrpSpPr/>
          <p:nvPr/>
        </p:nvGrpSpPr>
        <p:grpSpPr>
          <a:xfrm>
            <a:off x="1614045" y="1711333"/>
            <a:ext cx="838387" cy="466550"/>
            <a:chOff x="814407" y="2314575"/>
            <a:chExt cx="838387" cy="466550"/>
          </a:xfrm>
        </p:grpSpPr>
        <p:sp>
          <p:nvSpPr>
            <p:cNvPr id="12" name="Rectangle: Rounded Corners 11"/>
            <p:cNvSpPr/>
            <p:nvPr/>
          </p:nvSpPr>
          <p:spPr>
            <a:xfrm>
              <a:off x="814407" y="2314575"/>
              <a:ext cx="838387" cy="438354"/>
            </a:xfrm>
            <a:prstGeom prst="roundRect">
              <a:avLst/>
            </a:prstGeom>
            <a:gradFill flip="none" rotWithShape="1">
              <a:gsLst>
                <a:gs pos="53000">
                  <a:schemeClr val="accent6">
                    <a:lumMod val="5000"/>
                    <a:lumOff val="95000"/>
                  </a:schemeClr>
                </a:gs>
                <a:gs pos="5000">
                  <a:srgbClr val="3C5B80"/>
                </a:gs>
                <a:gs pos="71000">
                  <a:schemeClr val="bg2">
                    <a:lumMod val="20000"/>
                    <a:lumOff val="80000"/>
                  </a:schemeClr>
                </a:gs>
                <a:gs pos="100000">
                  <a:schemeClr val="tx2">
                    <a:lumMod val="75000"/>
                  </a:schemeClr>
                </a:gs>
              </a:gsLst>
              <a:lin ang="0" scaled="1"/>
              <a:tileRect/>
            </a:gradFill>
            <a:effectLst>
              <a:outerShdw blurRad="50800" dist="38100" dir="2700000" algn="tl" rotWithShape="0">
                <a:prstClr val="black">
                  <a:alpha val="40000"/>
                </a:prstClr>
              </a:outerShdw>
            </a:effectLst>
            <a:scene3d>
              <a:camera prst="obliqueTopRigh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Box 28"/>
            <p:cNvSpPr txBox="1">
              <a:spLocks noChangeArrowheads="1"/>
            </p:cNvSpPr>
            <p:nvPr/>
          </p:nvSpPr>
          <p:spPr bwMode="auto">
            <a:xfrm>
              <a:off x="827020" y="2329719"/>
              <a:ext cx="800953" cy="451406"/>
            </a:xfrm>
            <a:prstGeom prst="rect">
              <a:avLst/>
            </a:prstGeom>
            <a:noFill/>
            <a:ln w="9525">
              <a:noFill/>
              <a:miter lim="800000"/>
              <a:headEnd/>
              <a:tailEnd/>
            </a:ln>
          </p:spPr>
          <p:txBody>
            <a:bodyPr wrap="square">
              <a:noAutofit/>
            </a:bodyPr>
            <a:lstStyle/>
            <a:p>
              <a:pPr algn="ctr" eaLnBrk="0" hangingPunct="0">
                <a:lnSpc>
                  <a:spcPts val="1400"/>
                </a:lnSpc>
              </a:pPr>
              <a:r>
                <a:rPr lang="en-GB" sz="1200" b="1" dirty="0">
                  <a:latin typeface="Lucida Sans Unicode" pitchFamily="34" charset="0"/>
                  <a:cs typeface="Lucida Sans Unicode" pitchFamily="34" charset="0"/>
                </a:rPr>
                <a:t>Video Server</a:t>
              </a:r>
            </a:p>
            <a:p>
              <a:pPr algn="ctr" eaLnBrk="0" hangingPunct="0">
                <a:lnSpc>
                  <a:spcPts val="1400"/>
                </a:lnSpc>
              </a:pPr>
              <a:endParaRPr lang="en-GB" sz="1200" dirty="0">
                <a:latin typeface="Lucida Sans Unicode" pitchFamily="34" charset="0"/>
                <a:cs typeface="Lucida Sans Unicode" pitchFamily="34" charset="0"/>
              </a:endParaRPr>
            </a:p>
            <a:p>
              <a:pPr algn="ctr" eaLnBrk="0" hangingPunct="0">
                <a:lnSpc>
                  <a:spcPts val="1400"/>
                </a:lnSpc>
              </a:pPr>
              <a:endParaRPr lang="en-GB" sz="1200" dirty="0">
                <a:latin typeface="Lucida Sans Unicode" pitchFamily="34" charset="0"/>
                <a:cs typeface="Lucida Sans Unicode" pitchFamily="34" charset="0"/>
              </a:endParaRPr>
            </a:p>
            <a:p>
              <a:pPr algn="ctr" eaLnBrk="0" hangingPunct="0">
                <a:lnSpc>
                  <a:spcPts val="1400"/>
                </a:lnSpc>
              </a:pPr>
              <a:endParaRPr lang="en-GB" sz="1200" dirty="0">
                <a:latin typeface="Lucida Sans Unicode" pitchFamily="34" charset="0"/>
                <a:cs typeface="Lucida Sans Unicode" pitchFamily="34" charset="0"/>
              </a:endParaRPr>
            </a:p>
            <a:p>
              <a:pPr algn="ctr" eaLnBrk="0" hangingPunct="0">
                <a:lnSpc>
                  <a:spcPts val="1400"/>
                </a:lnSpc>
              </a:pPr>
              <a:endParaRPr lang="en-GB" sz="1200" dirty="0">
                <a:latin typeface="Lucida Sans Unicode" pitchFamily="34" charset="0"/>
                <a:cs typeface="Lucida Sans Unicode" pitchFamily="34" charset="0"/>
              </a:endParaRPr>
            </a:p>
          </p:txBody>
        </p:sp>
      </p:grpSp>
      <p:sp>
        <p:nvSpPr>
          <p:cNvPr id="15" name="TextBox 14"/>
          <p:cNvSpPr txBox="1"/>
          <p:nvPr/>
        </p:nvSpPr>
        <p:spPr>
          <a:xfrm>
            <a:off x="3662521" y="4926648"/>
            <a:ext cx="864096" cy="279564"/>
          </a:xfrm>
          <a:prstGeom prst="rect">
            <a:avLst/>
          </a:prstGeom>
          <a:noFill/>
        </p:spPr>
        <p:txBody>
          <a:bodyPr wrap="square" rtlCol="0">
            <a:spAutoFit/>
          </a:bodyPr>
          <a:lstStyle/>
          <a:p>
            <a:pPr>
              <a:lnSpc>
                <a:spcPts val="1400"/>
              </a:lnSpc>
            </a:pPr>
            <a:r>
              <a:rPr lang="en-GB" sz="1600" b="1" dirty="0">
                <a:latin typeface="Lucida Sans Unicode" pitchFamily="34" charset="0"/>
                <a:cs typeface="Lucida Sans Unicode" pitchFamily="34" charset="0"/>
              </a:rPr>
              <a:t>WWW</a:t>
            </a:r>
          </a:p>
        </p:txBody>
      </p:sp>
      <p:cxnSp>
        <p:nvCxnSpPr>
          <p:cNvPr id="16" name="Straight Connector 15"/>
          <p:cNvCxnSpPr/>
          <p:nvPr/>
        </p:nvCxnSpPr>
        <p:spPr>
          <a:xfrm rot="5400000" flipH="1" flipV="1">
            <a:off x="-535781" y="535781"/>
            <a:ext cx="1073150" cy="1588"/>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7" name="Rectangle 3"/>
          <p:cNvSpPr>
            <a:spLocks noChangeArrowheads="1"/>
          </p:cNvSpPr>
          <p:nvPr/>
        </p:nvSpPr>
        <p:spPr bwMode="auto">
          <a:xfrm>
            <a:off x="374172" y="666618"/>
            <a:ext cx="2743059" cy="461665"/>
          </a:xfrm>
          <a:prstGeom prst="rect">
            <a:avLst/>
          </a:prstGeom>
          <a:noFill/>
          <a:ln w="9525">
            <a:noFill/>
            <a:miter lim="800000"/>
            <a:headEnd/>
            <a:tailEnd/>
          </a:ln>
        </p:spPr>
        <p:txBody>
          <a:bodyPr wrap="none">
            <a:spAutoFit/>
          </a:bodyPr>
          <a:lstStyle/>
          <a:p>
            <a:pPr eaLnBrk="0" hangingPunct="0"/>
            <a:r>
              <a:rPr lang="en-GB" sz="2400" b="1" dirty="0">
                <a:latin typeface="Lucida Sans Unicode" pitchFamily="34" charset="0"/>
              </a:rPr>
              <a:t>Delivery Platform</a:t>
            </a:r>
            <a:endParaRPr lang="en-GB" sz="2400" b="1" i="1" dirty="0">
              <a:latin typeface="Lucida Sans Unicode" pitchFamily="34" charset="0"/>
            </a:endParaRPr>
          </a:p>
        </p:txBody>
      </p:sp>
      <p:grpSp>
        <p:nvGrpSpPr>
          <p:cNvPr id="2" name="Group 1"/>
          <p:cNvGrpSpPr/>
          <p:nvPr/>
        </p:nvGrpSpPr>
        <p:grpSpPr>
          <a:xfrm>
            <a:off x="1673189" y="2421231"/>
            <a:ext cx="8402464" cy="2464464"/>
            <a:chOff x="1673189" y="2421231"/>
            <a:chExt cx="8402464" cy="2464464"/>
          </a:xfrm>
        </p:grpSpPr>
        <p:sp>
          <p:nvSpPr>
            <p:cNvPr id="22" name="TextBox 21"/>
            <p:cNvSpPr txBox="1"/>
            <p:nvPr/>
          </p:nvSpPr>
          <p:spPr>
            <a:xfrm>
              <a:off x="1673189" y="3154452"/>
              <a:ext cx="8402464" cy="1731243"/>
            </a:xfrm>
            <a:prstGeom prst="rect">
              <a:avLst/>
            </a:prstGeom>
            <a:solidFill>
              <a:srgbClr val="FFFFFF">
                <a:alpha val="74902"/>
              </a:srgbClr>
            </a:solidFill>
          </p:spPr>
          <p:txBody>
            <a:bodyPr wrap="square" rtlCol="0">
              <a:spAutoFit/>
            </a:bodyPr>
            <a:lstStyle/>
            <a:p>
              <a:pPr>
                <a:spcAft>
                  <a:spcPts val="900"/>
                </a:spcAft>
              </a:pPr>
              <a:r>
                <a:rPr lang="en-GB" sz="1400" dirty="0">
                  <a:latin typeface="Arial" pitchFamily="34" charset="0"/>
                  <a:cs typeface="Arial" pitchFamily="34" charset="0"/>
                </a:rPr>
                <a:t>The distribution solution addresses all delivery platforms – DVB cable/satellite/terrestrial and IPTV/OTT. The network equipment requires little additional infrastructure – mainly (i) the object libraries (ii) the Scene Server; both of these elements are based in the web.</a:t>
              </a:r>
            </a:p>
            <a:p>
              <a:pPr>
                <a:spcAft>
                  <a:spcPts val="900"/>
                </a:spcAft>
              </a:pPr>
              <a:r>
                <a:rPr lang="en-GB" sz="1400" dirty="0">
                  <a:latin typeface="Arial" pitchFamily="34" charset="0"/>
                  <a:cs typeface="Arial" pitchFamily="34" charset="0"/>
                </a:rPr>
                <a:t>The platform is therefor an advanced version of a Hybrid Broadcast Broadband (Hbb) solution.</a:t>
              </a:r>
            </a:p>
            <a:p>
              <a:pPr>
                <a:spcAft>
                  <a:spcPts val="900"/>
                </a:spcAft>
              </a:pPr>
              <a:r>
                <a:rPr lang="en-GB" sz="1400" dirty="0">
                  <a:latin typeface="Arial" pitchFamily="34" charset="0"/>
                  <a:cs typeface="Arial" pitchFamily="34" charset="0"/>
                </a:rPr>
                <a:t>We are currently addressing pre-rendered personalisation from cloud-based playouts. </a:t>
              </a:r>
              <a:endParaRPr lang="en-GB" sz="1400" dirty="0">
                <a:latin typeface="Arial" pitchFamily="34" charset="0"/>
                <a:cs typeface="Arial" pitchFamily="34" charset="0"/>
                <a:hlinkClick r:id="rId4" action="ppaction://hlinksldjump"/>
              </a:endParaRPr>
            </a:p>
            <a:p>
              <a:pPr>
                <a:spcAft>
                  <a:spcPts val="900"/>
                </a:spcAft>
              </a:pPr>
              <a:r>
                <a:rPr lang="en-GB" sz="1400" i="1" dirty="0">
                  <a:latin typeface="Arial" pitchFamily="34" charset="0"/>
                  <a:cs typeface="Arial" pitchFamily="34" charset="0"/>
                </a:rPr>
                <a:t>								</a:t>
              </a:r>
              <a:r>
                <a:rPr lang="en-GB" sz="1400" i="1" u="sng" dirty="0">
                  <a:latin typeface="Arial" pitchFamily="34" charset="0"/>
                  <a:cs typeface="Arial" pitchFamily="34" charset="0"/>
                  <a:hlinkClick r:id="rId4" action="ppaction://hlinksldjump"/>
                </a:rPr>
                <a:t>CLICK HERE</a:t>
              </a:r>
              <a:r>
                <a:rPr lang="en-GB" sz="1400" i="1" dirty="0">
                  <a:latin typeface="Arial" pitchFamily="34" charset="0"/>
                  <a:cs typeface="Arial" pitchFamily="34" charset="0"/>
                  <a:hlinkClick r:id="rId4" action="ppaction://hlinksldjump"/>
                </a:rPr>
                <a:t> to continue the description of the platform</a:t>
              </a:r>
              <a:endParaRPr lang="en-GB" sz="1400" i="1" dirty="0">
                <a:latin typeface="Arial" pitchFamily="34" charset="0"/>
                <a:cs typeface="Arial" pitchFamily="34" charset="0"/>
              </a:endParaRPr>
            </a:p>
          </p:txBody>
        </p:sp>
        <p:sp>
          <p:nvSpPr>
            <p:cNvPr id="23" name="TextBox 22"/>
            <p:cNvSpPr txBox="1"/>
            <p:nvPr/>
          </p:nvSpPr>
          <p:spPr>
            <a:xfrm>
              <a:off x="1673189" y="2421231"/>
              <a:ext cx="6599543" cy="738664"/>
            </a:xfrm>
            <a:prstGeom prst="rect">
              <a:avLst/>
            </a:prstGeom>
            <a:solidFill>
              <a:srgbClr val="FFFFFF">
                <a:alpha val="74902"/>
              </a:srgbClr>
            </a:solidFill>
          </p:spPr>
          <p:txBody>
            <a:bodyPr wrap="square" rtlCol="0">
              <a:spAutoFit/>
            </a:bodyPr>
            <a:lstStyle/>
            <a:p>
              <a:pPr>
                <a:spcAft>
                  <a:spcPts val="900"/>
                </a:spcAft>
              </a:pPr>
              <a:r>
                <a:rPr lang="en-GB" sz="1400" dirty="0">
                  <a:latin typeface="Arial" pitchFamily="34" charset="0"/>
                  <a:cs typeface="Arial" pitchFamily="34" charset="0"/>
                </a:rPr>
                <a:t>The proposed architecture supports in-video personalisation with object placements;  interaction with those placements (if allowed by the production); initiation of a VR session relating to the video programme. </a:t>
              </a:r>
            </a:p>
          </p:txBody>
        </p:sp>
      </p:grpSp>
      <p:sp>
        <p:nvSpPr>
          <p:cNvPr id="34" name="Rectangle 33"/>
          <p:cNvSpPr/>
          <p:nvPr/>
        </p:nvSpPr>
        <p:spPr>
          <a:xfrm>
            <a:off x="393698" y="387350"/>
            <a:ext cx="11441743" cy="313932"/>
          </a:xfrm>
          <a:prstGeom prst="rect">
            <a:avLst/>
          </a:prstGeom>
        </p:spPr>
        <p:txBody>
          <a:bodyPr wrap="square">
            <a:spAutoFit/>
          </a:bodyPr>
          <a:lstStyle/>
          <a:p>
            <a:pPr lvl="0" defTabSz="914400">
              <a:lnSpc>
                <a:spcPct val="90000"/>
              </a:lnSpc>
              <a:spcBef>
                <a:spcPct val="0"/>
              </a:spcBef>
              <a:defRPr/>
            </a:pPr>
            <a:r>
              <a:rPr lang="en-GB" sz="1600" cap="all" dirty="0">
                <a:solidFill>
                  <a:schemeClr val="bg1">
                    <a:lumMod val="65000"/>
                  </a:schemeClr>
                </a:solidFill>
              </a:rPr>
              <a:t>OBJECT-MEDIA: FROM PERSONALISATION TO A SEAMLESS TV/VR  convergence</a:t>
            </a:r>
          </a:p>
        </p:txBody>
      </p:sp>
      <p:sp>
        <p:nvSpPr>
          <p:cNvPr id="35" name="Text Box 28"/>
          <p:cNvSpPr txBox="1">
            <a:spLocks noChangeArrowheads="1"/>
          </p:cNvSpPr>
          <p:nvPr/>
        </p:nvSpPr>
        <p:spPr bwMode="auto">
          <a:xfrm>
            <a:off x="1492681" y="1268999"/>
            <a:ext cx="1606328" cy="327013"/>
          </a:xfrm>
          <a:prstGeom prst="rect">
            <a:avLst/>
          </a:prstGeom>
          <a:noFill/>
          <a:ln w="9525">
            <a:noFill/>
            <a:miter lim="800000"/>
            <a:headEnd/>
            <a:tailEnd/>
          </a:ln>
        </p:spPr>
        <p:txBody>
          <a:bodyPr wrap="square">
            <a:spAutoFit/>
          </a:bodyPr>
          <a:lstStyle/>
          <a:p>
            <a:pPr eaLnBrk="0" hangingPunct="0">
              <a:lnSpc>
                <a:spcPts val="1800"/>
              </a:lnSpc>
            </a:pPr>
            <a:r>
              <a:rPr lang="en-GB" sz="1600" b="1" dirty="0">
                <a:latin typeface="Lucida Sans Unicode" pitchFamily="34" charset="0"/>
                <a:cs typeface="Lucida Sans Unicode" pitchFamily="34" charset="0"/>
              </a:rPr>
              <a:t>Headend</a:t>
            </a:r>
          </a:p>
        </p:txBody>
      </p:sp>
      <p:sp>
        <p:nvSpPr>
          <p:cNvPr id="36" name="TextBox 35"/>
          <p:cNvSpPr txBox="1"/>
          <p:nvPr/>
        </p:nvSpPr>
        <p:spPr>
          <a:xfrm>
            <a:off x="3688265" y="1269606"/>
            <a:ext cx="2869441" cy="271869"/>
          </a:xfrm>
          <a:prstGeom prst="rect">
            <a:avLst/>
          </a:prstGeom>
          <a:noFill/>
        </p:spPr>
        <p:txBody>
          <a:bodyPr wrap="square" rtlCol="0">
            <a:spAutoFit/>
          </a:bodyPr>
          <a:lstStyle/>
          <a:p>
            <a:pPr>
              <a:lnSpc>
                <a:spcPts val="1400"/>
              </a:lnSpc>
            </a:pPr>
            <a:r>
              <a:rPr lang="en-GB" sz="1600" b="1" dirty="0">
                <a:latin typeface="Lucida Sans Unicode" pitchFamily="34" charset="0"/>
                <a:cs typeface="Lucida Sans Unicode" pitchFamily="34" charset="0"/>
              </a:rPr>
              <a:t>Cable, Satellite, DTTV …</a:t>
            </a:r>
          </a:p>
        </p:txBody>
      </p:sp>
      <p:sp>
        <p:nvSpPr>
          <p:cNvPr id="37" name="Text Box 28"/>
          <p:cNvSpPr txBox="1">
            <a:spLocks noChangeArrowheads="1"/>
          </p:cNvSpPr>
          <p:nvPr/>
        </p:nvSpPr>
        <p:spPr bwMode="auto">
          <a:xfrm>
            <a:off x="8623668" y="1283125"/>
            <a:ext cx="1225714" cy="288541"/>
          </a:xfrm>
          <a:prstGeom prst="rect">
            <a:avLst/>
          </a:prstGeom>
          <a:noFill/>
          <a:ln w="9525">
            <a:noFill/>
            <a:miter lim="800000"/>
            <a:headEnd/>
            <a:tailEnd/>
          </a:ln>
        </p:spPr>
        <p:txBody>
          <a:bodyPr wrap="square">
            <a:spAutoFit/>
          </a:bodyPr>
          <a:lstStyle/>
          <a:p>
            <a:pPr eaLnBrk="0" hangingPunct="0">
              <a:lnSpc>
                <a:spcPts val="1400"/>
              </a:lnSpc>
            </a:pPr>
            <a:r>
              <a:rPr lang="en-GB" sz="1600" b="1" dirty="0">
                <a:latin typeface="Lucida Sans Unicode" pitchFamily="34" charset="0"/>
                <a:cs typeface="Lucida Sans Unicode" pitchFamily="34" charset="0"/>
              </a:rPr>
              <a:t>Viewer</a:t>
            </a:r>
          </a:p>
        </p:txBody>
      </p:sp>
      <p:sp>
        <p:nvSpPr>
          <p:cNvPr id="44" name="TextBox 43"/>
          <p:cNvSpPr txBox="1"/>
          <p:nvPr/>
        </p:nvSpPr>
        <p:spPr>
          <a:xfrm>
            <a:off x="9054407" y="5408507"/>
            <a:ext cx="2394251" cy="977191"/>
          </a:xfrm>
          <a:prstGeom prst="rect">
            <a:avLst/>
          </a:prstGeom>
          <a:noFill/>
        </p:spPr>
        <p:txBody>
          <a:bodyPr wrap="square" rtlCol="0">
            <a:spAutoFit/>
          </a:bodyPr>
          <a:lstStyle/>
          <a:p>
            <a:pPr>
              <a:lnSpc>
                <a:spcPts val="2300"/>
              </a:lnSpc>
            </a:pPr>
            <a:r>
              <a:rPr lang="en-GB" sz="1600" b="1" i="1" dirty="0">
                <a:solidFill>
                  <a:schemeClr val="accent2">
                    <a:lumMod val="50000"/>
                  </a:schemeClr>
                </a:solidFill>
                <a:cs typeface="Arial" pitchFamily="34" charset="0"/>
              </a:rPr>
              <a:t>Return to …</a:t>
            </a:r>
          </a:p>
          <a:p>
            <a:pPr algn="r">
              <a:lnSpc>
                <a:spcPts val="2300"/>
              </a:lnSpc>
            </a:pPr>
            <a:r>
              <a:rPr lang="en-GB" sz="1400" dirty="0">
                <a:solidFill>
                  <a:schemeClr val="accent2">
                    <a:lumMod val="50000"/>
                  </a:schemeClr>
                </a:solidFill>
                <a:cs typeface="Arial" pitchFamily="34" charset="0"/>
              </a:rPr>
              <a:t>Introduction and overview</a:t>
            </a:r>
          </a:p>
          <a:p>
            <a:pPr algn="r">
              <a:lnSpc>
                <a:spcPts val="2300"/>
              </a:lnSpc>
            </a:pPr>
            <a:r>
              <a:rPr lang="en-GB" sz="1400" dirty="0">
                <a:solidFill>
                  <a:schemeClr val="accent2">
                    <a:lumMod val="50000"/>
                  </a:schemeClr>
                </a:solidFill>
                <a:cs typeface="Arial" pitchFamily="34" charset="0"/>
              </a:rPr>
              <a:t>Home page</a:t>
            </a:r>
          </a:p>
        </p:txBody>
      </p:sp>
      <p:cxnSp>
        <p:nvCxnSpPr>
          <p:cNvPr id="48" name="Straight Connector 47"/>
          <p:cNvCxnSpPr/>
          <p:nvPr/>
        </p:nvCxnSpPr>
        <p:spPr>
          <a:xfrm flipV="1">
            <a:off x="8056880" y="5441829"/>
            <a:ext cx="3719461" cy="5624"/>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49" name="Rectangle 48">
            <a:hlinkClick r:id="rId5" action="ppaction://hlinksldjump"/>
          </p:cNvPr>
          <p:cNvSpPr/>
          <p:nvPr/>
        </p:nvSpPr>
        <p:spPr>
          <a:xfrm>
            <a:off x="11448658" y="5788096"/>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49">
            <a:hlinkClick r:id="" action="ppaction://hlinkshowjump?jump=firstslide"/>
          </p:cNvPr>
          <p:cNvSpPr/>
          <p:nvPr/>
        </p:nvSpPr>
        <p:spPr>
          <a:xfrm>
            <a:off x="11448656" y="6073358"/>
            <a:ext cx="283349" cy="2554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4">
                <a:lumMod val="75000"/>
              </a:schemeClr>
            </a:solidFill>
          </a:ln>
          <a:effectLst>
            <a:outerShdw blurRad="50800" dist="63500" dir="3000000" algn="ctr" rotWithShape="0">
              <a:schemeClr val="tx1">
                <a:lumMod val="65000"/>
                <a:lumOff val="35000"/>
                <a:alpha val="72000"/>
              </a:schemeClr>
            </a:outerShdw>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47742746"/>
      </p:ext>
    </p:extLst>
  </p:cSld>
  <p:clrMapOvr>
    <a:masterClrMapping/>
  </p:clrMapOvr>
  <mc:AlternateContent xmlns:mc="http://schemas.openxmlformats.org/markup-compatibility/2006" xmlns:p14="http://schemas.microsoft.com/office/powerpoint/2010/main">
    <mc:Choice Requires="p14">
      <p:transition spd="slow" p14:dur="2000" advClick="0" advTm="180000"/>
    </mc:Choice>
    <mc:Fallback xmlns="">
      <p:transition spd="slow" advClick="0" advTm="18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161"/>
          <p:cNvSpPr/>
          <p:nvPr/>
        </p:nvSpPr>
        <p:spPr>
          <a:xfrm>
            <a:off x="8576102" y="1163227"/>
            <a:ext cx="1741943" cy="4029965"/>
          </a:xfrm>
          <a:prstGeom prst="rect">
            <a:avLst/>
          </a:prstGeom>
          <a:gradFill flip="none" rotWithShape="1">
            <a:gsLst>
              <a:gs pos="0">
                <a:srgbClr val="5E9EFF"/>
              </a:gs>
              <a:gs pos="39999">
                <a:srgbClr val="85C2FF"/>
              </a:gs>
              <a:gs pos="70000">
                <a:srgbClr val="C4D6EB"/>
              </a:gs>
              <a:gs pos="100000">
                <a:srgbClr val="FFEBFA"/>
              </a:gs>
            </a:gsLst>
            <a:lin ang="5400000" scaled="1"/>
            <a:tileRect/>
          </a:gradFill>
          <a:ln>
            <a:noFill/>
          </a:ln>
          <a:effectLst>
            <a:outerShdw blurRad="76200" dist="76200" dir="2700000" algn="tl" rotWithShape="0">
              <a:prstClr val="black">
                <a:alpha val="73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9495958" y="3752109"/>
            <a:ext cx="2106096" cy="1224474"/>
          </a:xfrm>
          <a:prstGeom prst="rect">
            <a:avLst/>
          </a:prstGeom>
        </p:spPr>
      </p:pic>
      <p:sp>
        <p:nvSpPr>
          <p:cNvPr id="178" name="Text Box 28"/>
          <p:cNvSpPr txBox="1">
            <a:spLocks noChangeArrowheads="1"/>
          </p:cNvSpPr>
          <p:nvPr/>
        </p:nvSpPr>
        <p:spPr bwMode="auto">
          <a:xfrm>
            <a:off x="8623668" y="1283125"/>
            <a:ext cx="1225714" cy="288541"/>
          </a:xfrm>
          <a:prstGeom prst="rect">
            <a:avLst/>
          </a:prstGeom>
          <a:noFill/>
          <a:ln w="9525">
            <a:noFill/>
            <a:miter lim="800000"/>
            <a:headEnd/>
            <a:tailEnd/>
          </a:ln>
        </p:spPr>
        <p:txBody>
          <a:bodyPr wrap="square">
            <a:spAutoFit/>
          </a:bodyPr>
          <a:lstStyle/>
          <a:p>
            <a:pPr eaLnBrk="0" hangingPunct="0">
              <a:lnSpc>
                <a:spcPts val="1400"/>
              </a:lnSpc>
            </a:pPr>
            <a:r>
              <a:rPr lang="en-GB" sz="1600" b="1" dirty="0">
                <a:latin typeface="Lucida Sans Unicode" pitchFamily="34" charset="0"/>
                <a:cs typeface="Lucida Sans Unicode" pitchFamily="34" charset="0"/>
              </a:rPr>
              <a:t>Viewer</a:t>
            </a:r>
          </a:p>
        </p:txBody>
      </p:sp>
      <p:pic>
        <p:nvPicPr>
          <p:cNvPr id="190" name="Picture 1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8629" y="1632171"/>
            <a:ext cx="1552405" cy="1262914"/>
          </a:xfrm>
          <a:prstGeom prst="rect">
            <a:avLst/>
          </a:prstGeom>
        </p:spPr>
      </p:pic>
      <p:pic>
        <p:nvPicPr>
          <p:cNvPr id="191" name="Picture 190"/>
          <p:cNvPicPr>
            <a:picLocks noChangeAspect="1" noChangeArrowheads="1"/>
          </p:cNvPicPr>
          <p:nvPr/>
        </p:nvPicPr>
        <p:blipFill>
          <a:blip r:embed="rId4" cstate="print"/>
          <a:srcRect/>
          <a:stretch>
            <a:fillRect/>
          </a:stretch>
        </p:blipFill>
        <p:spPr bwMode="auto">
          <a:xfrm>
            <a:off x="8690300" y="1715253"/>
            <a:ext cx="1429359" cy="853357"/>
          </a:xfrm>
          <a:prstGeom prst="rect">
            <a:avLst/>
          </a:prstGeom>
          <a:noFill/>
          <a:ln w="9525">
            <a:noFill/>
            <a:miter lim="800000"/>
            <a:headEnd/>
            <a:tailEnd/>
          </a:ln>
        </p:spPr>
      </p:pic>
      <p:pic>
        <p:nvPicPr>
          <p:cNvPr id="193" name="Picture 12" descr="C:\Users\jdfoss\Desktop\Clipboard02.gif"/>
          <p:cNvPicPr>
            <a:picLocks noChangeAspect="1" noChangeArrowheads="1"/>
          </p:cNvPicPr>
          <p:nvPr/>
        </p:nvPicPr>
        <p:blipFill>
          <a:blip r:embed="rId5" cstate="print"/>
          <a:srcRect/>
          <a:stretch>
            <a:fillRect/>
          </a:stretch>
        </p:blipFill>
        <p:spPr bwMode="auto">
          <a:xfrm flipH="1">
            <a:off x="9868490" y="2081344"/>
            <a:ext cx="1007126" cy="835490"/>
          </a:xfrm>
          <a:prstGeom prst="rect">
            <a:avLst/>
          </a:prstGeom>
          <a:noFill/>
          <a:effectLst>
            <a:outerShdw blurRad="50800" dist="63500" dir="2700000" algn="tl" rotWithShape="0">
              <a:schemeClr val="tx1">
                <a:alpha val="90000"/>
              </a:schemeClr>
            </a:outerShdw>
          </a:effectLst>
        </p:spPr>
      </p:pic>
      <p:pic>
        <p:nvPicPr>
          <p:cNvPr id="322" name="Picture 5"/>
          <p:cNvPicPr>
            <a:picLocks noChangeAspect="1" noChangeArrowheads="1"/>
          </p:cNvPicPr>
          <p:nvPr/>
        </p:nvPicPr>
        <p:blipFill>
          <a:blip r:embed="rId6" cstate="print"/>
          <a:srcRect/>
          <a:stretch>
            <a:fillRect/>
          </a:stretch>
        </p:blipFill>
        <p:spPr bwMode="auto">
          <a:xfrm>
            <a:off x="6922531" y="2985635"/>
            <a:ext cx="715122" cy="414018"/>
          </a:xfrm>
          <a:prstGeom prst="rect">
            <a:avLst/>
          </a:prstGeom>
          <a:noFill/>
          <a:ln w="9525">
            <a:noFill/>
            <a:miter lim="800000"/>
            <a:headEnd/>
            <a:tailEnd/>
          </a:ln>
          <a:effectLst/>
        </p:spPr>
      </p:pic>
      <p:sp>
        <p:nvSpPr>
          <p:cNvPr id="160" name="Rectangle 159"/>
          <p:cNvSpPr/>
          <p:nvPr/>
        </p:nvSpPr>
        <p:spPr>
          <a:xfrm>
            <a:off x="3654434" y="1912052"/>
            <a:ext cx="4410074" cy="3300909"/>
          </a:xfrm>
          <a:prstGeom prst="rect">
            <a:avLst/>
          </a:prstGeom>
          <a:gradFill flip="none" rotWithShape="1">
            <a:gsLst>
              <a:gs pos="0">
                <a:srgbClr val="5E9EFF"/>
              </a:gs>
              <a:gs pos="39999">
                <a:srgbClr val="85C2FF"/>
              </a:gs>
              <a:gs pos="70000">
                <a:srgbClr val="C4D6EB"/>
              </a:gs>
              <a:gs pos="100000">
                <a:srgbClr val="FFEBFA"/>
              </a:gs>
            </a:gsLst>
            <a:lin ang="5400000" scaled="1"/>
            <a:tileRect/>
          </a:gradFill>
          <a:ln>
            <a:noFill/>
          </a:ln>
          <a:effectLst>
            <a:outerShdw blurRad="76200" dist="76200" dir="2700000" algn="tl" rotWithShape="0">
              <a:prstClr val="black">
                <a:alpha val="73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1" name="Rectangle 160"/>
          <p:cNvSpPr/>
          <p:nvPr/>
        </p:nvSpPr>
        <p:spPr>
          <a:xfrm>
            <a:off x="3662521" y="1163227"/>
            <a:ext cx="4410074" cy="657565"/>
          </a:xfrm>
          <a:prstGeom prst="rect">
            <a:avLst/>
          </a:prstGeom>
          <a:gradFill flip="none" rotWithShape="1">
            <a:gsLst>
              <a:gs pos="0">
                <a:srgbClr val="5E9EFF"/>
              </a:gs>
              <a:gs pos="39999">
                <a:srgbClr val="85C2FF"/>
              </a:gs>
              <a:gs pos="70000">
                <a:srgbClr val="C4D6EB"/>
              </a:gs>
              <a:gs pos="100000">
                <a:srgbClr val="FFEBFA"/>
              </a:gs>
            </a:gsLst>
            <a:lin ang="5400000" scaled="1"/>
            <a:tileRect/>
          </a:gradFill>
          <a:ln>
            <a:noFill/>
          </a:ln>
          <a:effectLst>
            <a:outerShdw blurRad="76200" dist="76200" dir="2700000" algn="tl" rotWithShape="0">
              <a:prstClr val="black">
                <a:alpha val="73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3" name="Rectangle 162"/>
          <p:cNvSpPr/>
          <p:nvPr/>
        </p:nvSpPr>
        <p:spPr>
          <a:xfrm>
            <a:off x="1492682" y="1163227"/>
            <a:ext cx="1752600" cy="4049734"/>
          </a:xfrm>
          <a:prstGeom prst="rect">
            <a:avLst/>
          </a:prstGeom>
          <a:gradFill flip="none" rotWithShape="1">
            <a:gsLst>
              <a:gs pos="0">
                <a:srgbClr val="5E9EFF"/>
              </a:gs>
              <a:gs pos="39999">
                <a:srgbClr val="85C2FF"/>
              </a:gs>
              <a:gs pos="70000">
                <a:srgbClr val="C4D6EB"/>
              </a:gs>
              <a:gs pos="100000">
                <a:srgbClr val="FFEBFA"/>
              </a:gs>
            </a:gsLst>
            <a:lin ang="5400000" scaled="1"/>
            <a:tileRect/>
          </a:gradFill>
          <a:ln>
            <a:noFill/>
          </a:ln>
          <a:effectLst>
            <a:outerShdw blurRad="76200" dist="76200" dir="2700000" algn="tl" rotWithShape="0">
              <a:prstClr val="black">
                <a:alpha val="73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4" name="Straight Connector 163"/>
          <p:cNvCxnSpPr/>
          <p:nvPr/>
        </p:nvCxnSpPr>
        <p:spPr>
          <a:xfrm rot="5400000" flipH="1" flipV="1">
            <a:off x="-535781" y="535781"/>
            <a:ext cx="1073150" cy="1588"/>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flipH="1" flipV="1">
            <a:off x="-1069975" y="1631778"/>
            <a:ext cx="2143125" cy="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66" name="Text Box 28"/>
          <p:cNvSpPr txBox="1">
            <a:spLocks noChangeArrowheads="1"/>
          </p:cNvSpPr>
          <p:nvPr/>
        </p:nvSpPr>
        <p:spPr bwMode="auto">
          <a:xfrm>
            <a:off x="1492681" y="1268999"/>
            <a:ext cx="1606328" cy="327013"/>
          </a:xfrm>
          <a:prstGeom prst="rect">
            <a:avLst/>
          </a:prstGeom>
          <a:noFill/>
          <a:ln w="9525">
            <a:noFill/>
            <a:miter lim="800000"/>
            <a:headEnd/>
            <a:tailEnd/>
          </a:ln>
        </p:spPr>
        <p:txBody>
          <a:bodyPr wrap="square">
            <a:spAutoFit/>
          </a:bodyPr>
          <a:lstStyle/>
          <a:p>
            <a:pPr eaLnBrk="0" hangingPunct="0">
              <a:lnSpc>
                <a:spcPts val="1800"/>
              </a:lnSpc>
            </a:pPr>
            <a:r>
              <a:rPr lang="en-GB" sz="1600" b="1" dirty="0">
                <a:latin typeface="Lucida Sans Unicode" pitchFamily="34" charset="0"/>
                <a:cs typeface="Lucida Sans Unicode" pitchFamily="34" charset="0"/>
              </a:rPr>
              <a:t>Headend</a:t>
            </a:r>
          </a:p>
        </p:txBody>
      </p:sp>
      <p:sp>
        <p:nvSpPr>
          <p:cNvPr id="170" name="Left Brace 169"/>
          <p:cNvSpPr/>
          <p:nvPr/>
        </p:nvSpPr>
        <p:spPr>
          <a:xfrm>
            <a:off x="2536660" y="1521577"/>
            <a:ext cx="151674" cy="706279"/>
          </a:xfrm>
          <a:prstGeom prst="leftBrace">
            <a:avLst>
              <a:gd name="adj1" fmla="val 37280"/>
              <a:gd name="adj2" fmla="val 51319"/>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dirty="0">
              <a:latin typeface="Lucida Sans Unicode" pitchFamily="34" charset="0"/>
              <a:cs typeface="Lucida Sans Unicode" pitchFamily="34" charset="0"/>
            </a:endParaRPr>
          </a:p>
        </p:txBody>
      </p:sp>
      <p:sp>
        <p:nvSpPr>
          <p:cNvPr id="171" name="Right Arrow 18"/>
          <p:cNvSpPr/>
          <p:nvPr/>
        </p:nvSpPr>
        <p:spPr>
          <a:xfrm>
            <a:off x="3091510" y="1998132"/>
            <a:ext cx="5208084" cy="423729"/>
          </a:xfrm>
          <a:prstGeom prst="rightArrow">
            <a:avLst>
              <a:gd name="adj1" fmla="val 50000"/>
              <a:gd name="adj2" fmla="val 130000"/>
            </a:avLst>
          </a:prstGeom>
          <a:solidFill>
            <a:srgbClr val="FE735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latin typeface="Lucida Sans Unicode" pitchFamily="34" charset="0"/>
              <a:cs typeface="Lucida Sans Unicode" pitchFamily="34" charset="0"/>
            </a:endParaRPr>
          </a:p>
        </p:txBody>
      </p:sp>
      <p:sp>
        <p:nvSpPr>
          <p:cNvPr id="173" name="Text Box 28"/>
          <p:cNvSpPr txBox="1">
            <a:spLocks noChangeArrowheads="1"/>
          </p:cNvSpPr>
          <p:nvPr/>
        </p:nvSpPr>
        <p:spPr bwMode="auto">
          <a:xfrm>
            <a:off x="4526194" y="2045987"/>
            <a:ext cx="1448403" cy="323165"/>
          </a:xfrm>
          <a:prstGeom prst="rect">
            <a:avLst/>
          </a:prstGeom>
          <a:noFill/>
          <a:ln w="9525">
            <a:noFill/>
            <a:miter lim="800000"/>
            <a:headEnd/>
            <a:tailEnd/>
          </a:ln>
        </p:spPr>
        <p:txBody>
          <a:bodyPr wrap="square">
            <a:spAutoFit/>
          </a:bodyPr>
          <a:lstStyle/>
          <a:p>
            <a:pPr eaLnBrk="0" hangingPunct="0">
              <a:lnSpc>
                <a:spcPts val="1800"/>
              </a:lnSpc>
            </a:pPr>
            <a:r>
              <a:rPr lang="en-GB" sz="1200" b="1" dirty="0">
                <a:latin typeface="Lucida Sans Unicode" pitchFamily="34" charset="0"/>
                <a:cs typeface="Lucida Sans Unicode" pitchFamily="34" charset="0"/>
              </a:rPr>
              <a:t>Source Video </a:t>
            </a:r>
            <a:r>
              <a:rPr lang="en-GB" sz="1200" dirty="0">
                <a:latin typeface="Lucida Sans Unicode" pitchFamily="34" charset="0"/>
                <a:cs typeface="Lucida Sans Unicode" pitchFamily="34" charset="0"/>
              </a:rPr>
              <a:t>(IP)</a:t>
            </a:r>
          </a:p>
        </p:txBody>
      </p:sp>
      <p:sp>
        <p:nvSpPr>
          <p:cNvPr id="174" name="Rectangle 3"/>
          <p:cNvSpPr>
            <a:spLocks noChangeArrowheads="1"/>
          </p:cNvSpPr>
          <p:nvPr/>
        </p:nvSpPr>
        <p:spPr bwMode="auto">
          <a:xfrm>
            <a:off x="418827" y="701871"/>
            <a:ext cx="7158990" cy="461665"/>
          </a:xfrm>
          <a:prstGeom prst="rect">
            <a:avLst/>
          </a:prstGeom>
          <a:noFill/>
          <a:ln w="9525">
            <a:noFill/>
            <a:miter lim="800000"/>
            <a:headEnd/>
            <a:tailEnd/>
          </a:ln>
        </p:spPr>
        <p:txBody>
          <a:bodyPr wrap="square">
            <a:spAutoFit/>
          </a:bodyPr>
          <a:lstStyle/>
          <a:p>
            <a:pPr eaLnBrk="0" hangingPunct="0"/>
            <a:r>
              <a:rPr lang="en-GB" sz="2400" b="1" dirty="0">
                <a:latin typeface="Lucida Sans Unicode" pitchFamily="34" charset="0"/>
              </a:rPr>
              <a:t>Delivery Platform – 1 – Standard Video Playout</a:t>
            </a:r>
            <a:endParaRPr lang="en-GB" sz="2400" b="1" i="1" dirty="0">
              <a:latin typeface="Lucida Sans Unicode" pitchFamily="34" charset="0"/>
            </a:endParaRPr>
          </a:p>
        </p:txBody>
      </p:sp>
      <p:grpSp>
        <p:nvGrpSpPr>
          <p:cNvPr id="184" name="Group 183"/>
          <p:cNvGrpSpPr/>
          <p:nvPr/>
        </p:nvGrpSpPr>
        <p:grpSpPr>
          <a:xfrm>
            <a:off x="1614045" y="1711333"/>
            <a:ext cx="838387" cy="466550"/>
            <a:chOff x="814407" y="2314575"/>
            <a:chExt cx="838387" cy="466550"/>
          </a:xfrm>
        </p:grpSpPr>
        <p:sp>
          <p:nvSpPr>
            <p:cNvPr id="185" name="Rectangle: Rounded Corners 184"/>
            <p:cNvSpPr/>
            <p:nvPr/>
          </p:nvSpPr>
          <p:spPr>
            <a:xfrm>
              <a:off x="814407" y="2314575"/>
              <a:ext cx="838387" cy="438354"/>
            </a:xfrm>
            <a:prstGeom prst="roundRect">
              <a:avLst/>
            </a:prstGeom>
            <a:gradFill flip="none" rotWithShape="1">
              <a:gsLst>
                <a:gs pos="53000">
                  <a:schemeClr val="accent6">
                    <a:lumMod val="5000"/>
                    <a:lumOff val="95000"/>
                  </a:schemeClr>
                </a:gs>
                <a:gs pos="5000">
                  <a:srgbClr val="3C5B80"/>
                </a:gs>
                <a:gs pos="71000">
                  <a:schemeClr val="bg2">
                    <a:lumMod val="20000"/>
                    <a:lumOff val="80000"/>
                  </a:schemeClr>
                </a:gs>
                <a:gs pos="100000">
                  <a:schemeClr val="tx2">
                    <a:lumMod val="75000"/>
                  </a:schemeClr>
                </a:gs>
              </a:gsLst>
              <a:lin ang="0" scaled="1"/>
              <a:tileRect/>
            </a:gradFill>
            <a:effectLst>
              <a:outerShdw blurRad="50800" dist="38100" dir="2700000" algn="tl" rotWithShape="0">
                <a:prstClr val="black">
                  <a:alpha val="40000"/>
                </a:prstClr>
              </a:outerShdw>
            </a:effectLst>
            <a:scene3d>
              <a:camera prst="obliqueTopRigh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6" name="Text Box 28"/>
            <p:cNvSpPr txBox="1">
              <a:spLocks noChangeArrowheads="1"/>
            </p:cNvSpPr>
            <p:nvPr/>
          </p:nvSpPr>
          <p:spPr bwMode="auto">
            <a:xfrm>
              <a:off x="827020" y="2329719"/>
              <a:ext cx="800953" cy="451406"/>
            </a:xfrm>
            <a:prstGeom prst="rect">
              <a:avLst/>
            </a:prstGeom>
            <a:noFill/>
            <a:ln w="9525">
              <a:noFill/>
              <a:miter lim="800000"/>
              <a:headEnd/>
              <a:tailEnd/>
            </a:ln>
          </p:spPr>
          <p:txBody>
            <a:bodyPr wrap="square">
              <a:noAutofit/>
            </a:bodyPr>
            <a:lstStyle/>
            <a:p>
              <a:pPr algn="ctr" eaLnBrk="0" hangingPunct="0">
                <a:lnSpc>
                  <a:spcPts val="1400"/>
                </a:lnSpc>
              </a:pPr>
              <a:r>
                <a:rPr lang="en-GB" sz="1200" b="1" dirty="0">
                  <a:latin typeface="Lucida Sans Unicode" pitchFamily="34" charset="0"/>
                  <a:cs typeface="Lucida Sans Unicode" pitchFamily="34" charset="0"/>
                </a:rPr>
                <a:t>Video Server</a:t>
              </a:r>
            </a:p>
            <a:p>
              <a:pPr algn="ctr" eaLnBrk="0" hangingPunct="0">
                <a:lnSpc>
                  <a:spcPts val="1400"/>
                </a:lnSpc>
              </a:pPr>
              <a:endParaRPr lang="en-GB" sz="1200" dirty="0">
                <a:latin typeface="Lucida Sans Unicode" pitchFamily="34" charset="0"/>
                <a:cs typeface="Lucida Sans Unicode" pitchFamily="34" charset="0"/>
              </a:endParaRPr>
            </a:p>
            <a:p>
              <a:pPr algn="ctr" eaLnBrk="0" hangingPunct="0">
                <a:lnSpc>
                  <a:spcPts val="1400"/>
                </a:lnSpc>
              </a:pPr>
              <a:endParaRPr lang="en-GB" sz="1200" dirty="0">
                <a:latin typeface="Lucida Sans Unicode" pitchFamily="34" charset="0"/>
                <a:cs typeface="Lucida Sans Unicode" pitchFamily="34" charset="0"/>
              </a:endParaRPr>
            </a:p>
            <a:p>
              <a:pPr algn="ctr" eaLnBrk="0" hangingPunct="0">
                <a:lnSpc>
                  <a:spcPts val="1400"/>
                </a:lnSpc>
              </a:pPr>
              <a:endParaRPr lang="en-GB" sz="1200" dirty="0">
                <a:latin typeface="Lucida Sans Unicode" pitchFamily="34" charset="0"/>
                <a:cs typeface="Lucida Sans Unicode" pitchFamily="34" charset="0"/>
              </a:endParaRPr>
            </a:p>
            <a:p>
              <a:pPr algn="ctr" eaLnBrk="0" hangingPunct="0">
                <a:lnSpc>
                  <a:spcPts val="1400"/>
                </a:lnSpc>
              </a:pPr>
              <a:endParaRPr lang="en-GB" sz="1200" dirty="0">
                <a:latin typeface="Lucida Sans Unicode" pitchFamily="34" charset="0"/>
                <a:cs typeface="Lucida Sans Unicode" pitchFamily="34" charset="0"/>
              </a:endParaRPr>
            </a:p>
          </p:txBody>
        </p:sp>
      </p:grpSp>
      <p:sp>
        <p:nvSpPr>
          <p:cNvPr id="194" name="TextBox 193"/>
          <p:cNvSpPr txBox="1"/>
          <p:nvPr/>
        </p:nvSpPr>
        <p:spPr>
          <a:xfrm>
            <a:off x="2649589" y="1351006"/>
            <a:ext cx="864096" cy="1031051"/>
          </a:xfrm>
          <a:prstGeom prst="rect">
            <a:avLst/>
          </a:prstGeom>
          <a:noFill/>
        </p:spPr>
        <p:txBody>
          <a:bodyPr wrap="square" rtlCol="0">
            <a:spAutoFit/>
          </a:bodyPr>
          <a:lstStyle/>
          <a:p>
            <a:pPr>
              <a:lnSpc>
                <a:spcPct val="150000"/>
              </a:lnSpc>
            </a:pPr>
            <a:r>
              <a:rPr lang="en-GB" sz="1200" dirty="0">
                <a:latin typeface="Lucida Sans Unicode" pitchFamily="34" charset="0"/>
                <a:cs typeface="Lucida Sans Unicode" pitchFamily="34" charset="0"/>
              </a:rPr>
              <a:t>DVB </a:t>
            </a:r>
          </a:p>
          <a:p>
            <a:pPr>
              <a:lnSpc>
                <a:spcPts val="3000"/>
              </a:lnSpc>
            </a:pPr>
            <a:endParaRPr lang="en-GB" sz="1200" dirty="0">
              <a:latin typeface="Lucida Sans Unicode" pitchFamily="34" charset="0"/>
              <a:cs typeface="Lucida Sans Unicode" pitchFamily="34" charset="0"/>
            </a:endParaRPr>
          </a:p>
          <a:p>
            <a:pPr>
              <a:lnSpc>
                <a:spcPct val="150000"/>
              </a:lnSpc>
            </a:pPr>
            <a:r>
              <a:rPr lang="en-GB" sz="1200" dirty="0">
                <a:latin typeface="Lucida Sans Unicode" pitchFamily="34" charset="0"/>
                <a:cs typeface="Lucida Sans Unicode" pitchFamily="34" charset="0"/>
              </a:rPr>
              <a:t>IPTV</a:t>
            </a:r>
          </a:p>
        </p:txBody>
      </p:sp>
      <p:sp>
        <p:nvSpPr>
          <p:cNvPr id="195" name="TextBox 194"/>
          <p:cNvSpPr txBox="1"/>
          <p:nvPr/>
        </p:nvSpPr>
        <p:spPr>
          <a:xfrm>
            <a:off x="3688265" y="1269606"/>
            <a:ext cx="2869441" cy="271869"/>
          </a:xfrm>
          <a:prstGeom prst="rect">
            <a:avLst/>
          </a:prstGeom>
          <a:noFill/>
        </p:spPr>
        <p:txBody>
          <a:bodyPr wrap="square" rtlCol="0">
            <a:spAutoFit/>
          </a:bodyPr>
          <a:lstStyle/>
          <a:p>
            <a:pPr>
              <a:lnSpc>
                <a:spcPts val="1400"/>
              </a:lnSpc>
            </a:pPr>
            <a:r>
              <a:rPr lang="en-GB" sz="1600" b="1" dirty="0">
                <a:latin typeface="Lucida Sans Unicode" pitchFamily="34" charset="0"/>
                <a:cs typeface="Lucida Sans Unicode" pitchFamily="34" charset="0"/>
              </a:rPr>
              <a:t>Cable, Satellite, DTTV …</a:t>
            </a:r>
          </a:p>
        </p:txBody>
      </p:sp>
      <p:sp>
        <p:nvSpPr>
          <p:cNvPr id="198" name="Right Arrow 18"/>
          <p:cNvSpPr/>
          <p:nvPr/>
        </p:nvSpPr>
        <p:spPr>
          <a:xfrm>
            <a:off x="3070345" y="1379218"/>
            <a:ext cx="5208084" cy="423729"/>
          </a:xfrm>
          <a:prstGeom prst="rightArrow">
            <a:avLst>
              <a:gd name="adj1" fmla="val 50000"/>
              <a:gd name="adj2" fmla="val 130000"/>
            </a:avLst>
          </a:prstGeom>
          <a:solidFill>
            <a:srgbClr val="FE735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latin typeface="Lucida Sans Unicode" pitchFamily="34" charset="0"/>
              <a:cs typeface="Lucida Sans Unicode" pitchFamily="34" charset="0"/>
            </a:endParaRPr>
          </a:p>
        </p:txBody>
      </p:sp>
      <p:sp>
        <p:nvSpPr>
          <p:cNvPr id="200" name="Text Box 28"/>
          <p:cNvSpPr txBox="1">
            <a:spLocks noChangeArrowheads="1"/>
          </p:cNvSpPr>
          <p:nvPr/>
        </p:nvSpPr>
        <p:spPr bwMode="auto">
          <a:xfrm>
            <a:off x="4526194" y="1442157"/>
            <a:ext cx="2606676" cy="323165"/>
          </a:xfrm>
          <a:prstGeom prst="rect">
            <a:avLst/>
          </a:prstGeom>
          <a:noFill/>
          <a:ln w="9525">
            <a:noFill/>
            <a:miter lim="800000"/>
            <a:headEnd/>
            <a:tailEnd/>
          </a:ln>
        </p:spPr>
        <p:txBody>
          <a:bodyPr wrap="square">
            <a:spAutoFit/>
          </a:bodyPr>
          <a:lstStyle/>
          <a:p>
            <a:pPr eaLnBrk="0" hangingPunct="0">
              <a:lnSpc>
                <a:spcPts val="1800"/>
              </a:lnSpc>
            </a:pPr>
            <a:r>
              <a:rPr lang="en-GB" sz="1200" b="1" dirty="0">
                <a:latin typeface="Lucida Sans Unicode" pitchFamily="34" charset="0"/>
                <a:cs typeface="Lucida Sans Unicode" pitchFamily="34" charset="0"/>
              </a:rPr>
              <a:t>Source Video </a:t>
            </a:r>
            <a:r>
              <a:rPr lang="en-GB" sz="1200" dirty="0">
                <a:latin typeface="Lucida Sans Unicode" pitchFamily="34" charset="0"/>
                <a:cs typeface="Lucida Sans Unicode" pitchFamily="34" charset="0"/>
              </a:rPr>
              <a:t>(DVB)</a:t>
            </a:r>
          </a:p>
        </p:txBody>
      </p:sp>
      <p:sp>
        <p:nvSpPr>
          <p:cNvPr id="209" name="TextBox 208"/>
          <p:cNvSpPr txBox="1"/>
          <p:nvPr/>
        </p:nvSpPr>
        <p:spPr>
          <a:xfrm>
            <a:off x="3662521" y="4926648"/>
            <a:ext cx="864096" cy="279564"/>
          </a:xfrm>
          <a:prstGeom prst="rect">
            <a:avLst/>
          </a:prstGeom>
          <a:noFill/>
        </p:spPr>
        <p:txBody>
          <a:bodyPr wrap="square" rtlCol="0">
            <a:spAutoFit/>
          </a:bodyPr>
          <a:lstStyle/>
          <a:p>
            <a:pPr>
              <a:lnSpc>
                <a:spcPts val="1400"/>
              </a:lnSpc>
            </a:pPr>
            <a:r>
              <a:rPr lang="en-GB" sz="1600" b="1" dirty="0">
                <a:latin typeface="Lucida Sans Unicode" pitchFamily="34" charset="0"/>
                <a:cs typeface="Lucida Sans Unicode" pitchFamily="34" charset="0"/>
              </a:rPr>
              <a:t>WWW</a:t>
            </a:r>
          </a:p>
        </p:txBody>
      </p:sp>
      <p:grpSp>
        <p:nvGrpSpPr>
          <p:cNvPr id="210" name="Group 209"/>
          <p:cNvGrpSpPr/>
          <p:nvPr/>
        </p:nvGrpSpPr>
        <p:grpSpPr>
          <a:xfrm>
            <a:off x="1991533" y="1335509"/>
            <a:ext cx="6537310" cy="3870703"/>
            <a:chOff x="1991533" y="1520229"/>
            <a:chExt cx="6537310" cy="3870703"/>
          </a:xfrm>
        </p:grpSpPr>
        <p:sp>
          <p:nvSpPr>
            <p:cNvPr id="211" name="Bent-Up Arrow 15"/>
            <p:cNvSpPr/>
            <p:nvPr/>
          </p:nvSpPr>
          <p:spPr>
            <a:xfrm rot="16200000" flipV="1">
              <a:off x="6860473" y="2601127"/>
              <a:ext cx="1200809" cy="1702558"/>
            </a:xfrm>
            <a:prstGeom prst="bentUpArrow">
              <a:avLst>
                <a:gd name="adj1" fmla="val 15348"/>
                <a:gd name="adj2" fmla="val 13719"/>
                <a:gd name="adj3" fmla="val 26666"/>
              </a:avLst>
            </a:prstGeom>
            <a:solidFill>
              <a:srgbClr val="FE735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Lucida Sans Unicode" pitchFamily="34" charset="0"/>
                <a:cs typeface="Lucida Sans Unicode" pitchFamily="34" charset="0"/>
              </a:endParaRPr>
            </a:p>
          </p:txBody>
        </p:sp>
        <p:sp>
          <p:nvSpPr>
            <p:cNvPr id="212" name="Bent-Up Arrow 16"/>
            <p:cNvSpPr/>
            <p:nvPr/>
          </p:nvSpPr>
          <p:spPr>
            <a:xfrm>
              <a:off x="6223749" y="3069682"/>
              <a:ext cx="698236" cy="468052"/>
            </a:xfrm>
            <a:prstGeom prst="bentUpArrow">
              <a:avLst>
                <a:gd name="adj1" fmla="val 35963"/>
                <a:gd name="adj2" fmla="val 43446"/>
                <a:gd name="adj3" fmla="val 49420"/>
              </a:avLst>
            </a:prstGeom>
            <a:solidFill>
              <a:srgbClr val="FE735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Lucida Sans Unicode" pitchFamily="34" charset="0"/>
                <a:cs typeface="Lucida Sans Unicode" pitchFamily="34" charset="0"/>
              </a:endParaRPr>
            </a:p>
          </p:txBody>
        </p:sp>
        <p:sp>
          <p:nvSpPr>
            <p:cNvPr id="213" name="Bent-Up Arrow 28"/>
            <p:cNvSpPr/>
            <p:nvPr/>
          </p:nvSpPr>
          <p:spPr>
            <a:xfrm rot="16200000" flipH="1" flipV="1">
              <a:off x="2733966" y="1620170"/>
              <a:ext cx="1914936" cy="3399802"/>
            </a:xfrm>
            <a:prstGeom prst="bentUpArrow">
              <a:avLst>
                <a:gd name="adj1" fmla="val 9033"/>
                <a:gd name="adj2" fmla="val 10387"/>
                <a:gd name="adj3" fmla="val 21481"/>
              </a:avLst>
            </a:prstGeom>
            <a:solidFill>
              <a:srgbClr val="FE735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Lucida Sans Unicode" pitchFamily="34" charset="0"/>
                <a:cs typeface="Lucida Sans Unicode" pitchFamily="34" charset="0"/>
              </a:endParaRPr>
            </a:p>
          </p:txBody>
        </p:sp>
        <p:sp>
          <p:nvSpPr>
            <p:cNvPr id="214" name="Left Brace 213"/>
            <p:cNvSpPr/>
            <p:nvPr/>
          </p:nvSpPr>
          <p:spPr>
            <a:xfrm flipH="1">
              <a:off x="8278348" y="1520229"/>
              <a:ext cx="250495" cy="1667762"/>
            </a:xfrm>
            <a:prstGeom prst="leftBrace">
              <a:avLst>
                <a:gd name="adj1" fmla="val 37280"/>
                <a:gd name="adj2" fmla="val 5139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dirty="0">
                <a:latin typeface="Lucida Sans Unicode" pitchFamily="34" charset="0"/>
                <a:cs typeface="Lucida Sans Unicode" pitchFamily="34" charset="0"/>
              </a:endParaRPr>
            </a:p>
          </p:txBody>
        </p:sp>
        <p:sp>
          <p:nvSpPr>
            <p:cNvPr id="215" name="Text Box 28"/>
            <p:cNvSpPr txBox="1">
              <a:spLocks noChangeArrowheads="1"/>
            </p:cNvSpPr>
            <p:nvPr/>
          </p:nvSpPr>
          <p:spPr bwMode="auto">
            <a:xfrm>
              <a:off x="1994690" y="3760747"/>
              <a:ext cx="1369373" cy="182398"/>
            </a:xfrm>
            <a:prstGeom prst="rect">
              <a:avLst/>
            </a:prstGeom>
            <a:noFill/>
            <a:ln w="9525">
              <a:noFill/>
              <a:miter lim="800000"/>
              <a:headEnd/>
              <a:tailEnd/>
            </a:ln>
          </p:spPr>
          <p:txBody>
            <a:bodyPr wrap="square">
              <a:noAutofit/>
            </a:bodyPr>
            <a:lstStyle/>
            <a:p>
              <a:pPr algn="ctr" eaLnBrk="0" hangingPunct="0">
                <a:lnSpc>
                  <a:spcPts val="1400"/>
                </a:lnSpc>
              </a:pPr>
              <a:r>
                <a:rPr lang="en-GB" sz="1200" dirty="0">
                  <a:latin typeface="Lucida Sans Unicode" pitchFamily="34" charset="0"/>
                  <a:cs typeface="Lucida Sans Unicode" pitchFamily="34" charset="0"/>
                </a:rPr>
                <a:t>Scene Graph</a:t>
              </a:r>
            </a:p>
          </p:txBody>
        </p:sp>
        <p:sp>
          <p:nvSpPr>
            <p:cNvPr id="216" name="Text Box 28"/>
            <p:cNvSpPr txBox="1">
              <a:spLocks noChangeArrowheads="1"/>
            </p:cNvSpPr>
            <p:nvPr/>
          </p:nvSpPr>
          <p:spPr bwMode="auto">
            <a:xfrm>
              <a:off x="6691322" y="2909261"/>
              <a:ext cx="1419711" cy="271869"/>
            </a:xfrm>
            <a:prstGeom prst="rect">
              <a:avLst/>
            </a:prstGeom>
            <a:noFill/>
            <a:ln w="9525">
              <a:noFill/>
              <a:miter lim="800000"/>
              <a:headEnd/>
              <a:tailEnd/>
            </a:ln>
          </p:spPr>
          <p:txBody>
            <a:bodyPr wrap="square">
              <a:spAutoFit/>
            </a:bodyPr>
            <a:lstStyle/>
            <a:p>
              <a:pPr algn="ctr" eaLnBrk="0" hangingPunct="0">
                <a:lnSpc>
                  <a:spcPts val="1400"/>
                </a:lnSpc>
              </a:pPr>
              <a:r>
                <a:rPr lang="en-GB" sz="1200" dirty="0">
                  <a:latin typeface="Lucida Sans Unicode" pitchFamily="34" charset="0"/>
                  <a:cs typeface="Lucida Sans Unicode" pitchFamily="34" charset="0"/>
                </a:rPr>
                <a:t>Selected Objects</a:t>
              </a:r>
            </a:p>
          </p:txBody>
        </p:sp>
        <p:sp>
          <p:nvSpPr>
            <p:cNvPr id="217" name="Text Box 28"/>
            <p:cNvSpPr txBox="1">
              <a:spLocks noChangeArrowheads="1"/>
            </p:cNvSpPr>
            <p:nvPr/>
          </p:nvSpPr>
          <p:spPr bwMode="auto">
            <a:xfrm>
              <a:off x="6698208" y="3640111"/>
              <a:ext cx="1396306" cy="451406"/>
            </a:xfrm>
            <a:prstGeom prst="rect">
              <a:avLst/>
            </a:prstGeom>
            <a:noFill/>
            <a:ln w="9525">
              <a:noFill/>
              <a:miter lim="800000"/>
              <a:headEnd/>
              <a:tailEnd/>
            </a:ln>
          </p:spPr>
          <p:txBody>
            <a:bodyPr wrap="square">
              <a:spAutoFit/>
            </a:bodyPr>
            <a:lstStyle/>
            <a:p>
              <a:pPr algn="ctr" eaLnBrk="0" hangingPunct="0">
                <a:lnSpc>
                  <a:spcPts val="1400"/>
                </a:lnSpc>
              </a:pPr>
              <a:r>
                <a:rPr lang="en-GB" sz="1200" dirty="0">
                  <a:latin typeface="Lucida Sans Unicode" pitchFamily="34" charset="0"/>
                  <a:cs typeface="Lucida Sans Unicode" pitchFamily="34" charset="0"/>
                </a:rPr>
                <a:t>Personalised Scene Graph</a:t>
              </a:r>
            </a:p>
          </p:txBody>
        </p:sp>
        <p:sp>
          <p:nvSpPr>
            <p:cNvPr id="218" name="Down Arrow 42"/>
            <p:cNvSpPr/>
            <p:nvPr/>
          </p:nvSpPr>
          <p:spPr>
            <a:xfrm>
              <a:off x="5795944" y="3653473"/>
              <a:ext cx="371905" cy="233613"/>
            </a:xfrm>
            <a:prstGeom prst="downArrow">
              <a:avLst/>
            </a:prstGeom>
            <a:solidFill>
              <a:srgbClr val="FE735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Lucida Sans Unicode" pitchFamily="34" charset="0"/>
                <a:cs typeface="Lucida Sans Unicode" pitchFamily="34" charset="0"/>
              </a:endParaRPr>
            </a:p>
          </p:txBody>
        </p:sp>
        <p:sp>
          <p:nvSpPr>
            <p:cNvPr id="219" name="Bent-Up Arrow 50"/>
            <p:cNvSpPr/>
            <p:nvPr/>
          </p:nvSpPr>
          <p:spPr>
            <a:xfrm>
              <a:off x="6233274" y="3595695"/>
              <a:ext cx="698236" cy="468052"/>
            </a:xfrm>
            <a:prstGeom prst="bentUpArrow">
              <a:avLst>
                <a:gd name="adj1" fmla="val 35963"/>
                <a:gd name="adj2" fmla="val 43446"/>
                <a:gd name="adj3" fmla="val 49420"/>
              </a:avLst>
            </a:prstGeom>
            <a:solidFill>
              <a:srgbClr val="FE735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Lucida Sans Unicode" pitchFamily="34" charset="0"/>
                <a:cs typeface="Lucida Sans Unicode" pitchFamily="34" charset="0"/>
              </a:endParaRPr>
            </a:p>
          </p:txBody>
        </p:sp>
        <p:grpSp>
          <p:nvGrpSpPr>
            <p:cNvPr id="220" name="Group 219"/>
            <p:cNvGrpSpPr/>
            <p:nvPr/>
          </p:nvGrpSpPr>
          <p:grpSpPr>
            <a:xfrm>
              <a:off x="5325089" y="3157554"/>
              <a:ext cx="1116124" cy="477054"/>
              <a:chOff x="4232881" y="4189013"/>
              <a:chExt cx="1116124" cy="477054"/>
            </a:xfrm>
            <a:effectLst>
              <a:outerShdw dist="76200" dir="3000000" sx="7000" sy="7000" algn="ctr" rotWithShape="0">
                <a:schemeClr val="tx1"/>
              </a:outerShdw>
            </a:effectLst>
          </p:grpSpPr>
          <p:sp>
            <p:nvSpPr>
              <p:cNvPr id="233" name="Rectangle: Rounded Corners 232"/>
              <p:cNvSpPr/>
              <p:nvPr/>
            </p:nvSpPr>
            <p:spPr>
              <a:xfrm>
                <a:off x="4357726" y="4217471"/>
                <a:ext cx="838387" cy="420138"/>
              </a:xfrm>
              <a:prstGeom prst="roundRect">
                <a:avLst/>
              </a:prstGeom>
              <a:gradFill flip="none" rotWithShape="1">
                <a:gsLst>
                  <a:gs pos="61000">
                    <a:schemeClr val="accent6">
                      <a:lumMod val="5000"/>
                      <a:lumOff val="95000"/>
                    </a:schemeClr>
                  </a:gs>
                  <a:gs pos="5000">
                    <a:srgbClr val="3C5B80"/>
                  </a:gs>
                  <a:gs pos="74000">
                    <a:schemeClr val="bg2">
                      <a:lumMod val="20000"/>
                      <a:lumOff val="80000"/>
                    </a:schemeClr>
                  </a:gs>
                  <a:gs pos="100000">
                    <a:schemeClr val="tx2">
                      <a:lumMod val="75000"/>
                    </a:schemeClr>
                  </a:gs>
                </a:gsLst>
                <a:lin ang="0" scaled="1"/>
                <a:tileRect/>
              </a:gradFill>
              <a:effectLst>
                <a:outerShdw blurRad="50800" dist="38100" dir="2700000" algn="tl" rotWithShape="0">
                  <a:prstClr val="black">
                    <a:alpha val="40000"/>
                  </a:prstClr>
                </a:outerShdw>
              </a:effectLst>
              <a:scene3d>
                <a:camera prst="obliqueTopRigh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4" name="Text Box 28"/>
              <p:cNvSpPr txBox="1">
                <a:spLocks noChangeArrowheads="1"/>
              </p:cNvSpPr>
              <p:nvPr/>
            </p:nvSpPr>
            <p:spPr bwMode="auto">
              <a:xfrm>
                <a:off x="4232881" y="4189013"/>
                <a:ext cx="1116124" cy="477054"/>
              </a:xfrm>
              <a:prstGeom prst="rect">
                <a:avLst/>
              </a:prstGeom>
              <a:noFill/>
              <a:ln w="9525">
                <a:noFill/>
                <a:miter lim="800000"/>
                <a:headEnd/>
                <a:tailEnd/>
              </a:ln>
            </p:spPr>
            <p:txBody>
              <a:bodyPr wrap="square">
                <a:spAutoFit/>
              </a:bodyPr>
              <a:lstStyle/>
              <a:p>
                <a:pPr algn="ctr" eaLnBrk="0" hangingPunct="0">
                  <a:lnSpc>
                    <a:spcPts val="1500"/>
                  </a:lnSpc>
                </a:pPr>
                <a:r>
                  <a:rPr lang="en-GB" sz="1200" b="1" dirty="0">
                    <a:latin typeface="Lucida Sans Unicode" pitchFamily="34" charset="0"/>
                    <a:cs typeface="Lucida Sans Unicode" pitchFamily="34" charset="0"/>
                  </a:rPr>
                  <a:t>Object Libraries</a:t>
                </a:r>
              </a:p>
            </p:txBody>
          </p:sp>
        </p:grpSp>
        <p:sp>
          <p:nvSpPr>
            <p:cNvPr id="221" name="Cloud 220"/>
            <p:cNvSpPr/>
            <p:nvPr/>
          </p:nvSpPr>
          <p:spPr bwMode="auto">
            <a:xfrm rot="10800000">
              <a:off x="4031785" y="3042712"/>
              <a:ext cx="1018223" cy="599537"/>
            </a:xfrm>
            <a:prstGeom prst="cloud">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13500000" scaled="1"/>
              <a:tileRect/>
            </a:gradFill>
            <a:ln w="9525" cap="flat" cmpd="sng" algn="ctr">
              <a:solidFill>
                <a:srgbClr val="834F45"/>
              </a:solidFill>
              <a:prstDash val="solid"/>
              <a:round/>
              <a:headEnd type="none" w="med" len="med"/>
              <a:tailEnd type="none" w="med" len="med"/>
            </a:ln>
            <a:effectLst>
              <a:outerShdw blurRad="50800" dist="63500" dir="3000000" algn="ctr" rotWithShape="0">
                <a:schemeClr val="tx2">
                  <a:lumMod val="75000"/>
                </a:schemeClr>
              </a:outerShdw>
            </a:effectLst>
          </p:spPr>
          <p:txBody>
            <a:bodyPr vert="horz" wrap="square" lIns="91440" tIns="45720" rIns="91440" bIns="45720" numCol="1" rtlCol="0" anchor="t" anchorCtr="0" compatLnSpc="1">
              <a:prstTxWarp prst="textNoShape">
                <a:avLst/>
              </a:prstTxWarp>
            </a:bodyPr>
            <a:lstStyle/>
            <a:p>
              <a:pPr marL="0" marR="0" indent="0" algn="l" defTabSz="2819400" rtl="0" eaLnBrk="1" fontAlgn="base" latinLnBrk="0" hangingPunct="1">
                <a:lnSpc>
                  <a:spcPct val="100000"/>
                </a:lnSpc>
                <a:spcBef>
                  <a:spcPct val="0"/>
                </a:spcBef>
                <a:spcAft>
                  <a:spcPct val="0"/>
                </a:spcAft>
                <a:buClrTx/>
                <a:buSzTx/>
                <a:buFontTx/>
                <a:buNone/>
                <a:tabLst/>
              </a:pPr>
              <a:endParaRPr kumimoji="0" lang="en-GB" sz="6000" b="0" i="0" u="none" strike="noStrike" cap="none" normalizeH="0" baseline="0" dirty="0">
                <a:ln>
                  <a:noFill/>
                </a:ln>
                <a:solidFill>
                  <a:schemeClr val="tx1"/>
                </a:solidFill>
                <a:effectLst/>
              </a:endParaRPr>
            </a:p>
          </p:txBody>
        </p:sp>
        <p:sp>
          <p:nvSpPr>
            <p:cNvPr id="222" name="Text Box 28"/>
            <p:cNvSpPr txBox="1">
              <a:spLocks noChangeArrowheads="1"/>
            </p:cNvSpPr>
            <p:nvPr/>
          </p:nvSpPr>
          <p:spPr bwMode="auto">
            <a:xfrm>
              <a:off x="4063087" y="3127952"/>
              <a:ext cx="862733" cy="452688"/>
            </a:xfrm>
            <a:prstGeom prst="rect">
              <a:avLst/>
            </a:prstGeom>
            <a:noFill/>
            <a:ln w="9525">
              <a:noFill/>
              <a:miter lim="800000"/>
              <a:headEnd/>
              <a:tailEnd/>
            </a:ln>
          </p:spPr>
          <p:txBody>
            <a:bodyPr wrap="square">
              <a:spAutoFit/>
            </a:bodyPr>
            <a:lstStyle/>
            <a:p>
              <a:pPr algn="ctr" eaLnBrk="0" hangingPunct="0">
                <a:lnSpc>
                  <a:spcPts val="1400"/>
                </a:lnSpc>
              </a:pPr>
              <a:r>
                <a:rPr lang="en-GB" sz="1200" i="1" dirty="0">
                  <a:latin typeface="Lucida Sans Unicode" pitchFamily="34" charset="0"/>
                  <a:cs typeface="Lucida Sans Unicode" pitchFamily="34" charset="0"/>
                </a:rPr>
                <a:t>Object Selection</a:t>
              </a:r>
            </a:p>
          </p:txBody>
        </p:sp>
        <p:sp>
          <p:nvSpPr>
            <p:cNvPr id="223" name="Down Arrow 42"/>
            <p:cNvSpPr/>
            <p:nvPr/>
          </p:nvSpPr>
          <p:spPr>
            <a:xfrm rot="16200000">
              <a:off x="5067408" y="3240667"/>
              <a:ext cx="390525" cy="257329"/>
            </a:xfrm>
            <a:prstGeom prst="downArrow">
              <a:avLst>
                <a:gd name="adj1" fmla="val 50000"/>
                <a:gd name="adj2" fmla="val 66585"/>
              </a:avLst>
            </a:prstGeom>
            <a:solidFill>
              <a:srgbClr val="FE735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Lucida Sans Unicode" pitchFamily="34" charset="0"/>
                <a:cs typeface="Lucida Sans Unicode" pitchFamily="34" charset="0"/>
              </a:endParaRPr>
            </a:p>
          </p:txBody>
        </p:sp>
        <p:sp>
          <p:nvSpPr>
            <p:cNvPr id="224" name="Cloud 223"/>
            <p:cNvSpPr/>
            <p:nvPr/>
          </p:nvSpPr>
          <p:spPr bwMode="auto">
            <a:xfrm rot="10800000">
              <a:off x="4008617" y="2545490"/>
              <a:ext cx="1018223" cy="480815"/>
            </a:xfrm>
            <a:prstGeom prst="cloud">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13500000" scaled="1"/>
              <a:tileRect/>
            </a:gradFill>
            <a:ln w="9525" cap="flat" cmpd="sng" algn="ctr">
              <a:solidFill>
                <a:srgbClr val="834F45"/>
              </a:solidFill>
              <a:prstDash val="solid"/>
              <a:round/>
              <a:headEnd type="none" w="med" len="med"/>
              <a:tailEnd type="none" w="med" len="med"/>
            </a:ln>
            <a:effectLst>
              <a:outerShdw blurRad="50800" dist="63500" dir="3000000" algn="ctr" rotWithShape="0">
                <a:schemeClr val="tx2">
                  <a:lumMod val="75000"/>
                </a:schemeClr>
              </a:outerShdw>
            </a:effectLst>
          </p:spPr>
          <p:txBody>
            <a:bodyPr vert="horz" wrap="square" lIns="91440" tIns="45720" rIns="91440" bIns="45720" numCol="1" rtlCol="0" anchor="t" anchorCtr="0" compatLnSpc="1">
              <a:prstTxWarp prst="textNoShape">
                <a:avLst/>
              </a:prstTxWarp>
            </a:bodyPr>
            <a:lstStyle/>
            <a:p>
              <a:pPr marL="0" marR="0" indent="0" algn="l" defTabSz="2819400" rtl="0" eaLnBrk="1" fontAlgn="base" latinLnBrk="0" hangingPunct="1">
                <a:lnSpc>
                  <a:spcPct val="100000"/>
                </a:lnSpc>
                <a:spcBef>
                  <a:spcPct val="0"/>
                </a:spcBef>
                <a:spcAft>
                  <a:spcPct val="0"/>
                </a:spcAft>
                <a:buClrTx/>
                <a:buSzTx/>
                <a:buFontTx/>
                <a:buNone/>
                <a:tabLst/>
              </a:pPr>
              <a:endParaRPr kumimoji="0" lang="en-GB" sz="6000" b="0" i="0" u="none" strike="noStrike" cap="none" normalizeH="0" baseline="0" dirty="0">
                <a:ln>
                  <a:noFill/>
                </a:ln>
                <a:solidFill>
                  <a:schemeClr val="tx1"/>
                </a:solidFill>
                <a:effectLst/>
              </a:endParaRPr>
            </a:p>
          </p:txBody>
        </p:sp>
        <p:sp>
          <p:nvSpPr>
            <p:cNvPr id="225" name="Text Box 28"/>
            <p:cNvSpPr txBox="1">
              <a:spLocks noChangeArrowheads="1"/>
            </p:cNvSpPr>
            <p:nvPr/>
          </p:nvSpPr>
          <p:spPr bwMode="auto">
            <a:xfrm>
              <a:off x="4088773" y="2665933"/>
              <a:ext cx="862733" cy="273152"/>
            </a:xfrm>
            <a:prstGeom prst="rect">
              <a:avLst/>
            </a:prstGeom>
            <a:noFill/>
            <a:ln w="9525">
              <a:noFill/>
              <a:miter lim="800000"/>
              <a:headEnd/>
              <a:tailEnd/>
            </a:ln>
          </p:spPr>
          <p:txBody>
            <a:bodyPr wrap="square">
              <a:spAutoFit/>
            </a:bodyPr>
            <a:lstStyle/>
            <a:p>
              <a:pPr algn="ctr" eaLnBrk="0" hangingPunct="0">
                <a:lnSpc>
                  <a:spcPts val="1400"/>
                </a:lnSpc>
              </a:pPr>
              <a:r>
                <a:rPr lang="en-GB" sz="1200" i="1" dirty="0">
                  <a:latin typeface="Lucida Sans Unicode" pitchFamily="34" charset="0"/>
                  <a:cs typeface="Lucida Sans Unicode" pitchFamily="34" charset="0"/>
                </a:rPr>
                <a:t>Profiling</a:t>
              </a:r>
            </a:p>
          </p:txBody>
        </p:sp>
        <p:sp>
          <p:nvSpPr>
            <p:cNvPr id="226" name="Right Arrow 18"/>
            <p:cNvSpPr/>
            <p:nvPr/>
          </p:nvSpPr>
          <p:spPr>
            <a:xfrm flipH="1">
              <a:off x="4925819" y="2552266"/>
              <a:ext cx="3376770" cy="345466"/>
            </a:xfrm>
            <a:prstGeom prst="rightArrow">
              <a:avLst>
                <a:gd name="adj1" fmla="val 53833"/>
                <a:gd name="adj2" fmla="val 130000"/>
              </a:avLst>
            </a:prstGeom>
            <a:solidFill>
              <a:srgbClr val="FE735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latin typeface="Lucida Sans Unicode" pitchFamily="34" charset="0"/>
                <a:cs typeface="Lucida Sans Unicode" pitchFamily="34" charset="0"/>
              </a:endParaRPr>
            </a:p>
          </p:txBody>
        </p:sp>
        <p:sp>
          <p:nvSpPr>
            <p:cNvPr id="227" name="TextBox 226"/>
            <p:cNvSpPr txBox="1"/>
            <p:nvPr/>
          </p:nvSpPr>
          <p:spPr>
            <a:xfrm>
              <a:off x="5352554" y="2601913"/>
              <a:ext cx="2729126" cy="271869"/>
            </a:xfrm>
            <a:prstGeom prst="rect">
              <a:avLst/>
            </a:prstGeom>
            <a:noFill/>
          </p:spPr>
          <p:txBody>
            <a:bodyPr wrap="square" rtlCol="0">
              <a:spAutoFit/>
            </a:bodyPr>
            <a:lstStyle/>
            <a:p>
              <a:pPr>
                <a:lnSpc>
                  <a:spcPts val="1400"/>
                </a:lnSpc>
              </a:pPr>
              <a:r>
                <a:rPr lang="en-GB" sz="1200" dirty="0">
                  <a:latin typeface="Lucida Sans Unicode" pitchFamily="34" charset="0"/>
                  <a:cs typeface="Lucida Sans Unicode" pitchFamily="34" charset="0"/>
                </a:rPr>
                <a:t>Viewer feedback, information, etc</a:t>
              </a:r>
            </a:p>
          </p:txBody>
        </p:sp>
        <p:sp>
          <p:nvSpPr>
            <p:cNvPr id="228" name="Down Arrow 42"/>
            <p:cNvSpPr/>
            <p:nvPr/>
          </p:nvSpPr>
          <p:spPr>
            <a:xfrm>
              <a:off x="4357509" y="2897642"/>
              <a:ext cx="390525" cy="257329"/>
            </a:xfrm>
            <a:prstGeom prst="downArrow">
              <a:avLst>
                <a:gd name="adj1" fmla="val 50000"/>
                <a:gd name="adj2" fmla="val 66585"/>
              </a:avLst>
            </a:prstGeom>
            <a:solidFill>
              <a:srgbClr val="FE735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Lucida Sans Unicode" pitchFamily="34" charset="0"/>
                <a:cs typeface="Lucida Sans Unicode" pitchFamily="34" charset="0"/>
              </a:endParaRPr>
            </a:p>
          </p:txBody>
        </p:sp>
        <p:grpSp>
          <p:nvGrpSpPr>
            <p:cNvPr id="229" name="Group 228"/>
            <p:cNvGrpSpPr/>
            <p:nvPr/>
          </p:nvGrpSpPr>
          <p:grpSpPr>
            <a:xfrm>
              <a:off x="5425404" y="3897582"/>
              <a:ext cx="948250" cy="502702"/>
              <a:chOff x="4333196" y="4929041"/>
              <a:chExt cx="948250" cy="502702"/>
            </a:xfrm>
            <a:effectLst>
              <a:outerShdw dist="76200" dir="3000000" sx="7000" sy="7000" algn="ctr" rotWithShape="0">
                <a:schemeClr val="tx1"/>
              </a:outerShdw>
            </a:effectLst>
          </p:grpSpPr>
          <p:sp>
            <p:nvSpPr>
              <p:cNvPr id="231" name="Rectangle: Rounded Corners 230"/>
              <p:cNvSpPr/>
              <p:nvPr/>
            </p:nvSpPr>
            <p:spPr>
              <a:xfrm>
                <a:off x="4333196" y="4939384"/>
                <a:ext cx="838387" cy="448437"/>
              </a:xfrm>
              <a:prstGeom prst="roundRect">
                <a:avLst/>
              </a:prstGeom>
              <a:gradFill flip="none" rotWithShape="1">
                <a:gsLst>
                  <a:gs pos="63000">
                    <a:schemeClr val="accent6">
                      <a:lumMod val="5000"/>
                      <a:lumOff val="95000"/>
                    </a:schemeClr>
                  </a:gs>
                  <a:gs pos="5000">
                    <a:srgbClr val="3C5B80"/>
                  </a:gs>
                  <a:gs pos="75000">
                    <a:schemeClr val="bg2">
                      <a:lumMod val="20000"/>
                      <a:lumOff val="80000"/>
                    </a:schemeClr>
                  </a:gs>
                  <a:gs pos="100000">
                    <a:schemeClr val="tx2">
                      <a:lumMod val="75000"/>
                    </a:schemeClr>
                  </a:gs>
                </a:gsLst>
                <a:lin ang="0" scaled="1"/>
                <a:tileRect/>
              </a:gradFill>
              <a:effectLst>
                <a:outerShdw blurRad="50800" dist="38100" dir="2700000" algn="tl" rotWithShape="0">
                  <a:prstClr val="black">
                    <a:alpha val="40000"/>
                  </a:prstClr>
                </a:outerShdw>
              </a:effectLst>
              <a:scene3d>
                <a:camera prst="obliqueTopRigh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2" name="TextBox 231"/>
              <p:cNvSpPr txBox="1"/>
              <p:nvPr/>
            </p:nvSpPr>
            <p:spPr>
              <a:xfrm>
                <a:off x="4417908" y="4929041"/>
                <a:ext cx="863538" cy="502702"/>
              </a:xfrm>
              <a:prstGeom prst="rect">
                <a:avLst/>
              </a:prstGeom>
              <a:noFill/>
              <a:ln>
                <a:noFill/>
              </a:ln>
            </p:spPr>
            <p:txBody>
              <a:bodyPr wrap="square" rtlCol="0">
                <a:spAutoFit/>
              </a:bodyPr>
              <a:lstStyle/>
              <a:p>
                <a:pPr>
                  <a:lnSpc>
                    <a:spcPts val="1600"/>
                  </a:lnSpc>
                </a:pPr>
                <a:r>
                  <a:rPr lang="en-GB" sz="1200" b="1" dirty="0">
                    <a:latin typeface="Lucida Sans Unicode" pitchFamily="34" charset="0"/>
                    <a:cs typeface="Lucida Sans Unicode" pitchFamily="34" charset="0"/>
                  </a:rPr>
                  <a:t>Scene </a:t>
                </a:r>
              </a:p>
              <a:p>
                <a:pPr>
                  <a:lnSpc>
                    <a:spcPts val="1600"/>
                  </a:lnSpc>
                </a:pPr>
                <a:r>
                  <a:rPr lang="en-GB" sz="1200" b="1" dirty="0">
                    <a:latin typeface="Lucida Sans Unicode" pitchFamily="34" charset="0"/>
                    <a:cs typeface="Lucida Sans Unicode" pitchFamily="34" charset="0"/>
                  </a:rPr>
                  <a:t>Server</a:t>
                </a:r>
              </a:p>
            </p:txBody>
          </p:sp>
        </p:grpSp>
        <p:sp>
          <p:nvSpPr>
            <p:cNvPr id="230" name="TextBox 229"/>
            <p:cNvSpPr txBox="1"/>
            <p:nvPr/>
          </p:nvSpPr>
          <p:spPr>
            <a:xfrm>
              <a:off x="3662521" y="5111368"/>
              <a:ext cx="864096" cy="279564"/>
            </a:xfrm>
            <a:prstGeom prst="rect">
              <a:avLst/>
            </a:prstGeom>
            <a:noFill/>
          </p:spPr>
          <p:txBody>
            <a:bodyPr wrap="square" rtlCol="0">
              <a:spAutoFit/>
            </a:bodyPr>
            <a:lstStyle/>
            <a:p>
              <a:pPr>
                <a:lnSpc>
                  <a:spcPts val="1400"/>
                </a:lnSpc>
              </a:pPr>
              <a:r>
                <a:rPr lang="en-GB" sz="1600" b="1" dirty="0">
                  <a:latin typeface="Lucida Sans Unicode" pitchFamily="34" charset="0"/>
                  <a:cs typeface="Lucida Sans Unicode" pitchFamily="34" charset="0"/>
                </a:rPr>
                <a:t>WWW</a:t>
              </a:r>
            </a:p>
          </p:txBody>
        </p:sp>
      </p:grpSp>
      <p:grpSp>
        <p:nvGrpSpPr>
          <p:cNvPr id="235" name="Group 234"/>
          <p:cNvGrpSpPr/>
          <p:nvPr/>
        </p:nvGrpSpPr>
        <p:grpSpPr>
          <a:xfrm>
            <a:off x="6263791" y="3183890"/>
            <a:ext cx="3905183" cy="1029221"/>
            <a:chOff x="6263791" y="3368610"/>
            <a:chExt cx="3905183" cy="1029221"/>
          </a:xfrm>
        </p:grpSpPr>
        <p:pic>
          <p:nvPicPr>
            <p:cNvPr id="236" name="Picture 235"/>
            <p:cNvPicPr>
              <a:picLocks noChangeAspect="1"/>
            </p:cNvPicPr>
            <p:nvPr/>
          </p:nvPicPr>
          <p:blipFill>
            <a:blip r:embed="rId7"/>
            <a:stretch>
              <a:fillRect/>
            </a:stretch>
          </p:blipFill>
          <p:spPr>
            <a:xfrm>
              <a:off x="8581611" y="3368610"/>
              <a:ext cx="995251" cy="837513"/>
            </a:xfrm>
            <a:prstGeom prst="rect">
              <a:avLst/>
            </a:prstGeom>
          </p:spPr>
        </p:pic>
        <p:sp>
          <p:nvSpPr>
            <p:cNvPr id="237" name="Text Box 28"/>
            <p:cNvSpPr txBox="1">
              <a:spLocks noChangeArrowheads="1"/>
            </p:cNvSpPr>
            <p:nvPr/>
          </p:nvSpPr>
          <p:spPr bwMode="auto">
            <a:xfrm>
              <a:off x="9529791" y="3484911"/>
              <a:ext cx="639183" cy="451406"/>
            </a:xfrm>
            <a:prstGeom prst="rect">
              <a:avLst/>
            </a:prstGeom>
            <a:noFill/>
            <a:ln w="9525">
              <a:noFill/>
              <a:miter lim="800000"/>
              <a:headEnd/>
              <a:tailEnd/>
            </a:ln>
          </p:spPr>
          <p:txBody>
            <a:bodyPr wrap="square">
              <a:spAutoFit/>
            </a:bodyPr>
            <a:lstStyle/>
            <a:p>
              <a:pPr eaLnBrk="0" hangingPunct="0">
                <a:lnSpc>
                  <a:spcPts val="1400"/>
                </a:lnSpc>
              </a:pPr>
              <a:r>
                <a:rPr lang="en-GB" sz="1200" dirty="0">
                  <a:latin typeface="Lucida Sans Unicode" pitchFamily="34" charset="0"/>
                  <a:cs typeface="Lucida Sans Unicode" pitchFamily="34" charset="0"/>
                </a:rPr>
                <a:t>Phone App</a:t>
              </a:r>
              <a:endParaRPr lang="en-GB" sz="1200" i="1" dirty="0">
                <a:latin typeface="Lucida Sans Unicode" pitchFamily="34" charset="0"/>
                <a:cs typeface="Lucida Sans Unicode" pitchFamily="34" charset="0"/>
              </a:endParaRPr>
            </a:p>
          </p:txBody>
        </p:sp>
        <p:sp>
          <p:nvSpPr>
            <p:cNvPr id="238" name="Right Arrow 18"/>
            <p:cNvSpPr/>
            <p:nvPr/>
          </p:nvSpPr>
          <p:spPr>
            <a:xfrm flipH="1">
              <a:off x="6263791" y="4078652"/>
              <a:ext cx="2502826" cy="308935"/>
            </a:xfrm>
            <a:prstGeom prst="rightArrow">
              <a:avLst>
                <a:gd name="adj1" fmla="val 53833"/>
                <a:gd name="adj2" fmla="val 130000"/>
              </a:avLst>
            </a:prstGeom>
            <a:solidFill>
              <a:srgbClr val="FE735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latin typeface="Lucida Sans Unicode" pitchFamily="34" charset="0"/>
                <a:cs typeface="Lucida Sans Unicode" pitchFamily="34" charset="0"/>
              </a:endParaRPr>
            </a:p>
          </p:txBody>
        </p:sp>
        <p:sp>
          <p:nvSpPr>
            <p:cNvPr id="239" name="Text Box 28"/>
            <p:cNvSpPr txBox="1">
              <a:spLocks noChangeArrowheads="1"/>
            </p:cNvSpPr>
            <p:nvPr/>
          </p:nvSpPr>
          <p:spPr bwMode="auto">
            <a:xfrm>
              <a:off x="6619602" y="4116985"/>
              <a:ext cx="1909974" cy="280846"/>
            </a:xfrm>
            <a:prstGeom prst="rect">
              <a:avLst/>
            </a:prstGeom>
            <a:noFill/>
            <a:ln w="9525">
              <a:noFill/>
              <a:miter lim="800000"/>
              <a:headEnd/>
              <a:tailEnd/>
            </a:ln>
          </p:spPr>
          <p:txBody>
            <a:bodyPr wrap="square">
              <a:spAutoFit/>
            </a:bodyPr>
            <a:lstStyle/>
            <a:p>
              <a:pPr algn="ctr" eaLnBrk="0" hangingPunct="0">
                <a:lnSpc>
                  <a:spcPts val="1400"/>
                </a:lnSpc>
              </a:pPr>
              <a:r>
                <a:rPr lang="en-GB" sz="1200" dirty="0">
                  <a:latin typeface="Lucida Sans Unicode" pitchFamily="34" charset="0"/>
                  <a:cs typeface="Lucida Sans Unicode" pitchFamily="34" charset="0"/>
                </a:rPr>
                <a:t>Viewer Interaction</a:t>
              </a:r>
            </a:p>
          </p:txBody>
        </p:sp>
      </p:grpSp>
      <p:grpSp>
        <p:nvGrpSpPr>
          <p:cNvPr id="299" name="Group 298"/>
          <p:cNvGrpSpPr/>
          <p:nvPr/>
        </p:nvGrpSpPr>
        <p:grpSpPr>
          <a:xfrm>
            <a:off x="1681425" y="2205770"/>
            <a:ext cx="9159687" cy="3000784"/>
            <a:chOff x="1681425" y="2390490"/>
            <a:chExt cx="9159687" cy="3000784"/>
          </a:xfrm>
        </p:grpSpPr>
        <p:sp>
          <p:nvSpPr>
            <p:cNvPr id="300" name="Bent-Up Arrow 16"/>
            <p:cNvSpPr/>
            <p:nvPr/>
          </p:nvSpPr>
          <p:spPr>
            <a:xfrm rot="5400000">
              <a:off x="7074415" y="2130589"/>
              <a:ext cx="1283212" cy="4328980"/>
            </a:xfrm>
            <a:prstGeom prst="bentUpArrow">
              <a:avLst>
                <a:gd name="adj1" fmla="val 14840"/>
                <a:gd name="adj2" fmla="val 15270"/>
                <a:gd name="adj3" fmla="val 42143"/>
              </a:avLst>
            </a:prstGeom>
            <a:solidFill>
              <a:srgbClr val="FE735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Lucida Sans Unicode" pitchFamily="34" charset="0"/>
                <a:cs typeface="Lucida Sans Unicode" pitchFamily="34" charset="0"/>
              </a:endParaRPr>
            </a:p>
          </p:txBody>
        </p:sp>
        <p:grpSp>
          <p:nvGrpSpPr>
            <p:cNvPr id="301" name="Group 300"/>
            <p:cNvGrpSpPr/>
            <p:nvPr/>
          </p:nvGrpSpPr>
          <p:grpSpPr>
            <a:xfrm>
              <a:off x="1681425" y="2390490"/>
              <a:ext cx="9159687" cy="3000784"/>
              <a:chOff x="1681425" y="2390490"/>
              <a:chExt cx="9159687" cy="3000784"/>
            </a:xfrm>
          </p:grpSpPr>
          <p:sp>
            <p:nvSpPr>
              <p:cNvPr id="302" name="TextBox 301"/>
              <p:cNvSpPr txBox="1"/>
              <p:nvPr/>
            </p:nvSpPr>
            <p:spPr>
              <a:xfrm>
                <a:off x="3662521" y="5111368"/>
                <a:ext cx="864096" cy="279564"/>
              </a:xfrm>
              <a:prstGeom prst="rect">
                <a:avLst/>
              </a:prstGeom>
              <a:noFill/>
            </p:spPr>
            <p:txBody>
              <a:bodyPr wrap="square" rtlCol="0">
                <a:spAutoFit/>
              </a:bodyPr>
              <a:lstStyle/>
              <a:p>
                <a:pPr>
                  <a:lnSpc>
                    <a:spcPts val="1400"/>
                  </a:lnSpc>
                </a:pPr>
                <a:r>
                  <a:rPr lang="en-GB" sz="1600" b="1" dirty="0">
                    <a:latin typeface="Lucida Sans Unicode" pitchFamily="34" charset="0"/>
                    <a:cs typeface="Lucida Sans Unicode" pitchFamily="34" charset="0"/>
                  </a:rPr>
                  <a:t>WWW</a:t>
                </a:r>
              </a:p>
            </p:txBody>
          </p:sp>
          <p:grpSp>
            <p:nvGrpSpPr>
              <p:cNvPr id="303" name="Group 302"/>
              <p:cNvGrpSpPr/>
              <p:nvPr/>
            </p:nvGrpSpPr>
            <p:grpSpPr>
              <a:xfrm>
                <a:off x="1708148" y="4636434"/>
                <a:ext cx="838387" cy="466550"/>
                <a:chOff x="814407" y="2314575"/>
                <a:chExt cx="838387" cy="466550"/>
              </a:xfrm>
            </p:grpSpPr>
            <p:sp>
              <p:nvSpPr>
                <p:cNvPr id="318" name="Rectangle: Rounded Corners 317"/>
                <p:cNvSpPr/>
                <p:nvPr/>
              </p:nvSpPr>
              <p:spPr>
                <a:xfrm>
                  <a:off x="814407" y="2314575"/>
                  <a:ext cx="838387" cy="438354"/>
                </a:xfrm>
                <a:prstGeom prst="roundRect">
                  <a:avLst/>
                </a:prstGeom>
                <a:gradFill flip="none" rotWithShape="1">
                  <a:gsLst>
                    <a:gs pos="53000">
                      <a:schemeClr val="accent6">
                        <a:lumMod val="5000"/>
                        <a:lumOff val="95000"/>
                      </a:schemeClr>
                    </a:gs>
                    <a:gs pos="5000">
                      <a:srgbClr val="3C5B80"/>
                    </a:gs>
                    <a:gs pos="71000">
                      <a:schemeClr val="bg2">
                        <a:lumMod val="20000"/>
                        <a:lumOff val="80000"/>
                      </a:schemeClr>
                    </a:gs>
                    <a:gs pos="100000">
                      <a:schemeClr val="tx2">
                        <a:lumMod val="75000"/>
                      </a:schemeClr>
                    </a:gs>
                  </a:gsLst>
                  <a:lin ang="0" scaled="1"/>
                  <a:tileRect/>
                </a:gradFill>
                <a:effectLst>
                  <a:outerShdw blurRad="50800" dist="38100" dir="2700000" algn="tl" rotWithShape="0">
                    <a:prstClr val="black">
                      <a:alpha val="40000"/>
                    </a:prstClr>
                  </a:outerShdw>
                </a:effectLst>
                <a:scene3d>
                  <a:camera prst="obliqueTopRigh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9" name="Text Box 28"/>
                <p:cNvSpPr txBox="1">
                  <a:spLocks noChangeArrowheads="1"/>
                </p:cNvSpPr>
                <p:nvPr/>
              </p:nvSpPr>
              <p:spPr bwMode="auto">
                <a:xfrm>
                  <a:off x="827020" y="2329719"/>
                  <a:ext cx="800953" cy="451406"/>
                </a:xfrm>
                <a:prstGeom prst="rect">
                  <a:avLst/>
                </a:prstGeom>
                <a:noFill/>
                <a:ln w="9525">
                  <a:noFill/>
                  <a:miter lim="800000"/>
                  <a:headEnd/>
                  <a:tailEnd/>
                </a:ln>
              </p:spPr>
              <p:txBody>
                <a:bodyPr wrap="square">
                  <a:noAutofit/>
                </a:bodyPr>
                <a:lstStyle/>
                <a:p>
                  <a:pPr algn="ctr" eaLnBrk="0" hangingPunct="0">
                    <a:lnSpc>
                      <a:spcPts val="1400"/>
                    </a:lnSpc>
                  </a:pPr>
                  <a:r>
                    <a:rPr lang="en-GB" sz="1200" b="1" dirty="0">
                      <a:latin typeface="Lucida Sans Unicode" pitchFamily="34" charset="0"/>
                      <a:cs typeface="Lucida Sans Unicode" pitchFamily="34" charset="0"/>
                    </a:rPr>
                    <a:t>VR Server</a:t>
                  </a:r>
                </a:p>
                <a:p>
                  <a:pPr algn="ctr" eaLnBrk="0" hangingPunct="0">
                    <a:lnSpc>
                      <a:spcPts val="1400"/>
                    </a:lnSpc>
                  </a:pPr>
                  <a:endParaRPr lang="en-GB" sz="1200" dirty="0">
                    <a:latin typeface="Lucida Sans Unicode" pitchFamily="34" charset="0"/>
                    <a:cs typeface="Lucida Sans Unicode" pitchFamily="34" charset="0"/>
                  </a:endParaRPr>
                </a:p>
                <a:p>
                  <a:pPr algn="ctr" eaLnBrk="0" hangingPunct="0">
                    <a:lnSpc>
                      <a:spcPts val="1400"/>
                    </a:lnSpc>
                  </a:pPr>
                  <a:endParaRPr lang="en-GB" sz="1200" dirty="0">
                    <a:latin typeface="Lucida Sans Unicode" pitchFamily="34" charset="0"/>
                    <a:cs typeface="Lucida Sans Unicode" pitchFamily="34" charset="0"/>
                  </a:endParaRPr>
                </a:p>
                <a:p>
                  <a:pPr algn="ctr" eaLnBrk="0" hangingPunct="0">
                    <a:lnSpc>
                      <a:spcPts val="1400"/>
                    </a:lnSpc>
                  </a:pPr>
                  <a:endParaRPr lang="en-GB" sz="1200" dirty="0">
                    <a:latin typeface="Lucida Sans Unicode" pitchFamily="34" charset="0"/>
                    <a:cs typeface="Lucida Sans Unicode" pitchFamily="34" charset="0"/>
                  </a:endParaRPr>
                </a:p>
                <a:p>
                  <a:pPr algn="ctr" eaLnBrk="0" hangingPunct="0">
                    <a:lnSpc>
                      <a:spcPts val="1400"/>
                    </a:lnSpc>
                  </a:pPr>
                  <a:endParaRPr lang="en-GB" sz="1200" dirty="0">
                    <a:latin typeface="Lucida Sans Unicode" pitchFamily="34" charset="0"/>
                    <a:cs typeface="Lucida Sans Unicode" pitchFamily="34" charset="0"/>
                  </a:endParaRPr>
                </a:p>
              </p:txBody>
            </p:sp>
          </p:grpSp>
          <p:sp>
            <p:nvSpPr>
              <p:cNvPr id="304" name="Right Arrow 18"/>
              <p:cNvSpPr/>
              <p:nvPr/>
            </p:nvSpPr>
            <p:spPr>
              <a:xfrm>
                <a:off x="2646352" y="4685891"/>
                <a:ext cx="7187633" cy="423729"/>
              </a:xfrm>
              <a:prstGeom prst="rightArrow">
                <a:avLst>
                  <a:gd name="adj1" fmla="val 42685"/>
                  <a:gd name="adj2" fmla="val 126181"/>
                </a:avLst>
              </a:prstGeom>
              <a:solidFill>
                <a:srgbClr val="FE735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latin typeface="Lucida Sans Unicode" pitchFamily="34" charset="0"/>
                  <a:cs typeface="Lucida Sans Unicode" pitchFamily="34" charset="0"/>
                </a:endParaRPr>
              </a:p>
            </p:txBody>
          </p:sp>
          <p:grpSp>
            <p:nvGrpSpPr>
              <p:cNvPr id="305" name="Group 304"/>
              <p:cNvGrpSpPr/>
              <p:nvPr/>
            </p:nvGrpSpPr>
            <p:grpSpPr>
              <a:xfrm>
                <a:off x="9746266" y="4408739"/>
                <a:ext cx="1094846" cy="893744"/>
                <a:chOff x="2642772" y="1332766"/>
                <a:chExt cx="3742530" cy="3104722"/>
              </a:xfrm>
            </p:grpSpPr>
            <p:pic>
              <p:nvPicPr>
                <p:cNvPr id="314" name="Picture 12" descr="C:\Users\jdfoss\Desktop\Clipboard02.gif"/>
                <p:cNvPicPr>
                  <a:picLocks noChangeAspect="1" noChangeArrowheads="1"/>
                </p:cNvPicPr>
                <p:nvPr/>
              </p:nvPicPr>
              <p:blipFill>
                <a:blip r:embed="rId5" cstate="print"/>
                <a:srcRect/>
                <a:stretch>
                  <a:fillRect/>
                </a:stretch>
              </p:blipFill>
              <p:spPr bwMode="auto">
                <a:xfrm flipH="1">
                  <a:off x="2642772" y="1332766"/>
                  <a:ext cx="3742530" cy="3104722"/>
                </a:xfrm>
                <a:prstGeom prst="rect">
                  <a:avLst/>
                </a:prstGeom>
                <a:noFill/>
                <a:effectLst>
                  <a:outerShdw blurRad="50800" dist="63500" dir="2700000" algn="tl" rotWithShape="0">
                    <a:schemeClr val="tx1">
                      <a:alpha val="90000"/>
                    </a:schemeClr>
                  </a:outerShdw>
                </a:effectLst>
              </p:spPr>
            </p:pic>
            <p:sp>
              <p:nvSpPr>
                <p:cNvPr id="315" name="Rectangle: Rounded Corners 314"/>
                <p:cNvSpPr/>
                <p:nvPr/>
              </p:nvSpPr>
              <p:spPr>
                <a:xfrm>
                  <a:off x="3634353" y="2120113"/>
                  <a:ext cx="1371600" cy="606903"/>
                </a:xfrm>
                <a:prstGeom prst="roundRect">
                  <a:avLst/>
                </a:prstGeom>
                <a:solidFill>
                  <a:schemeClr val="tx1">
                    <a:lumMod val="65000"/>
                    <a:lumOff val="35000"/>
                  </a:schemeClr>
                </a:solidFill>
                <a:ln>
                  <a:solidFill>
                    <a:schemeClr val="tx1"/>
                  </a:solidFill>
                </a:ln>
                <a:effectLst>
                  <a:outerShdw blurRad="50800" dist="50800" dir="4200000" algn="ctr" rotWithShape="0">
                    <a:schemeClr val="tx1">
                      <a:lumMod val="75000"/>
                      <a:lumOff val="25000"/>
                    </a:schemeClr>
                  </a:outerShdw>
                </a:effectLst>
                <a:scene3d>
                  <a:camera prst="orthographicFront"/>
                  <a:lightRig rig="threePt" dir="t"/>
                </a:scene3d>
                <a:sp3d prstMaterial="clear">
                  <a:bevelT prst="angle"/>
                  <a:bevelB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6" name="Freeform: Shape 315"/>
                <p:cNvSpPr/>
                <p:nvPr/>
              </p:nvSpPr>
              <p:spPr>
                <a:xfrm>
                  <a:off x="5000878" y="2217218"/>
                  <a:ext cx="121380" cy="404601"/>
                </a:xfrm>
                <a:custGeom>
                  <a:avLst/>
                  <a:gdLst>
                    <a:gd name="connsiteX0" fmla="*/ 16184 w 121380"/>
                    <a:gd name="connsiteY0" fmla="*/ 0 h 404601"/>
                    <a:gd name="connsiteX1" fmla="*/ 113288 w 121380"/>
                    <a:gd name="connsiteY1" fmla="*/ 72828 h 404601"/>
                    <a:gd name="connsiteX2" fmla="*/ 121380 w 121380"/>
                    <a:gd name="connsiteY2" fmla="*/ 356049 h 404601"/>
                    <a:gd name="connsiteX3" fmla="*/ 0 w 121380"/>
                    <a:gd name="connsiteY3" fmla="*/ 404601 h 404601"/>
                    <a:gd name="connsiteX4" fmla="*/ 0 w 121380"/>
                    <a:gd name="connsiteY4" fmla="*/ 404601 h 404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80" h="404601">
                      <a:moveTo>
                        <a:pt x="16184" y="0"/>
                      </a:moveTo>
                      <a:lnTo>
                        <a:pt x="113288" y="72828"/>
                      </a:lnTo>
                      <a:lnTo>
                        <a:pt x="121380" y="356049"/>
                      </a:lnTo>
                      <a:lnTo>
                        <a:pt x="0" y="404601"/>
                      </a:lnTo>
                      <a:lnTo>
                        <a:pt x="0" y="404601"/>
                      </a:lnTo>
                    </a:path>
                  </a:pathLst>
                </a:custGeom>
                <a:solidFill>
                  <a:schemeClr val="tx1"/>
                </a:solidFill>
                <a:ln>
                  <a:solidFill>
                    <a:schemeClr val="tx1"/>
                  </a:solidFill>
                </a:ln>
                <a:effectLst>
                  <a:outerShdw blurRad="50800" dist="50800" dir="42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7" name="Freeform: Shape 316"/>
                <p:cNvSpPr/>
                <p:nvPr/>
              </p:nvSpPr>
              <p:spPr>
                <a:xfrm>
                  <a:off x="5073706" y="2298138"/>
                  <a:ext cx="153749" cy="267037"/>
                </a:xfrm>
                <a:custGeom>
                  <a:avLst/>
                  <a:gdLst>
                    <a:gd name="connsiteX0" fmla="*/ 40460 w 145657"/>
                    <a:gd name="connsiteY0" fmla="*/ 0 h 202301"/>
                    <a:gd name="connsiteX1" fmla="*/ 145657 w 145657"/>
                    <a:gd name="connsiteY1" fmla="*/ 48553 h 202301"/>
                    <a:gd name="connsiteX2" fmla="*/ 145657 w 145657"/>
                    <a:gd name="connsiteY2" fmla="*/ 202301 h 202301"/>
                    <a:gd name="connsiteX3" fmla="*/ 0 w 145657"/>
                    <a:gd name="connsiteY3" fmla="*/ 186117 h 202301"/>
                    <a:gd name="connsiteX4" fmla="*/ 40460 w 145657"/>
                    <a:gd name="connsiteY4" fmla="*/ 0 h 202301"/>
                    <a:gd name="connsiteX0" fmla="*/ 0 w 153749"/>
                    <a:gd name="connsiteY0" fmla="*/ 0 h 267037"/>
                    <a:gd name="connsiteX1" fmla="*/ 153749 w 153749"/>
                    <a:gd name="connsiteY1" fmla="*/ 113289 h 267037"/>
                    <a:gd name="connsiteX2" fmla="*/ 153749 w 153749"/>
                    <a:gd name="connsiteY2" fmla="*/ 267037 h 267037"/>
                    <a:gd name="connsiteX3" fmla="*/ 8092 w 153749"/>
                    <a:gd name="connsiteY3" fmla="*/ 250853 h 267037"/>
                    <a:gd name="connsiteX4" fmla="*/ 0 w 153749"/>
                    <a:gd name="connsiteY4" fmla="*/ 0 h 267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49" h="267037">
                      <a:moveTo>
                        <a:pt x="0" y="0"/>
                      </a:moveTo>
                      <a:lnTo>
                        <a:pt x="153749" y="113289"/>
                      </a:lnTo>
                      <a:lnTo>
                        <a:pt x="153749" y="267037"/>
                      </a:lnTo>
                      <a:lnTo>
                        <a:pt x="8092" y="250853"/>
                      </a:lnTo>
                      <a:lnTo>
                        <a:pt x="0" y="0"/>
                      </a:lnTo>
                      <a:close/>
                    </a:path>
                  </a:pathLst>
                </a:custGeom>
                <a:solidFill>
                  <a:srgbClr val="C0006E"/>
                </a:solidFill>
                <a:ln>
                  <a:solidFill>
                    <a:schemeClr val="tx1"/>
                  </a:solidFill>
                </a:ln>
                <a:effectLst>
                  <a:outerShdw blurRad="50800" dist="50800" dir="42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6" name="Text Box 28"/>
              <p:cNvSpPr txBox="1">
                <a:spLocks noChangeArrowheads="1"/>
              </p:cNvSpPr>
              <p:nvPr/>
            </p:nvSpPr>
            <p:spPr bwMode="auto">
              <a:xfrm>
                <a:off x="5749313" y="4625313"/>
                <a:ext cx="3647029" cy="271869"/>
              </a:xfrm>
              <a:prstGeom prst="rect">
                <a:avLst/>
              </a:prstGeom>
              <a:noFill/>
              <a:ln w="9525">
                <a:noFill/>
                <a:miter lim="800000"/>
                <a:headEnd/>
                <a:tailEnd/>
              </a:ln>
            </p:spPr>
            <p:txBody>
              <a:bodyPr wrap="square">
                <a:spAutoFit/>
              </a:bodyPr>
              <a:lstStyle/>
              <a:p>
                <a:pPr algn="ctr" eaLnBrk="0" hangingPunct="0">
                  <a:lnSpc>
                    <a:spcPts val="1400"/>
                  </a:lnSpc>
                </a:pPr>
                <a:r>
                  <a:rPr lang="en-GB" sz="1200" dirty="0">
                    <a:latin typeface="Lucida Sans Unicode" pitchFamily="34" charset="0"/>
                    <a:cs typeface="Lucida Sans Unicode" pitchFamily="34" charset="0"/>
                  </a:rPr>
                  <a:t>Selected Objects – Personalised Virtual World </a:t>
                </a:r>
              </a:p>
            </p:txBody>
          </p:sp>
          <p:sp>
            <p:nvSpPr>
              <p:cNvPr id="307" name="Text Box 28"/>
              <p:cNvSpPr txBox="1">
                <a:spLocks noChangeArrowheads="1"/>
              </p:cNvSpPr>
              <p:nvPr/>
            </p:nvSpPr>
            <p:spPr bwMode="auto">
              <a:xfrm>
                <a:off x="2677548" y="4779755"/>
                <a:ext cx="3647029" cy="271869"/>
              </a:xfrm>
              <a:prstGeom prst="rect">
                <a:avLst/>
              </a:prstGeom>
              <a:noFill/>
              <a:ln w="9525">
                <a:noFill/>
                <a:miter lim="800000"/>
                <a:headEnd/>
                <a:tailEnd/>
              </a:ln>
            </p:spPr>
            <p:txBody>
              <a:bodyPr wrap="square">
                <a:spAutoFit/>
              </a:bodyPr>
              <a:lstStyle/>
              <a:p>
                <a:pPr algn="ctr" eaLnBrk="0" hangingPunct="0">
                  <a:lnSpc>
                    <a:spcPts val="1400"/>
                  </a:lnSpc>
                </a:pPr>
                <a:r>
                  <a:rPr lang="en-GB" sz="1200" dirty="0">
                    <a:latin typeface="Lucida Sans Unicode" pitchFamily="34" charset="0"/>
                    <a:cs typeface="Lucida Sans Unicode" pitchFamily="34" charset="0"/>
                  </a:rPr>
                  <a:t>Source Virtual World </a:t>
                </a:r>
              </a:p>
            </p:txBody>
          </p:sp>
          <p:sp>
            <p:nvSpPr>
              <p:cNvPr id="308" name="Text Box 28"/>
              <p:cNvSpPr txBox="1">
                <a:spLocks noChangeArrowheads="1"/>
              </p:cNvSpPr>
              <p:nvPr/>
            </p:nvSpPr>
            <p:spPr bwMode="auto">
              <a:xfrm>
                <a:off x="8583447" y="5118122"/>
                <a:ext cx="1225714" cy="273152"/>
              </a:xfrm>
              <a:prstGeom prst="rect">
                <a:avLst/>
              </a:prstGeom>
              <a:noFill/>
              <a:ln w="9525">
                <a:noFill/>
                <a:miter lim="800000"/>
                <a:headEnd/>
                <a:tailEnd/>
              </a:ln>
            </p:spPr>
            <p:txBody>
              <a:bodyPr wrap="square">
                <a:spAutoFit/>
              </a:bodyPr>
              <a:lstStyle/>
              <a:p>
                <a:pPr algn="ctr" eaLnBrk="0" hangingPunct="0">
                  <a:lnSpc>
                    <a:spcPts val="1400"/>
                  </a:lnSpc>
                </a:pPr>
                <a:r>
                  <a:rPr lang="en-GB" sz="1200" b="1" dirty="0">
                    <a:latin typeface="Lucida Sans Unicode" pitchFamily="34" charset="0"/>
                    <a:cs typeface="Lucida Sans Unicode" pitchFamily="34" charset="0"/>
                  </a:rPr>
                  <a:t>VR Platform</a:t>
                </a:r>
              </a:p>
            </p:txBody>
          </p:sp>
          <p:cxnSp>
            <p:nvCxnSpPr>
              <p:cNvPr id="309" name="Straight Connector 308"/>
              <p:cNvCxnSpPr/>
              <p:nvPr/>
            </p:nvCxnSpPr>
            <p:spPr>
              <a:xfrm>
                <a:off x="1885650" y="2390490"/>
                <a:ext cx="2050" cy="2187908"/>
              </a:xfrm>
              <a:prstGeom prst="line">
                <a:avLst/>
              </a:prstGeom>
              <a:ln w="25400">
                <a:solidFill>
                  <a:srgbClr val="FE735C"/>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2042730" y="4309137"/>
                <a:ext cx="4305773" cy="24608"/>
              </a:xfrm>
              <a:prstGeom prst="line">
                <a:avLst/>
              </a:prstGeom>
              <a:ln w="25400">
                <a:solidFill>
                  <a:srgbClr val="FE735C"/>
                </a:solidFill>
                <a:prstDash val="sysDash"/>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V="1">
                <a:off x="2032977" y="4348889"/>
                <a:ext cx="4876" cy="229509"/>
              </a:xfrm>
              <a:prstGeom prst="line">
                <a:avLst/>
              </a:prstGeom>
              <a:ln w="25400">
                <a:solidFill>
                  <a:srgbClr val="FE735C"/>
                </a:solidFill>
                <a:prstDash val="sysDash"/>
                <a:headEnd type="triangle"/>
              </a:ln>
            </p:spPr>
            <p:style>
              <a:lnRef idx="1">
                <a:schemeClr val="accent1"/>
              </a:lnRef>
              <a:fillRef idx="0">
                <a:schemeClr val="accent1"/>
              </a:fillRef>
              <a:effectRef idx="0">
                <a:schemeClr val="accent1"/>
              </a:effectRef>
              <a:fontRef idx="minor">
                <a:schemeClr val="tx1"/>
              </a:fontRef>
            </p:style>
          </p:cxnSp>
          <p:sp>
            <p:nvSpPr>
              <p:cNvPr id="312" name="Text Box 28"/>
              <p:cNvSpPr txBox="1">
                <a:spLocks noChangeArrowheads="1"/>
              </p:cNvSpPr>
              <p:nvPr/>
            </p:nvSpPr>
            <p:spPr bwMode="auto">
              <a:xfrm>
                <a:off x="3451990" y="4336107"/>
                <a:ext cx="2202382" cy="388529"/>
              </a:xfrm>
              <a:prstGeom prst="rect">
                <a:avLst/>
              </a:prstGeom>
              <a:noFill/>
              <a:ln w="9525">
                <a:noFill/>
                <a:miter lim="800000"/>
                <a:headEnd/>
                <a:tailEnd/>
              </a:ln>
            </p:spPr>
            <p:txBody>
              <a:bodyPr wrap="square">
                <a:noAutofit/>
              </a:bodyPr>
              <a:lstStyle/>
              <a:p>
                <a:pPr algn="ctr" eaLnBrk="0" hangingPunct="0">
                  <a:lnSpc>
                    <a:spcPts val="1400"/>
                  </a:lnSpc>
                </a:pPr>
                <a:r>
                  <a:rPr lang="en-GB" sz="1200" i="1" dirty="0">
                    <a:latin typeface="Lucida Sans Unicode" pitchFamily="34" charset="0"/>
                    <a:cs typeface="Lucida Sans Unicode" pitchFamily="34" charset="0"/>
                  </a:rPr>
                  <a:t>Initiate VR session</a:t>
                </a:r>
              </a:p>
              <a:p>
                <a:pPr algn="ctr" eaLnBrk="0" hangingPunct="0">
                  <a:lnSpc>
                    <a:spcPts val="1400"/>
                  </a:lnSpc>
                </a:pPr>
                <a:r>
                  <a:rPr lang="en-GB" sz="1200" i="1" dirty="0">
                    <a:latin typeface="Lucida Sans Unicode" pitchFamily="34" charset="0"/>
                    <a:cs typeface="Lucida Sans Unicode" pitchFamily="34" charset="0"/>
                  </a:rPr>
                  <a:t>and VR interaction</a:t>
                </a:r>
              </a:p>
            </p:txBody>
          </p:sp>
          <p:sp>
            <p:nvSpPr>
              <p:cNvPr id="313" name="Text Box 28"/>
              <p:cNvSpPr txBox="1">
                <a:spLocks noChangeArrowheads="1"/>
              </p:cNvSpPr>
              <p:nvPr/>
            </p:nvSpPr>
            <p:spPr bwMode="auto">
              <a:xfrm rot="5400000">
                <a:off x="902039" y="3381300"/>
                <a:ext cx="1785673" cy="226901"/>
              </a:xfrm>
              <a:prstGeom prst="rect">
                <a:avLst/>
              </a:prstGeom>
              <a:noFill/>
              <a:ln w="9525">
                <a:noFill/>
                <a:miter lim="800000"/>
                <a:headEnd/>
                <a:tailEnd/>
              </a:ln>
            </p:spPr>
            <p:txBody>
              <a:bodyPr wrap="square">
                <a:noAutofit/>
              </a:bodyPr>
              <a:lstStyle/>
              <a:p>
                <a:pPr algn="ctr" eaLnBrk="0" hangingPunct="0">
                  <a:lnSpc>
                    <a:spcPts val="1400"/>
                  </a:lnSpc>
                </a:pPr>
                <a:r>
                  <a:rPr lang="en-GB" sz="1200" i="1" dirty="0">
                    <a:latin typeface="Lucida Sans Unicode" pitchFamily="34" charset="0"/>
                    <a:cs typeface="Lucida Sans Unicode" pitchFamily="34" charset="0"/>
                  </a:rPr>
                  <a:t>(Synch / Correlation)</a:t>
                </a:r>
              </a:p>
            </p:txBody>
          </p:sp>
        </p:grpSp>
      </p:grpSp>
      <p:pic>
        <p:nvPicPr>
          <p:cNvPr id="320" name="Picture 5"/>
          <p:cNvPicPr>
            <a:picLocks noChangeAspect="1" noChangeArrowheads="1"/>
          </p:cNvPicPr>
          <p:nvPr/>
        </p:nvPicPr>
        <p:blipFill>
          <a:blip r:embed="rId6" cstate="print"/>
          <a:srcRect/>
          <a:stretch>
            <a:fillRect/>
          </a:stretch>
        </p:blipFill>
        <p:spPr bwMode="auto">
          <a:xfrm>
            <a:off x="6042214" y="2956958"/>
            <a:ext cx="606877" cy="351350"/>
          </a:xfrm>
          <a:prstGeom prst="rect">
            <a:avLst/>
          </a:prstGeom>
          <a:noFill/>
          <a:ln w="9525">
            <a:noFill/>
            <a:miter lim="800000"/>
            <a:headEnd/>
            <a:tailEnd/>
          </a:ln>
          <a:effectLst/>
        </p:spPr>
      </p:pic>
      <p:sp>
        <p:nvSpPr>
          <p:cNvPr id="324" name="TextBox 323"/>
          <p:cNvSpPr txBox="1"/>
          <p:nvPr/>
        </p:nvSpPr>
        <p:spPr>
          <a:xfrm>
            <a:off x="3164581" y="5408018"/>
            <a:ext cx="7026453" cy="700192"/>
          </a:xfrm>
          <a:prstGeom prst="rect">
            <a:avLst/>
          </a:prstGeom>
          <a:solidFill>
            <a:schemeClr val="bg1"/>
          </a:solidFill>
          <a:ln>
            <a:solidFill>
              <a:schemeClr val="bg1"/>
            </a:solidFill>
          </a:ln>
        </p:spPr>
        <p:txBody>
          <a:bodyPr wrap="square" rtlCol="0">
            <a:spAutoFit/>
          </a:bodyPr>
          <a:lstStyle/>
          <a:p>
            <a:pPr>
              <a:spcAft>
                <a:spcPts val="900"/>
              </a:spcAft>
            </a:pPr>
            <a:r>
              <a:rPr lang="en-GB" sz="1600" dirty="0">
                <a:latin typeface="Arial" pitchFamily="34" charset="0"/>
                <a:cs typeface="Arial" pitchFamily="34" charset="0"/>
              </a:rPr>
              <a:t>This is a standard video playout, using either DVB or IP networks.</a:t>
            </a:r>
          </a:p>
          <a:p>
            <a:pPr>
              <a:spcAft>
                <a:spcPts val="900"/>
              </a:spcAft>
            </a:pPr>
            <a:r>
              <a:rPr lang="en-GB" sz="1600" dirty="0">
                <a:latin typeface="Arial" pitchFamily="34" charset="0"/>
                <a:cs typeface="Arial" pitchFamily="34" charset="0"/>
              </a:rPr>
              <a:t>Now let’s personalise this video for the viewer …	</a:t>
            </a:r>
            <a:r>
              <a:rPr lang="en-GB" sz="1400" i="1" u="sng" dirty="0">
                <a:solidFill>
                  <a:schemeClr val="accent3">
                    <a:lumMod val="50000"/>
                  </a:schemeClr>
                </a:solidFill>
                <a:latin typeface="Arial" pitchFamily="34" charset="0"/>
                <a:cs typeface="Arial" pitchFamily="34" charset="0"/>
              </a:rPr>
              <a:t>CLICK HERE FOR NEXT</a:t>
            </a:r>
          </a:p>
        </p:txBody>
      </p:sp>
      <p:sp>
        <p:nvSpPr>
          <p:cNvPr id="330" name="TextBox 329"/>
          <p:cNvSpPr txBox="1"/>
          <p:nvPr/>
        </p:nvSpPr>
        <p:spPr>
          <a:xfrm>
            <a:off x="672796" y="5402733"/>
            <a:ext cx="10420709" cy="1069524"/>
          </a:xfrm>
          <a:prstGeom prst="rect">
            <a:avLst/>
          </a:prstGeom>
          <a:solidFill>
            <a:schemeClr val="bg1"/>
          </a:solidFill>
          <a:ln>
            <a:solidFill>
              <a:schemeClr val="bg1"/>
            </a:solidFill>
          </a:ln>
        </p:spPr>
        <p:txBody>
          <a:bodyPr wrap="square" rtlCol="0">
            <a:spAutoFit/>
          </a:bodyPr>
          <a:lstStyle/>
          <a:p>
            <a:pPr>
              <a:spcAft>
                <a:spcPts val="900"/>
              </a:spcAft>
            </a:pPr>
            <a:r>
              <a:rPr lang="en-GB" sz="1400" dirty="0">
                <a:latin typeface="Arial" pitchFamily="34" charset="0"/>
                <a:cs typeface="Arial" pitchFamily="34" charset="0"/>
              </a:rPr>
              <a:t>The viewer’s profile is used to select an appropriate placement object from a library. The object is delivered (via IP/WWW) to the viewer STB for rendering in to the source video</a:t>
            </a:r>
          </a:p>
          <a:p>
            <a:pPr>
              <a:spcAft>
                <a:spcPts val="900"/>
              </a:spcAft>
            </a:pPr>
            <a:r>
              <a:rPr lang="en-GB" sz="1400" dirty="0">
                <a:latin typeface="Arial" pitchFamily="34" charset="0"/>
                <a:cs typeface="Arial" pitchFamily="34" charset="0"/>
              </a:rPr>
              <a:t>The </a:t>
            </a:r>
            <a:r>
              <a:rPr lang="en-GB" sz="1400" i="1" dirty="0">
                <a:latin typeface="Arial" pitchFamily="34" charset="0"/>
                <a:cs typeface="Arial" pitchFamily="34" charset="0"/>
              </a:rPr>
              <a:t>Scene Server</a:t>
            </a:r>
            <a:r>
              <a:rPr lang="en-GB" sz="1400" dirty="0">
                <a:latin typeface="Arial" pitchFamily="34" charset="0"/>
                <a:cs typeface="Arial" pitchFamily="34" charset="0"/>
              </a:rPr>
              <a:t> calculates and serves the scene graph relates the object placements to the source video (in terms of spatial placement, time of entry, etc).												</a:t>
            </a:r>
            <a:r>
              <a:rPr lang="en-GB" sz="1400" i="1" u="sng" dirty="0">
                <a:solidFill>
                  <a:schemeClr val="accent3">
                    <a:lumMod val="50000"/>
                  </a:schemeClr>
                </a:solidFill>
                <a:latin typeface="Arial" pitchFamily="34" charset="0"/>
                <a:cs typeface="Arial" pitchFamily="34" charset="0"/>
              </a:rPr>
              <a:t>CLICK HERE FOR NEXT</a:t>
            </a:r>
            <a:endParaRPr lang="en-GB" sz="1400" u="sng" dirty="0">
              <a:solidFill>
                <a:schemeClr val="accent3">
                  <a:lumMod val="50000"/>
                </a:schemeClr>
              </a:solidFill>
              <a:latin typeface="Arial" pitchFamily="34" charset="0"/>
              <a:cs typeface="Arial" pitchFamily="34" charset="0"/>
            </a:endParaRPr>
          </a:p>
        </p:txBody>
      </p:sp>
      <p:sp>
        <p:nvSpPr>
          <p:cNvPr id="333" name="TextBox 332"/>
          <p:cNvSpPr txBox="1"/>
          <p:nvPr/>
        </p:nvSpPr>
        <p:spPr>
          <a:xfrm>
            <a:off x="739154" y="5397606"/>
            <a:ext cx="10256807" cy="1069524"/>
          </a:xfrm>
          <a:prstGeom prst="rect">
            <a:avLst/>
          </a:prstGeom>
          <a:solidFill>
            <a:schemeClr val="bg1"/>
          </a:solidFill>
          <a:ln>
            <a:solidFill>
              <a:schemeClr val="bg1"/>
            </a:solidFill>
          </a:ln>
        </p:spPr>
        <p:txBody>
          <a:bodyPr wrap="square" rtlCol="0">
            <a:spAutoFit/>
          </a:bodyPr>
          <a:lstStyle/>
          <a:p>
            <a:pPr>
              <a:spcAft>
                <a:spcPts val="900"/>
              </a:spcAft>
            </a:pPr>
            <a:r>
              <a:rPr lang="en-GB" sz="1400" dirty="0">
                <a:latin typeface="Arial" pitchFamily="34" charset="0"/>
                <a:cs typeface="Arial" pitchFamily="34" charset="0"/>
              </a:rPr>
              <a:t>The viewer can use an app to send simple data back to the Scene Server to modify the vectors of the placement objects, and so interact with the placement object. </a:t>
            </a:r>
          </a:p>
          <a:p>
            <a:pPr>
              <a:spcAft>
                <a:spcPts val="900"/>
              </a:spcAft>
            </a:pPr>
            <a:r>
              <a:rPr lang="en-GB" sz="1400" dirty="0">
                <a:latin typeface="Arial" pitchFamily="34" charset="0"/>
                <a:cs typeface="Arial" pitchFamily="34" charset="0"/>
              </a:rPr>
              <a:t>This data can be shared with a number of colleagues online and so realise collaborative interactivity with content personalised for the group, and within a broadcast video (potentially real-time)					</a:t>
            </a:r>
            <a:r>
              <a:rPr lang="en-GB" sz="1400" i="1" u="sng" dirty="0">
                <a:solidFill>
                  <a:schemeClr val="accent3">
                    <a:lumMod val="50000"/>
                  </a:schemeClr>
                </a:solidFill>
                <a:latin typeface="Arial" pitchFamily="34" charset="0"/>
                <a:cs typeface="Arial" pitchFamily="34" charset="0"/>
              </a:rPr>
              <a:t>CLICK HERE FOR NEXT</a:t>
            </a:r>
          </a:p>
        </p:txBody>
      </p:sp>
      <p:sp>
        <p:nvSpPr>
          <p:cNvPr id="336" name="TextBox 335"/>
          <p:cNvSpPr txBox="1"/>
          <p:nvPr/>
        </p:nvSpPr>
        <p:spPr>
          <a:xfrm>
            <a:off x="739154" y="5403370"/>
            <a:ext cx="10689311" cy="1184940"/>
          </a:xfrm>
          <a:prstGeom prst="rect">
            <a:avLst/>
          </a:prstGeom>
          <a:solidFill>
            <a:schemeClr val="bg1"/>
          </a:solidFill>
          <a:ln>
            <a:solidFill>
              <a:schemeClr val="bg1"/>
            </a:solidFill>
          </a:ln>
        </p:spPr>
        <p:txBody>
          <a:bodyPr wrap="square" rtlCol="0">
            <a:spAutoFit/>
          </a:bodyPr>
          <a:lstStyle/>
          <a:p>
            <a:pPr>
              <a:spcAft>
                <a:spcPts val="900"/>
              </a:spcAft>
            </a:pPr>
            <a:r>
              <a:rPr lang="en-GB" sz="1400" dirty="0">
                <a:latin typeface="Arial" pitchFamily="34" charset="0"/>
                <a:cs typeface="Arial" pitchFamily="34" charset="0"/>
              </a:rPr>
              <a:t>At specific points in the playout, the viewer may initiate a download of the associated VR world relating to the broadcast video. The VR world may include personalised objects, and interactive, as described above	</a:t>
            </a:r>
          </a:p>
          <a:p>
            <a:pPr>
              <a:spcAft>
                <a:spcPts val="900"/>
              </a:spcAft>
            </a:pPr>
            <a:r>
              <a:rPr lang="en-GB" sz="1400" dirty="0">
                <a:latin typeface="Arial" pitchFamily="34" charset="0"/>
                <a:cs typeface="Arial" pitchFamily="34" charset="0"/>
              </a:rPr>
              <a:t>																	</a:t>
            </a:r>
            <a:r>
              <a:rPr lang="en-GB" sz="1400" i="1" dirty="0">
                <a:latin typeface="Arial" pitchFamily="34" charset="0"/>
                <a:cs typeface="Arial" pitchFamily="34" charset="0"/>
                <a:hlinkClick r:id="rId8" action="ppaction://hlinksldjump"/>
              </a:rPr>
              <a:t>CLICK HERE TO RETURN</a:t>
            </a:r>
            <a:endParaRPr lang="en-GB" sz="1400" i="1" dirty="0">
              <a:latin typeface="Arial" pitchFamily="34" charset="0"/>
              <a:cs typeface="Arial" pitchFamily="34" charset="0"/>
            </a:endParaRPr>
          </a:p>
          <a:p>
            <a:pPr>
              <a:spcAft>
                <a:spcPts val="900"/>
              </a:spcAft>
            </a:pPr>
            <a:endParaRPr lang="en-GB" sz="1400" i="1" dirty="0">
              <a:latin typeface="Arial" pitchFamily="34" charset="0"/>
              <a:cs typeface="Arial" pitchFamily="34" charset="0"/>
            </a:endParaRPr>
          </a:p>
        </p:txBody>
      </p:sp>
      <p:sp>
        <p:nvSpPr>
          <p:cNvPr id="94" name="Rectangle 3"/>
          <p:cNvSpPr>
            <a:spLocks noChangeArrowheads="1"/>
          </p:cNvSpPr>
          <p:nvPr/>
        </p:nvSpPr>
        <p:spPr bwMode="auto">
          <a:xfrm>
            <a:off x="408198" y="706352"/>
            <a:ext cx="7912107" cy="461665"/>
          </a:xfrm>
          <a:prstGeom prst="rect">
            <a:avLst/>
          </a:prstGeom>
          <a:solidFill>
            <a:schemeClr val="bg1"/>
          </a:solidFill>
          <a:ln w="9525">
            <a:noFill/>
            <a:miter lim="800000"/>
            <a:headEnd/>
            <a:tailEnd/>
          </a:ln>
        </p:spPr>
        <p:txBody>
          <a:bodyPr wrap="square">
            <a:spAutoFit/>
          </a:bodyPr>
          <a:lstStyle/>
          <a:p>
            <a:pPr eaLnBrk="0" hangingPunct="0"/>
            <a:r>
              <a:rPr lang="en-GB" sz="2400" b="1" dirty="0">
                <a:latin typeface="Lucida Sans Unicode" pitchFamily="34" charset="0"/>
              </a:rPr>
              <a:t>Delivery Platform – 2 – In-Video Personalisation</a:t>
            </a:r>
            <a:endParaRPr lang="en-GB" sz="2400" b="1" i="1" dirty="0">
              <a:latin typeface="Lucida Sans Unicode" pitchFamily="34" charset="0"/>
            </a:endParaRPr>
          </a:p>
        </p:txBody>
      </p:sp>
      <p:sp>
        <p:nvSpPr>
          <p:cNvPr id="95" name="Rectangle 3"/>
          <p:cNvSpPr>
            <a:spLocks noChangeArrowheads="1"/>
          </p:cNvSpPr>
          <p:nvPr/>
        </p:nvSpPr>
        <p:spPr bwMode="auto">
          <a:xfrm>
            <a:off x="378188" y="699654"/>
            <a:ext cx="7885496" cy="461665"/>
          </a:xfrm>
          <a:prstGeom prst="rect">
            <a:avLst/>
          </a:prstGeom>
          <a:solidFill>
            <a:schemeClr val="bg1"/>
          </a:solidFill>
          <a:ln w="9525">
            <a:noFill/>
            <a:miter lim="800000"/>
            <a:headEnd/>
            <a:tailEnd/>
          </a:ln>
        </p:spPr>
        <p:txBody>
          <a:bodyPr wrap="square">
            <a:spAutoFit/>
          </a:bodyPr>
          <a:lstStyle/>
          <a:p>
            <a:pPr eaLnBrk="0" hangingPunct="0"/>
            <a:r>
              <a:rPr lang="en-GB" sz="2400" b="1" dirty="0">
                <a:latin typeface="Lucida Sans Unicode" pitchFamily="34" charset="0"/>
              </a:rPr>
              <a:t>Delivery Platform – 3 – Interaction                     </a:t>
            </a:r>
            <a:endParaRPr lang="en-GB" sz="2400" b="1" i="1" dirty="0">
              <a:latin typeface="Lucida Sans Unicode" pitchFamily="34" charset="0"/>
            </a:endParaRPr>
          </a:p>
        </p:txBody>
      </p:sp>
      <p:sp>
        <p:nvSpPr>
          <p:cNvPr id="96" name="Rectangle 3"/>
          <p:cNvSpPr>
            <a:spLocks noChangeArrowheads="1"/>
          </p:cNvSpPr>
          <p:nvPr/>
        </p:nvSpPr>
        <p:spPr bwMode="auto">
          <a:xfrm>
            <a:off x="393698" y="657481"/>
            <a:ext cx="9487659" cy="461665"/>
          </a:xfrm>
          <a:prstGeom prst="rect">
            <a:avLst/>
          </a:prstGeom>
          <a:solidFill>
            <a:schemeClr val="bg1"/>
          </a:solidFill>
          <a:ln w="9525">
            <a:noFill/>
            <a:miter lim="800000"/>
            <a:headEnd/>
            <a:tailEnd/>
          </a:ln>
        </p:spPr>
        <p:txBody>
          <a:bodyPr wrap="square">
            <a:spAutoFit/>
          </a:bodyPr>
          <a:lstStyle/>
          <a:p>
            <a:pPr eaLnBrk="0" hangingPunct="0"/>
            <a:r>
              <a:rPr lang="en-GB" sz="2400" b="1" dirty="0">
                <a:latin typeface="Lucida Sans Unicode" pitchFamily="34" charset="0"/>
              </a:rPr>
              <a:t>Delivery Platform – 4 – VR Broadcast and Personalisation</a:t>
            </a:r>
            <a:endParaRPr lang="en-GB" sz="2400" b="1" i="1" dirty="0">
              <a:latin typeface="Lucida Sans Unicode" pitchFamily="34" charset="0"/>
            </a:endParaRPr>
          </a:p>
        </p:txBody>
      </p:sp>
      <p:pic>
        <p:nvPicPr>
          <p:cNvPr id="90" name="Picture 89"/>
          <p:cNvPicPr>
            <a:picLocks noChangeAspect="1" noChangeArrowheads="1"/>
          </p:cNvPicPr>
          <p:nvPr/>
        </p:nvPicPr>
        <p:blipFill>
          <a:blip r:embed="rId4" cstate="print"/>
          <a:srcRect/>
          <a:stretch>
            <a:fillRect/>
          </a:stretch>
        </p:blipFill>
        <p:spPr bwMode="auto">
          <a:xfrm>
            <a:off x="8700151" y="1709630"/>
            <a:ext cx="1429359" cy="853357"/>
          </a:xfrm>
          <a:prstGeom prst="rect">
            <a:avLst/>
          </a:prstGeom>
          <a:noFill/>
          <a:ln w="9525">
            <a:noFill/>
            <a:miter lim="800000"/>
            <a:headEnd/>
            <a:tailEnd/>
          </a:ln>
        </p:spPr>
      </p:pic>
      <p:sp>
        <p:nvSpPr>
          <p:cNvPr id="2" name="Freeform: Shape 1"/>
          <p:cNvSpPr/>
          <p:nvPr/>
        </p:nvSpPr>
        <p:spPr>
          <a:xfrm>
            <a:off x="8845186" y="3410975"/>
            <a:ext cx="362309" cy="400381"/>
          </a:xfrm>
          <a:custGeom>
            <a:avLst/>
            <a:gdLst>
              <a:gd name="connsiteX0" fmla="*/ 22838 w 221245"/>
              <a:gd name="connsiteY0" fmla="*/ 310550 h 310550"/>
              <a:gd name="connsiteX1" fmla="*/ 40090 w 221245"/>
              <a:gd name="connsiteY1" fmla="*/ 258792 h 310550"/>
              <a:gd name="connsiteX2" fmla="*/ 83222 w 221245"/>
              <a:gd name="connsiteY2" fmla="*/ 232913 h 310550"/>
              <a:gd name="connsiteX3" fmla="*/ 134981 w 221245"/>
              <a:gd name="connsiteY3" fmla="*/ 198407 h 310550"/>
              <a:gd name="connsiteX4" fmla="*/ 160860 w 221245"/>
              <a:gd name="connsiteY4" fmla="*/ 189781 h 310550"/>
              <a:gd name="connsiteX5" fmla="*/ 221245 w 221245"/>
              <a:gd name="connsiteY5" fmla="*/ 155275 h 310550"/>
              <a:gd name="connsiteX6" fmla="*/ 152234 w 221245"/>
              <a:gd name="connsiteY6" fmla="*/ 94890 h 310550"/>
              <a:gd name="connsiteX7" fmla="*/ 74596 w 221245"/>
              <a:gd name="connsiteY7" fmla="*/ 34505 h 310550"/>
              <a:gd name="connsiteX8" fmla="*/ 22838 w 221245"/>
              <a:gd name="connsiteY8" fmla="*/ 0 h 310550"/>
              <a:gd name="connsiteX9" fmla="*/ 5585 w 221245"/>
              <a:gd name="connsiteY9" fmla="*/ 172528 h 310550"/>
              <a:gd name="connsiteX0" fmla="*/ 163902 w 362309"/>
              <a:gd name="connsiteY0" fmla="*/ 400381 h 400381"/>
              <a:gd name="connsiteX1" fmla="*/ 181154 w 362309"/>
              <a:gd name="connsiteY1" fmla="*/ 348623 h 400381"/>
              <a:gd name="connsiteX2" fmla="*/ 224286 w 362309"/>
              <a:gd name="connsiteY2" fmla="*/ 322744 h 400381"/>
              <a:gd name="connsiteX3" fmla="*/ 276045 w 362309"/>
              <a:gd name="connsiteY3" fmla="*/ 288238 h 400381"/>
              <a:gd name="connsiteX4" fmla="*/ 301924 w 362309"/>
              <a:gd name="connsiteY4" fmla="*/ 279612 h 400381"/>
              <a:gd name="connsiteX5" fmla="*/ 362309 w 362309"/>
              <a:gd name="connsiteY5" fmla="*/ 245106 h 400381"/>
              <a:gd name="connsiteX6" fmla="*/ 293298 w 362309"/>
              <a:gd name="connsiteY6" fmla="*/ 184721 h 400381"/>
              <a:gd name="connsiteX7" fmla="*/ 215660 w 362309"/>
              <a:gd name="connsiteY7" fmla="*/ 124336 h 400381"/>
              <a:gd name="connsiteX8" fmla="*/ 163902 w 362309"/>
              <a:gd name="connsiteY8" fmla="*/ 89831 h 400381"/>
              <a:gd name="connsiteX9" fmla="*/ 0 w 362309"/>
              <a:gd name="connsiteY9" fmla="*/ 46698 h 40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309" h="400381">
                <a:moveTo>
                  <a:pt x="163902" y="400381"/>
                </a:moveTo>
                <a:cubicBezTo>
                  <a:pt x="169653" y="383128"/>
                  <a:pt x="169989" y="362978"/>
                  <a:pt x="181154" y="348623"/>
                </a:cubicBezTo>
                <a:cubicBezTo>
                  <a:pt x="191448" y="335388"/>
                  <a:pt x="210141" y="331746"/>
                  <a:pt x="224286" y="322744"/>
                </a:cubicBezTo>
                <a:cubicBezTo>
                  <a:pt x="241780" y="311612"/>
                  <a:pt x="257919" y="298308"/>
                  <a:pt x="276045" y="288238"/>
                </a:cubicBezTo>
                <a:cubicBezTo>
                  <a:pt x="283994" y="283822"/>
                  <a:pt x="293566" y="283194"/>
                  <a:pt x="301924" y="279612"/>
                </a:cubicBezTo>
                <a:cubicBezTo>
                  <a:pt x="332569" y="266478"/>
                  <a:pt x="336319" y="262433"/>
                  <a:pt x="362309" y="245106"/>
                </a:cubicBezTo>
                <a:cubicBezTo>
                  <a:pt x="294603" y="160475"/>
                  <a:pt x="361848" y="232179"/>
                  <a:pt x="293298" y="184721"/>
                </a:cubicBezTo>
                <a:cubicBezTo>
                  <a:pt x="266342" y="166059"/>
                  <a:pt x="241539" y="144464"/>
                  <a:pt x="215660" y="124336"/>
                </a:cubicBezTo>
                <a:cubicBezTo>
                  <a:pt x="199293" y="111606"/>
                  <a:pt x="181155" y="101333"/>
                  <a:pt x="163902" y="89831"/>
                </a:cubicBezTo>
                <a:cubicBezTo>
                  <a:pt x="126073" y="165486"/>
                  <a:pt x="0" y="-104184"/>
                  <a:pt x="0" y="46698"/>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3" name="Picture 5"/>
          <p:cNvPicPr>
            <a:picLocks noChangeAspect="1" noChangeArrowheads="1"/>
          </p:cNvPicPr>
          <p:nvPr/>
        </p:nvPicPr>
        <p:blipFill>
          <a:blip r:embed="rId6" cstate="print"/>
          <a:srcRect/>
          <a:stretch>
            <a:fillRect/>
          </a:stretch>
        </p:blipFill>
        <p:spPr bwMode="auto">
          <a:xfrm>
            <a:off x="8959165" y="2173577"/>
            <a:ext cx="703508" cy="407294"/>
          </a:xfrm>
          <a:prstGeom prst="rect">
            <a:avLst/>
          </a:prstGeom>
          <a:noFill/>
          <a:ln w="9525">
            <a:noFill/>
            <a:miter lim="800000"/>
            <a:headEnd/>
            <a:tailEnd/>
          </a:ln>
          <a:effectLst/>
        </p:spPr>
      </p:pic>
      <p:pic>
        <p:nvPicPr>
          <p:cNvPr id="97" name="Picture 2" descr="F:\1 - R+C\11 - Media Brokerage\aston martin.gif"/>
          <p:cNvPicPr>
            <a:picLocks noChangeAspect="1" noChangeArrowheads="1"/>
          </p:cNvPicPr>
          <p:nvPr/>
        </p:nvPicPr>
        <p:blipFill>
          <a:blip r:embed="rId9" cstate="print"/>
          <a:srcRect/>
          <a:stretch>
            <a:fillRect/>
          </a:stretch>
        </p:blipFill>
        <p:spPr bwMode="auto">
          <a:xfrm>
            <a:off x="9192964" y="4679484"/>
            <a:ext cx="1312838" cy="765524"/>
          </a:xfrm>
          <a:prstGeom prst="rect">
            <a:avLst/>
          </a:prstGeom>
          <a:noFill/>
        </p:spPr>
      </p:pic>
      <p:sp>
        <p:nvSpPr>
          <p:cNvPr id="98" name="Rectangle 97"/>
          <p:cNvSpPr/>
          <p:nvPr/>
        </p:nvSpPr>
        <p:spPr>
          <a:xfrm>
            <a:off x="393698" y="387350"/>
            <a:ext cx="11441743" cy="313932"/>
          </a:xfrm>
          <a:prstGeom prst="rect">
            <a:avLst/>
          </a:prstGeom>
        </p:spPr>
        <p:txBody>
          <a:bodyPr wrap="square">
            <a:spAutoFit/>
          </a:bodyPr>
          <a:lstStyle/>
          <a:p>
            <a:pPr lvl="0" defTabSz="914400">
              <a:lnSpc>
                <a:spcPct val="90000"/>
              </a:lnSpc>
              <a:spcBef>
                <a:spcPct val="0"/>
              </a:spcBef>
              <a:defRPr/>
            </a:pPr>
            <a:r>
              <a:rPr lang="en-GB" sz="1600" cap="all" dirty="0">
                <a:solidFill>
                  <a:schemeClr val="bg1">
                    <a:lumMod val="65000"/>
                  </a:schemeClr>
                </a:solidFill>
              </a:rPr>
              <a:t>OBJECT-MEDIA: FROM PERSONALISATION TO A SEAMLESS TV/VR  convergence</a:t>
            </a:r>
          </a:p>
        </p:txBody>
      </p:sp>
    </p:spTree>
    <p:extLst>
      <p:ext uri="{BB962C8B-B14F-4D97-AF65-F5344CB8AC3E}">
        <p14:creationId xmlns:p14="http://schemas.microsoft.com/office/powerpoint/2010/main" val="4081354111"/>
      </p:ext>
    </p:extLst>
  </p:cSld>
  <p:clrMapOvr>
    <a:masterClrMapping/>
  </p:clrMapOvr>
  <mc:AlternateContent xmlns:mc="http://schemas.openxmlformats.org/markup-compatibility/2006" xmlns:p14="http://schemas.microsoft.com/office/powerpoint/2010/main">
    <mc:Choice Requires="p14">
      <p:transition spd="slow" p14:dur="2000" advClick="0" advTm="180000"/>
    </mc:Choice>
    <mc:Fallback xmlns="">
      <p:transition spd="slow" advClick="0" advTm="180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500"/>
                                            <p:tgtEl>
                                              <p:spTgt spid="19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24"/>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324"/>
                                            </p:tgtEl>
                                            <p:attrNameLst>
                                              <p:attrName>style.visibility</p:attrName>
                                            </p:attrNameLst>
                                          </p:cBhvr>
                                          <p:to>
                                            <p:strVal val="hidden"/>
                                          </p:to>
                                        </p:set>
                                      </p:childTnLst>
                                    </p:cTn>
                                  </p:par>
                                </p:childTnLst>
                              </p:cTn>
                            </p:par>
                            <p:par>
                              <p:cTn id="16" fill="hold">
                                <p:stCondLst>
                                  <p:cond delay="0"/>
                                </p:stCondLst>
                                <p:childTnLst>
                                  <p:par>
                                    <p:cTn id="17" presetID="10" presetClass="entr" presetSubtype="0" fill="hold" grpId="0" nodeType="after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fade">
                                          <p:cBhvr>
                                            <p:cTn id="19" dur="500"/>
                                            <p:tgtEl>
                                              <p:spTgt spid="9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10"/>
                                            </p:tgtEl>
                                            <p:attrNameLst>
                                              <p:attrName>style.visibility</p:attrName>
                                            </p:attrNameLst>
                                          </p:cBhvr>
                                          <p:to>
                                            <p:strVal val="visible"/>
                                          </p:to>
                                        </p:set>
                                        <p:animEffect transition="in" filter="fade">
                                          <p:cBhvr>
                                            <p:cTn id="23" dur="2000"/>
                                            <p:tgtEl>
                                              <p:spTgt spid="2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20"/>
                                            </p:tgtEl>
                                            <p:attrNameLst>
                                              <p:attrName>style.visibility</p:attrName>
                                            </p:attrNameLst>
                                          </p:cBhvr>
                                          <p:to>
                                            <p:strVal val="visible"/>
                                          </p:to>
                                        </p:set>
                                        <p:animEffect transition="in" filter="fade">
                                          <p:cBhvr>
                                            <p:cTn id="27" dur="500"/>
                                            <p:tgtEl>
                                              <p:spTgt spid="320"/>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330"/>
                                            </p:tgtEl>
                                            <p:attrNameLst>
                                              <p:attrName>style.visibility</p:attrName>
                                            </p:attrNameLst>
                                          </p:cBhvr>
                                          <p:to>
                                            <p:strVal val="visible"/>
                                          </p:to>
                                        </p:set>
                                      </p:childTnLst>
                                    </p:cTn>
                                  </p:par>
                                </p:childTnLst>
                              </p:cTn>
                            </p:par>
                            <p:par>
                              <p:cTn id="30" fill="hold">
                                <p:stCondLst>
                                  <p:cond delay="3000"/>
                                </p:stCondLst>
                                <p:childTnLst>
                                  <p:par>
                                    <p:cTn id="31" presetID="42" presetClass="path" presetSubtype="0" accel="50000" decel="50000" fill="hold" nodeType="afterEffect">
                                      <p:stCondLst>
                                        <p:cond delay="0"/>
                                      </p:stCondLst>
                                      <p:childTnLst>
                                        <p:animMotion origin="layout" path="M 0.00403 7.40741E-7 L 0.1776 -0.1213 " pathEditMode="relative" rAng="0" ptsTypes="AA">
                                          <p:cBhvr>
                                            <p:cTn id="32" dur="2000" fill="hold"/>
                                            <p:tgtEl>
                                              <p:spTgt spid="322"/>
                                            </p:tgtEl>
                                            <p:attrNameLst>
                                              <p:attrName>ppt_x</p:attrName>
                                              <p:attrName>ppt_y</p:attrName>
                                            </p:attrNameLst>
                                          </p:cBhvr>
                                          <p:rCtr x="8672" y="-6065"/>
                                        </p:animMotion>
                                      </p:childTnLst>
                                    </p:cTn>
                                  </p:par>
                                </p:childTnLst>
                              </p:cTn>
                            </p:par>
                          </p:childTnLst>
                        </p:cTn>
                      </p:par>
                    </p:childTnLst>
                  </p:cTn>
                  <p:nextCondLst>
                    <p:cond evt="onClick" delay="0">
                      <p:tgtEl>
                        <p:spTgt spid="324"/>
                      </p:tgtEl>
                    </p:cond>
                  </p:nextCondLst>
                </p:seq>
                <p:seq concurrent="1" nextAc="seek">
                  <p:cTn id="33" restart="whenNotActive" fill="hold" evtFilter="cancelBubble" nodeType="interactiveSeq">
                    <p:stCondLst>
                      <p:cond evt="onClick" delay="0">
                        <p:tgtEl>
                          <p:spTgt spid="33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1" nodeType="afterEffect">
                                      <p:stCondLst>
                                        <p:cond delay="0"/>
                                      </p:stCondLst>
                                      <p:childTnLst>
                                        <p:set>
                                          <p:cBhvr>
                                            <p:cTn id="37" dur="1" fill="hold">
                                              <p:stCondLst>
                                                <p:cond delay="0"/>
                                              </p:stCondLst>
                                            </p:cTn>
                                            <p:tgtEl>
                                              <p:spTgt spid="330"/>
                                            </p:tgtEl>
                                            <p:attrNameLst>
                                              <p:attrName>style.visibility</p:attrName>
                                            </p:attrNameLst>
                                          </p:cBhvr>
                                          <p:to>
                                            <p:strVal val="hidden"/>
                                          </p:to>
                                        </p:set>
                                      </p:childTnLst>
                                    </p:cTn>
                                  </p:par>
                                </p:childTnLst>
                              </p:cTn>
                            </p:par>
                            <p:par>
                              <p:cTn id="38" fill="hold">
                                <p:stCondLst>
                                  <p:cond delay="0"/>
                                </p:stCondLst>
                                <p:childTnLst>
                                  <p:par>
                                    <p:cTn id="39" presetID="10" presetClass="entr" presetSubtype="0" fill="hold" grpId="0" nodeType="after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500"/>
                                            <p:tgtEl>
                                              <p:spTgt spid="95"/>
                                            </p:tgtEl>
                                          </p:cBhvr>
                                        </p:animEffect>
                                      </p:childTnLst>
                                    </p:cTn>
                                  </p:par>
                                </p:childTnLst>
                              </p:cTn>
                            </p:par>
                            <p:par>
                              <p:cTn id="42" fill="hold">
                                <p:stCondLst>
                                  <p:cond delay="500"/>
                                </p:stCondLst>
                                <p:childTnLst>
                                  <p:par>
                                    <p:cTn id="43" presetID="22" presetClass="entr" presetSubtype="2" fill="hold" nodeType="afterEffect">
                                      <p:stCondLst>
                                        <p:cond delay="0"/>
                                      </p:stCondLst>
                                      <p:childTnLst>
                                        <p:set>
                                          <p:cBhvr>
                                            <p:cTn id="44" dur="1" fill="hold">
                                              <p:stCondLst>
                                                <p:cond delay="0"/>
                                              </p:stCondLst>
                                            </p:cTn>
                                            <p:tgtEl>
                                              <p:spTgt spid="235"/>
                                            </p:tgtEl>
                                            <p:attrNameLst>
                                              <p:attrName>style.visibility</p:attrName>
                                            </p:attrNameLst>
                                          </p:cBhvr>
                                          <p:to>
                                            <p:strVal val="visible"/>
                                          </p:to>
                                        </p:set>
                                        <p:animEffect transition="in" filter="wipe(right)">
                                          <p:cBhvr>
                                            <p:cTn id="45" dur="2000"/>
                                            <p:tgtEl>
                                              <p:spTgt spid="235"/>
                                            </p:tgtEl>
                                          </p:cBhvr>
                                        </p:animEffect>
                                      </p:childTnLst>
                                    </p:cTn>
                                  </p:par>
                                  <p:par>
                                    <p:cTn id="46" presetID="1" presetClass="entr" presetSubtype="0" fill="hold" grpId="1" nodeType="withEffect">
                                      <p:stCondLst>
                                        <p:cond delay="0"/>
                                      </p:stCondLst>
                                      <p:childTnLst>
                                        <p:set>
                                          <p:cBhvr>
                                            <p:cTn id="47" dur="1" fill="hold">
                                              <p:stCondLst>
                                                <p:cond delay="0"/>
                                              </p:stCondLst>
                                            </p:cTn>
                                            <p:tgtEl>
                                              <p:spTgt spid="333"/>
                                            </p:tgtEl>
                                            <p:attrNameLst>
                                              <p:attrName>style.visibility</p:attrName>
                                            </p:attrNameLst>
                                          </p:cBhvr>
                                          <p:to>
                                            <p:strVal val="visible"/>
                                          </p:to>
                                        </p:set>
                                      </p:childTnLst>
                                    </p:cTn>
                                  </p:par>
                                </p:childTnLst>
                              </p:cTn>
                            </p:par>
                            <p:par>
                              <p:cTn id="48" fill="hold">
                                <p:stCondLst>
                                  <p:cond delay="2500"/>
                                </p:stCondLst>
                                <p:childTnLst>
                                  <p:par>
                                    <p:cTn id="49" presetID="1" presetClass="entr" presetSubtype="0" fill="hold" nodeType="after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par>
                              <p:cTn id="51" fill="hold">
                                <p:stCondLst>
                                  <p:cond delay="2500"/>
                                </p:stCondLst>
                                <p:childTnLst>
                                  <p:par>
                                    <p:cTn id="52" presetID="26" presetClass="emph" presetSubtype="0" fill="hold" nodeType="afterEffect">
                                      <p:stCondLst>
                                        <p:cond delay="0"/>
                                      </p:stCondLst>
                                      <p:childTnLst>
                                        <p:animEffect transition="out" filter="fade">
                                          <p:cBhvr>
                                            <p:cTn id="53" dur="500" tmFilter="0, 0; .2, .5; .8, .5; 1, 0"/>
                                            <p:tgtEl>
                                              <p:spTgt spid="235"/>
                                            </p:tgtEl>
                                          </p:cBhvr>
                                        </p:animEffect>
                                        <p:animScale>
                                          <p:cBhvr>
                                            <p:cTn id="54" dur="250" autoRev="1" fill="hold"/>
                                            <p:tgtEl>
                                              <p:spTgt spid="235"/>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fade">
                                          <p:cBhvr>
                                            <p:cTn id="57" dur="500"/>
                                            <p:tgtEl>
                                              <p:spTgt spid="93"/>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down)">
                                          <p:cBhvr>
                                            <p:cTn id="60" dur="2000"/>
                                            <p:tgtEl>
                                              <p:spTgt spid="2"/>
                                            </p:tgtEl>
                                          </p:cBhvr>
                                        </p:animEffect>
                                      </p:childTnLst>
                                    </p:cTn>
                                  </p:par>
                                  <p:par>
                                    <p:cTn id="61" presetID="0" presetClass="path" presetSubtype="0" accel="50000" fill="hold" nodeType="withEffect" p14:presetBounceEnd="43000">
                                      <p:stCondLst>
                                        <p:cond delay="1500"/>
                                      </p:stCondLst>
                                      <p:childTnLst>
                                        <p:animMotion origin="layout" path="M -0.00117 0.00671 L -0.00117 0.00694 C 0.01537 0.01203 0.00951 0.01065 0.03763 0.01157 C 0.03998 0.0118 0.04232 0.01088 0.04479 0.01041 C 0.04453 0.00787 0.04453 0.00532 0.04401 0.00278 C 0.04323 -0.0007 0.04037 -0.00625 0.03906 -0.00972 C 0.03425 -0.02246 0.04011 -0.00926 0.03347 -0.02361 C 0.03216 -0.03033 0.03347 -0.025 0.0306 -0.03125 C 0.02565 -0.04167 0.03321 -0.02778 0.02709 -0.03866 C 0.02474 -0.05139 0.02865 -0.03218 0.02422 -0.0463 C 0.02344 -0.04861 0.02331 -0.05139 0.02279 -0.05394 L 0.02214 -0.05764 L 0.02136 -0.06134 C 0.01927 -0.05764 0.01745 -0.05533 0.01641 -0.05 C 0.01393 -0.03797 0.01784 -0.0463 0.01367 -0.03866 C 0.01094 -0.02176 0.01354 -0.03658 0.01081 -0.025 C 0.01055 -0.02361 0.01029 -0.02246 0.01003 -0.02107 C 0.00977 -0.01945 0.0099 -0.01759 0.00938 -0.01597 C 0.00703 -0.00903 0.00729 -0.01482 0.00729 -0.01111 L 0.00729 -0.01088 " pathEditMode="relative" rAng="0" ptsTypes="AAAAAAAAAAAAAAAAAAAA" p14:bounceEnd="43000">
                                          <p:cBhvr>
                                            <p:cTn id="62" dur="3000" fill="hold"/>
                                            <p:tgtEl>
                                              <p:spTgt spid="93"/>
                                            </p:tgtEl>
                                            <p:attrNameLst>
                                              <p:attrName>ppt_x</p:attrName>
                                              <p:attrName>ppt_y</p:attrName>
                                            </p:attrNameLst>
                                          </p:cBhvr>
                                          <p:rCtr x="2292" y="-3171"/>
                                        </p:animMotion>
                                      </p:childTnLst>
                                    </p:cTn>
                                  </p:par>
                                </p:childTnLst>
                              </p:cTn>
                            </p:par>
                          </p:childTnLst>
                        </p:cTn>
                      </p:par>
                    </p:childTnLst>
                  </p:cTn>
                  <p:nextCondLst>
                    <p:cond evt="onClick" delay="0">
                      <p:tgtEl>
                        <p:spTgt spid="330"/>
                      </p:tgtEl>
                    </p:cond>
                  </p:nextCondLst>
                </p:seq>
                <p:seq concurrent="1" nextAc="seek">
                  <p:cTn id="63" restart="whenNotActive" fill="hold" evtFilter="cancelBubble" nodeType="interactiveSeq">
                    <p:stCondLst>
                      <p:cond evt="onClick" delay="0">
                        <p:tgtEl>
                          <p:spTgt spid="333"/>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afterEffect">
                                      <p:stCondLst>
                                        <p:cond delay="0"/>
                                      </p:stCondLst>
                                      <p:childTnLst>
                                        <p:set>
                                          <p:cBhvr>
                                            <p:cTn id="67" dur="1" fill="hold">
                                              <p:stCondLst>
                                                <p:cond delay="0"/>
                                              </p:stCondLst>
                                            </p:cTn>
                                            <p:tgtEl>
                                              <p:spTgt spid="333"/>
                                            </p:tgtEl>
                                            <p:attrNameLst>
                                              <p:attrName>style.visibility</p:attrName>
                                            </p:attrNameLst>
                                          </p:cBhvr>
                                          <p:to>
                                            <p:strVal val="hidden"/>
                                          </p:to>
                                        </p:set>
                                      </p:childTnLst>
                                    </p:cTn>
                                  </p:par>
                                </p:childTnLst>
                              </p:cTn>
                            </p:par>
                            <p:par>
                              <p:cTn id="68" fill="hold">
                                <p:stCondLst>
                                  <p:cond delay="0"/>
                                </p:stCondLst>
                                <p:childTnLst>
                                  <p:par>
                                    <p:cTn id="69" presetID="10" presetClass="entr" presetSubtype="0" fill="hold" grpId="0" nodeType="after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fade">
                                          <p:cBhvr>
                                            <p:cTn id="71" dur="500"/>
                                            <p:tgtEl>
                                              <p:spTgt spid="96"/>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299"/>
                                            </p:tgtEl>
                                            <p:attrNameLst>
                                              <p:attrName>style.visibility</p:attrName>
                                            </p:attrNameLst>
                                          </p:cBhvr>
                                          <p:to>
                                            <p:strVal val="visible"/>
                                          </p:to>
                                        </p:set>
                                        <p:animEffect transition="in" filter="fade">
                                          <p:cBhvr>
                                            <p:cTn id="75" dur="2000"/>
                                            <p:tgtEl>
                                              <p:spTgt spid="299"/>
                                            </p:tgtEl>
                                          </p:cBhvr>
                                        </p:animEffect>
                                      </p:childTnLst>
                                    </p:cTn>
                                  </p:par>
                                  <p:par>
                                    <p:cTn id="76" presetID="1" presetClass="entr" presetSubtype="0" fill="hold" grpId="0" nodeType="withEffect">
                                      <p:stCondLst>
                                        <p:cond delay="0"/>
                                      </p:stCondLst>
                                      <p:childTnLst>
                                        <p:set>
                                          <p:cBhvr>
                                            <p:cTn id="77" dur="1" fill="hold">
                                              <p:stCondLst>
                                                <p:cond delay="0"/>
                                              </p:stCondLst>
                                            </p:cTn>
                                            <p:tgtEl>
                                              <p:spTgt spid="336"/>
                                            </p:tgtEl>
                                            <p:attrNameLst>
                                              <p:attrName>style.visibility</p:attrName>
                                            </p:attrNameLst>
                                          </p:cBhvr>
                                          <p:to>
                                            <p:strVal val="visible"/>
                                          </p:to>
                                        </p:set>
                                      </p:childTnLst>
                                    </p:cTn>
                                  </p:par>
                                </p:childTnLst>
                              </p:cTn>
                            </p:par>
                            <p:par>
                              <p:cTn id="78" fill="hold">
                                <p:stCondLst>
                                  <p:cond delay="2500"/>
                                </p:stCondLst>
                                <p:childTnLst>
                                  <p:par>
                                    <p:cTn id="79" presetID="10" presetClass="entr" presetSubtype="0" fill="hold" nodeType="after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fade">
                                          <p:cBhvr>
                                            <p:cTn id="81" dur="2000"/>
                                            <p:tgtEl>
                                              <p:spTgt spid="4"/>
                                            </p:tgtEl>
                                          </p:cBhvr>
                                        </p:animEffect>
                                      </p:childTnLst>
                                    </p:cTn>
                                  </p:par>
                                  <p:par>
                                    <p:cTn id="82" presetID="10" presetClass="entr" presetSubtype="0" fill="hold" nodeType="withEffect">
                                      <p:stCondLst>
                                        <p:cond delay="1500"/>
                                      </p:stCondLst>
                                      <p:childTnLst>
                                        <p:set>
                                          <p:cBhvr>
                                            <p:cTn id="83" dur="1" fill="hold">
                                              <p:stCondLst>
                                                <p:cond delay="0"/>
                                              </p:stCondLst>
                                            </p:cTn>
                                            <p:tgtEl>
                                              <p:spTgt spid="97"/>
                                            </p:tgtEl>
                                            <p:attrNameLst>
                                              <p:attrName>style.visibility</p:attrName>
                                            </p:attrNameLst>
                                          </p:cBhvr>
                                          <p:to>
                                            <p:strVal val="visible"/>
                                          </p:to>
                                        </p:set>
                                        <p:animEffect transition="in" filter="fade">
                                          <p:cBhvr>
                                            <p:cTn id="84" dur="2000"/>
                                            <p:tgtEl>
                                              <p:spTgt spid="97"/>
                                            </p:tgtEl>
                                          </p:cBhvr>
                                        </p:animEffect>
                                      </p:childTnLst>
                                    </p:cTn>
                                  </p:par>
                                </p:childTnLst>
                              </p:cTn>
                            </p:par>
                          </p:childTnLst>
                        </p:cTn>
                      </p:par>
                    </p:childTnLst>
                  </p:cTn>
                  <p:nextCondLst>
                    <p:cond evt="onClick" delay="0">
                      <p:tgtEl>
                        <p:spTgt spid="333"/>
                      </p:tgtEl>
                    </p:cond>
                  </p:nextCondLst>
                </p:seq>
              </p:childTnLst>
            </p:cTn>
          </p:par>
        </p:tnLst>
        <p:bldLst>
          <p:bldP spid="324" grpId="0" animBg="1"/>
          <p:bldP spid="324" grpId="1" animBg="1"/>
          <p:bldP spid="330" grpId="0" animBg="1"/>
          <p:bldP spid="330" grpId="1" animBg="1"/>
          <p:bldP spid="333" grpId="0" animBg="1"/>
          <p:bldP spid="333" grpId="1" animBg="1"/>
          <p:bldP spid="336" grpId="0" animBg="1"/>
          <p:bldP spid="94" grpId="0" animBg="1"/>
          <p:bldP spid="95" grpId="0" animBg="1"/>
          <p:bldP spid="96"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500"/>
                                            <p:tgtEl>
                                              <p:spTgt spid="19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24"/>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324"/>
                                            </p:tgtEl>
                                            <p:attrNameLst>
                                              <p:attrName>style.visibility</p:attrName>
                                            </p:attrNameLst>
                                          </p:cBhvr>
                                          <p:to>
                                            <p:strVal val="hidden"/>
                                          </p:to>
                                        </p:set>
                                      </p:childTnLst>
                                    </p:cTn>
                                  </p:par>
                                </p:childTnLst>
                              </p:cTn>
                            </p:par>
                            <p:par>
                              <p:cTn id="16" fill="hold">
                                <p:stCondLst>
                                  <p:cond delay="0"/>
                                </p:stCondLst>
                                <p:childTnLst>
                                  <p:par>
                                    <p:cTn id="17" presetID="10" presetClass="entr" presetSubtype="0" fill="hold" grpId="0" nodeType="after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fade">
                                          <p:cBhvr>
                                            <p:cTn id="19" dur="500"/>
                                            <p:tgtEl>
                                              <p:spTgt spid="9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10"/>
                                            </p:tgtEl>
                                            <p:attrNameLst>
                                              <p:attrName>style.visibility</p:attrName>
                                            </p:attrNameLst>
                                          </p:cBhvr>
                                          <p:to>
                                            <p:strVal val="visible"/>
                                          </p:to>
                                        </p:set>
                                        <p:animEffect transition="in" filter="fade">
                                          <p:cBhvr>
                                            <p:cTn id="23" dur="2000"/>
                                            <p:tgtEl>
                                              <p:spTgt spid="2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20"/>
                                            </p:tgtEl>
                                            <p:attrNameLst>
                                              <p:attrName>style.visibility</p:attrName>
                                            </p:attrNameLst>
                                          </p:cBhvr>
                                          <p:to>
                                            <p:strVal val="visible"/>
                                          </p:to>
                                        </p:set>
                                        <p:animEffect transition="in" filter="fade">
                                          <p:cBhvr>
                                            <p:cTn id="27" dur="500"/>
                                            <p:tgtEl>
                                              <p:spTgt spid="320"/>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330"/>
                                            </p:tgtEl>
                                            <p:attrNameLst>
                                              <p:attrName>style.visibility</p:attrName>
                                            </p:attrNameLst>
                                          </p:cBhvr>
                                          <p:to>
                                            <p:strVal val="visible"/>
                                          </p:to>
                                        </p:set>
                                      </p:childTnLst>
                                    </p:cTn>
                                  </p:par>
                                </p:childTnLst>
                              </p:cTn>
                            </p:par>
                            <p:par>
                              <p:cTn id="30" fill="hold">
                                <p:stCondLst>
                                  <p:cond delay="3000"/>
                                </p:stCondLst>
                                <p:childTnLst>
                                  <p:par>
                                    <p:cTn id="31" presetID="42" presetClass="path" presetSubtype="0" accel="50000" decel="50000" fill="hold" nodeType="afterEffect">
                                      <p:stCondLst>
                                        <p:cond delay="0"/>
                                      </p:stCondLst>
                                      <p:childTnLst>
                                        <p:animMotion origin="layout" path="M 0.00403 7.40741E-7 L 0.1776 -0.1213 " pathEditMode="relative" rAng="0" ptsTypes="AA">
                                          <p:cBhvr>
                                            <p:cTn id="32" dur="2000" fill="hold"/>
                                            <p:tgtEl>
                                              <p:spTgt spid="322"/>
                                            </p:tgtEl>
                                            <p:attrNameLst>
                                              <p:attrName>ppt_x</p:attrName>
                                              <p:attrName>ppt_y</p:attrName>
                                            </p:attrNameLst>
                                          </p:cBhvr>
                                          <p:rCtr x="8672" y="-6065"/>
                                        </p:animMotion>
                                      </p:childTnLst>
                                    </p:cTn>
                                  </p:par>
                                </p:childTnLst>
                              </p:cTn>
                            </p:par>
                          </p:childTnLst>
                        </p:cTn>
                      </p:par>
                    </p:childTnLst>
                  </p:cTn>
                  <p:nextCondLst>
                    <p:cond evt="onClick" delay="0">
                      <p:tgtEl>
                        <p:spTgt spid="324"/>
                      </p:tgtEl>
                    </p:cond>
                  </p:nextCondLst>
                </p:seq>
                <p:seq concurrent="1" nextAc="seek">
                  <p:cTn id="33" restart="whenNotActive" fill="hold" evtFilter="cancelBubble" nodeType="interactiveSeq">
                    <p:stCondLst>
                      <p:cond evt="onClick" delay="0">
                        <p:tgtEl>
                          <p:spTgt spid="33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1" nodeType="afterEffect">
                                      <p:stCondLst>
                                        <p:cond delay="0"/>
                                      </p:stCondLst>
                                      <p:childTnLst>
                                        <p:set>
                                          <p:cBhvr>
                                            <p:cTn id="37" dur="1" fill="hold">
                                              <p:stCondLst>
                                                <p:cond delay="0"/>
                                              </p:stCondLst>
                                            </p:cTn>
                                            <p:tgtEl>
                                              <p:spTgt spid="330"/>
                                            </p:tgtEl>
                                            <p:attrNameLst>
                                              <p:attrName>style.visibility</p:attrName>
                                            </p:attrNameLst>
                                          </p:cBhvr>
                                          <p:to>
                                            <p:strVal val="hidden"/>
                                          </p:to>
                                        </p:set>
                                      </p:childTnLst>
                                    </p:cTn>
                                  </p:par>
                                </p:childTnLst>
                              </p:cTn>
                            </p:par>
                            <p:par>
                              <p:cTn id="38" fill="hold">
                                <p:stCondLst>
                                  <p:cond delay="0"/>
                                </p:stCondLst>
                                <p:childTnLst>
                                  <p:par>
                                    <p:cTn id="39" presetID="10" presetClass="entr" presetSubtype="0" fill="hold" grpId="0" nodeType="after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500"/>
                                            <p:tgtEl>
                                              <p:spTgt spid="95"/>
                                            </p:tgtEl>
                                          </p:cBhvr>
                                        </p:animEffect>
                                      </p:childTnLst>
                                    </p:cTn>
                                  </p:par>
                                </p:childTnLst>
                              </p:cTn>
                            </p:par>
                            <p:par>
                              <p:cTn id="42" fill="hold">
                                <p:stCondLst>
                                  <p:cond delay="500"/>
                                </p:stCondLst>
                                <p:childTnLst>
                                  <p:par>
                                    <p:cTn id="43" presetID="22" presetClass="entr" presetSubtype="2" fill="hold" nodeType="afterEffect">
                                      <p:stCondLst>
                                        <p:cond delay="0"/>
                                      </p:stCondLst>
                                      <p:childTnLst>
                                        <p:set>
                                          <p:cBhvr>
                                            <p:cTn id="44" dur="1" fill="hold">
                                              <p:stCondLst>
                                                <p:cond delay="0"/>
                                              </p:stCondLst>
                                            </p:cTn>
                                            <p:tgtEl>
                                              <p:spTgt spid="235"/>
                                            </p:tgtEl>
                                            <p:attrNameLst>
                                              <p:attrName>style.visibility</p:attrName>
                                            </p:attrNameLst>
                                          </p:cBhvr>
                                          <p:to>
                                            <p:strVal val="visible"/>
                                          </p:to>
                                        </p:set>
                                        <p:animEffect transition="in" filter="wipe(right)">
                                          <p:cBhvr>
                                            <p:cTn id="45" dur="2000"/>
                                            <p:tgtEl>
                                              <p:spTgt spid="235"/>
                                            </p:tgtEl>
                                          </p:cBhvr>
                                        </p:animEffect>
                                      </p:childTnLst>
                                    </p:cTn>
                                  </p:par>
                                  <p:par>
                                    <p:cTn id="46" presetID="1" presetClass="entr" presetSubtype="0" fill="hold" grpId="1" nodeType="withEffect">
                                      <p:stCondLst>
                                        <p:cond delay="0"/>
                                      </p:stCondLst>
                                      <p:childTnLst>
                                        <p:set>
                                          <p:cBhvr>
                                            <p:cTn id="47" dur="1" fill="hold">
                                              <p:stCondLst>
                                                <p:cond delay="0"/>
                                              </p:stCondLst>
                                            </p:cTn>
                                            <p:tgtEl>
                                              <p:spTgt spid="333"/>
                                            </p:tgtEl>
                                            <p:attrNameLst>
                                              <p:attrName>style.visibility</p:attrName>
                                            </p:attrNameLst>
                                          </p:cBhvr>
                                          <p:to>
                                            <p:strVal val="visible"/>
                                          </p:to>
                                        </p:set>
                                      </p:childTnLst>
                                    </p:cTn>
                                  </p:par>
                                </p:childTnLst>
                              </p:cTn>
                            </p:par>
                            <p:par>
                              <p:cTn id="48" fill="hold">
                                <p:stCondLst>
                                  <p:cond delay="2500"/>
                                </p:stCondLst>
                                <p:childTnLst>
                                  <p:par>
                                    <p:cTn id="49" presetID="1" presetClass="entr" presetSubtype="0" fill="hold" nodeType="after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par>
                              <p:cTn id="51" fill="hold">
                                <p:stCondLst>
                                  <p:cond delay="2500"/>
                                </p:stCondLst>
                                <p:childTnLst>
                                  <p:par>
                                    <p:cTn id="52" presetID="26" presetClass="emph" presetSubtype="0" fill="hold" nodeType="afterEffect">
                                      <p:stCondLst>
                                        <p:cond delay="0"/>
                                      </p:stCondLst>
                                      <p:childTnLst>
                                        <p:animEffect transition="out" filter="fade">
                                          <p:cBhvr>
                                            <p:cTn id="53" dur="500" tmFilter="0, 0; .2, .5; .8, .5; 1, 0"/>
                                            <p:tgtEl>
                                              <p:spTgt spid="235"/>
                                            </p:tgtEl>
                                          </p:cBhvr>
                                        </p:animEffect>
                                        <p:animScale>
                                          <p:cBhvr>
                                            <p:cTn id="54" dur="250" autoRev="1" fill="hold"/>
                                            <p:tgtEl>
                                              <p:spTgt spid="235"/>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fade">
                                          <p:cBhvr>
                                            <p:cTn id="57" dur="500"/>
                                            <p:tgtEl>
                                              <p:spTgt spid="93"/>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down)">
                                          <p:cBhvr>
                                            <p:cTn id="60" dur="2000"/>
                                            <p:tgtEl>
                                              <p:spTgt spid="2"/>
                                            </p:tgtEl>
                                          </p:cBhvr>
                                        </p:animEffect>
                                      </p:childTnLst>
                                    </p:cTn>
                                  </p:par>
                                  <p:par>
                                    <p:cTn id="61" presetID="0" presetClass="path" presetSubtype="0" accel="50000" fill="hold" nodeType="withEffect">
                                      <p:stCondLst>
                                        <p:cond delay="1500"/>
                                      </p:stCondLst>
                                      <p:childTnLst>
                                        <p:animMotion origin="layout" path="M -0.00117 0.00671 L -0.00117 0.00694 C 0.01537 0.01203 0.00951 0.01065 0.03763 0.01157 C 0.03998 0.0118 0.04232 0.01088 0.04479 0.01041 C 0.04453 0.00787 0.04453 0.00532 0.04401 0.00278 C 0.04323 -0.0007 0.04037 -0.00625 0.03906 -0.00972 C 0.03425 -0.02246 0.04011 -0.00926 0.03347 -0.02361 C 0.03216 -0.03033 0.03347 -0.025 0.0306 -0.03125 C 0.02565 -0.04167 0.03321 -0.02778 0.02709 -0.03866 C 0.02474 -0.05139 0.02865 -0.03218 0.02422 -0.0463 C 0.02344 -0.04861 0.02331 -0.05139 0.02279 -0.05394 L 0.02214 -0.05764 L 0.02136 -0.06134 C 0.01927 -0.05764 0.01745 -0.05533 0.01641 -0.05 C 0.01393 -0.03797 0.01784 -0.0463 0.01367 -0.03866 C 0.01094 -0.02176 0.01354 -0.03658 0.01081 -0.025 C 0.01055 -0.02361 0.01029 -0.02246 0.01003 -0.02107 C 0.00977 -0.01945 0.0099 -0.01759 0.00938 -0.01597 C 0.00703 -0.00903 0.00729 -0.01482 0.00729 -0.01111 L 0.00729 -0.01088 " pathEditMode="relative" rAng="0" ptsTypes="AAAAAAAAAAAAAAAAAAAA">
                                          <p:cBhvr>
                                            <p:cTn id="62" dur="3000" fill="hold"/>
                                            <p:tgtEl>
                                              <p:spTgt spid="93"/>
                                            </p:tgtEl>
                                            <p:attrNameLst>
                                              <p:attrName>ppt_x</p:attrName>
                                              <p:attrName>ppt_y</p:attrName>
                                            </p:attrNameLst>
                                          </p:cBhvr>
                                          <p:rCtr x="2292" y="-3171"/>
                                        </p:animMotion>
                                      </p:childTnLst>
                                    </p:cTn>
                                  </p:par>
                                </p:childTnLst>
                              </p:cTn>
                            </p:par>
                          </p:childTnLst>
                        </p:cTn>
                      </p:par>
                    </p:childTnLst>
                  </p:cTn>
                  <p:nextCondLst>
                    <p:cond evt="onClick" delay="0">
                      <p:tgtEl>
                        <p:spTgt spid="330"/>
                      </p:tgtEl>
                    </p:cond>
                  </p:nextCondLst>
                </p:seq>
                <p:seq concurrent="1" nextAc="seek">
                  <p:cTn id="63" restart="whenNotActive" fill="hold" evtFilter="cancelBubble" nodeType="interactiveSeq">
                    <p:stCondLst>
                      <p:cond evt="onClick" delay="0">
                        <p:tgtEl>
                          <p:spTgt spid="333"/>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afterEffect">
                                      <p:stCondLst>
                                        <p:cond delay="0"/>
                                      </p:stCondLst>
                                      <p:childTnLst>
                                        <p:set>
                                          <p:cBhvr>
                                            <p:cTn id="67" dur="1" fill="hold">
                                              <p:stCondLst>
                                                <p:cond delay="0"/>
                                              </p:stCondLst>
                                            </p:cTn>
                                            <p:tgtEl>
                                              <p:spTgt spid="333"/>
                                            </p:tgtEl>
                                            <p:attrNameLst>
                                              <p:attrName>style.visibility</p:attrName>
                                            </p:attrNameLst>
                                          </p:cBhvr>
                                          <p:to>
                                            <p:strVal val="hidden"/>
                                          </p:to>
                                        </p:set>
                                      </p:childTnLst>
                                    </p:cTn>
                                  </p:par>
                                </p:childTnLst>
                              </p:cTn>
                            </p:par>
                            <p:par>
                              <p:cTn id="68" fill="hold">
                                <p:stCondLst>
                                  <p:cond delay="0"/>
                                </p:stCondLst>
                                <p:childTnLst>
                                  <p:par>
                                    <p:cTn id="69" presetID="10" presetClass="entr" presetSubtype="0" fill="hold" grpId="0" nodeType="after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fade">
                                          <p:cBhvr>
                                            <p:cTn id="71" dur="500"/>
                                            <p:tgtEl>
                                              <p:spTgt spid="96"/>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299"/>
                                            </p:tgtEl>
                                            <p:attrNameLst>
                                              <p:attrName>style.visibility</p:attrName>
                                            </p:attrNameLst>
                                          </p:cBhvr>
                                          <p:to>
                                            <p:strVal val="visible"/>
                                          </p:to>
                                        </p:set>
                                        <p:animEffect transition="in" filter="fade">
                                          <p:cBhvr>
                                            <p:cTn id="75" dur="2000"/>
                                            <p:tgtEl>
                                              <p:spTgt spid="299"/>
                                            </p:tgtEl>
                                          </p:cBhvr>
                                        </p:animEffect>
                                      </p:childTnLst>
                                    </p:cTn>
                                  </p:par>
                                  <p:par>
                                    <p:cTn id="76" presetID="1" presetClass="entr" presetSubtype="0" fill="hold" grpId="0" nodeType="withEffect">
                                      <p:stCondLst>
                                        <p:cond delay="0"/>
                                      </p:stCondLst>
                                      <p:childTnLst>
                                        <p:set>
                                          <p:cBhvr>
                                            <p:cTn id="77" dur="1" fill="hold">
                                              <p:stCondLst>
                                                <p:cond delay="0"/>
                                              </p:stCondLst>
                                            </p:cTn>
                                            <p:tgtEl>
                                              <p:spTgt spid="336"/>
                                            </p:tgtEl>
                                            <p:attrNameLst>
                                              <p:attrName>style.visibility</p:attrName>
                                            </p:attrNameLst>
                                          </p:cBhvr>
                                          <p:to>
                                            <p:strVal val="visible"/>
                                          </p:to>
                                        </p:set>
                                      </p:childTnLst>
                                    </p:cTn>
                                  </p:par>
                                </p:childTnLst>
                              </p:cTn>
                            </p:par>
                            <p:par>
                              <p:cTn id="78" fill="hold">
                                <p:stCondLst>
                                  <p:cond delay="2500"/>
                                </p:stCondLst>
                                <p:childTnLst>
                                  <p:par>
                                    <p:cTn id="79" presetID="10" presetClass="entr" presetSubtype="0" fill="hold" nodeType="after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fade">
                                          <p:cBhvr>
                                            <p:cTn id="81" dur="2000"/>
                                            <p:tgtEl>
                                              <p:spTgt spid="4"/>
                                            </p:tgtEl>
                                          </p:cBhvr>
                                        </p:animEffect>
                                      </p:childTnLst>
                                    </p:cTn>
                                  </p:par>
                                  <p:par>
                                    <p:cTn id="82" presetID="10" presetClass="entr" presetSubtype="0" fill="hold" nodeType="withEffect">
                                      <p:stCondLst>
                                        <p:cond delay="1500"/>
                                      </p:stCondLst>
                                      <p:childTnLst>
                                        <p:set>
                                          <p:cBhvr>
                                            <p:cTn id="83" dur="1" fill="hold">
                                              <p:stCondLst>
                                                <p:cond delay="0"/>
                                              </p:stCondLst>
                                            </p:cTn>
                                            <p:tgtEl>
                                              <p:spTgt spid="97"/>
                                            </p:tgtEl>
                                            <p:attrNameLst>
                                              <p:attrName>style.visibility</p:attrName>
                                            </p:attrNameLst>
                                          </p:cBhvr>
                                          <p:to>
                                            <p:strVal val="visible"/>
                                          </p:to>
                                        </p:set>
                                        <p:animEffect transition="in" filter="fade">
                                          <p:cBhvr>
                                            <p:cTn id="84" dur="2000"/>
                                            <p:tgtEl>
                                              <p:spTgt spid="97"/>
                                            </p:tgtEl>
                                          </p:cBhvr>
                                        </p:animEffect>
                                      </p:childTnLst>
                                    </p:cTn>
                                  </p:par>
                                </p:childTnLst>
                              </p:cTn>
                            </p:par>
                          </p:childTnLst>
                        </p:cTn>
                      </p:par>
                    </p:childTnLst>
                  </p:cTn>
                  <p:nextCondLst>
                    <p:cond evt="onClick" delay="0">
                      <p:tgtEl>
                        <p:spTgt spid="333"/>
                      </p:tgtEl>
                    </p:cond>
                  </p:nextCondLst>
                </p:seq>
              </p:childTnLst>
            </p:cTn>
          </p:par>
        </p:tnLst>
        <p:bldLst>
          <p:bldP spid="324" grpId="0" animBg="1"/>
          <p:bldP spid="324" grpId="1" animBg="1"/>
          <p:bldP spid="330" grpId="0" animBg="1"/>
          <p:bldP spid="330" grpId="1" animBg="1"/>
          <p:bldP spid="333" grpId="0" animBg="1"/>
          <p:bldP spid="333" grpId="1" animBg="1"/>
          <p:bldP spid="336" grpId="0" animBg="1"/>
          <p:bldP spid="94" grpId="0" animBg="1"/>
          <p:bldP spid="95" grpId="0" animBg="1"/>
          <p:bldP spid="96" grpId="0" animBg="1"/>
          <p:bldP spid="2" grpId="0" animBg="1"/>
        </p:bldLst>
      </p:timing>
    </mc:Fallback>
  </mc:AlternateContent>
</p:sld>
</file>

<file path=ppt/theme/theme1.xml><?xml version="1.0" encoding="utf-8"?>
<a:theme xmlns:a="http://schemas.openxmlformats.org/drawingml/2006/main" name="Droplet">
  <a:themeElements>
    <a:clrScheme name="Custom 3">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00500A"/>
      </a:hlink>
      <a:folHlink>
        <a:srgbClr val="00500A"/>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txDef>
      <a:spPr>
        <a:noFill/>
      </a:spPr>
      <a:bodyPr wrap="square" rtlCol="0">
        <a:spAutoFit/>
      </a:bodyPr>
      <a:lstStyle>
        <a:defPPr>
          <a:spcAft>
            <a:spcPts val="900"/>
          </a:spcAft>
          <a:defRPr sz="1200" b="1" dirty="0" err="1"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TM04033925[[fn=Droplet]]</Template>
  <TotalTime>9427</TotalTime>
  <Words>2583</Words>
  <Application>Microsoft Office PowerPoint</Application>
  <PresentationFormat>Widescreen</PresentationFormat>
  <Paragraphs>227</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Lucida Sans Unicode</vt:lpstr>
      <vt:lpstr>Tw Cen MT</vt:lpstr>
      <vt:lpstr>Wingdings</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IBC Poster Draft Summary Document</dc:title>
  <dc:creator>Philip Walker</dc:creator>
  <cp:lastModifiedBy>Ian McDonald</cp:lastModifiedBy>
  <cp:revision>784</cp:revision>
  <dcterms:created xsi:type="dcterms:W3CDTF">2016-05-03T15:15:59Z</dcterms:created>
  <dcterms:modified xsi:type="dcterms:W3CDTF">2017-08-17T10:14:33Z</dcterms:modified>
</cp:coreProperties>
</file>