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70" r:id="rId4"/>
    <p:sldId id="258" r:id="rId5"/>
    <p:sldId id="259" r:id="rId6"/>
    <p:sldId id="260" r:id="rId7"/>
    <p:sldId id="261" r:id="rId8"/>
    <p:sldId id="264" r:id="rId9"/>
    <p:sldId id="265" r:id="rId10"/>
    <p:sldId id="266" r:id="rId11"/>
    <p:sldId id="267" r:id="rId12"/>
    <p:sldId id="268" r:id="rId13"/>
    <p:sldId id="269"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67656"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notesViewPr>
    <p:cSldViewPr snapToGrid="0">
      <p:cViewPr varScale="1">
        <p:scale>
          <a:sx n="59" d="100"/>
          <a:sy n="59" d="100"/>
        </p:scale>
        <p:origin x="300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DF23B-C7E0-4AC4-AB7A-09D7E3864715}" type="datetimeFigureOut">
              <a:rPr lang="en-GB" smtClean="0"/>
              <a:t>10/07/2017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62E37-8692-494F-8A5C-01D177C53F15}" type="slidenum">
              <a:rPr lang="en-GB" smtClean="0"/>
              <a:t>‹#›</a:t>
            </a:fld>
            <a:endParaRPr lang="en-GB"/>
          </a:p>
        </p:txBody>
      </p:sp>
    </p:spTree>
    <p:extLst>
      <p:ext uri="{BB962C8B-B14F-4D97-AF65-F5344CB8AC3E}">
        <p14:creationId xmlns:p14="http://schemas.microsoft.com/office/powerpoint/2010/main" val="2900734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am a second year </a:t>
            </a:r>
            <a:r>
              <a:rPr lang="en-GB" dirty="0" err="1" smtClean="0"/>
              <a:t>EdD</a:t>
            </a:r>
            <a:r>
              <a:rPr lang="en-GB" dirty="0" smtClean="0"/>
              <a:t> student at BCU</a:t>
            </a:r>
            <a:r>
              <a:rPr lang="en-GB" baseline="0" dirty="0" smtClean="0"/>
              <a:t> and have recently undertaken a pilot enquiry as part of the work toward my area of interest for my thesis. </a:t>
            </a:r>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1</a:t>
            </a:fld>
            <a:endParaRPr lang="en-GB"/>
          </a:p>
        </p:txBody>
      </p:sp>
    </p:spTree>
    <p:extLst>
      <p:ext uri="{BB962C8B-B14F-4D97-AF65-F5344CB8AC3E}">
        <p14:creationId xmlns:p14="http://schemas.microsoft.com/office/powerpoint/2010/main" val="3321965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Organisational culture has developed into a ‘buzz term’ and has been attributed with a significant proportion of the blame in a number of reports and inquiries across the National Health Service (NHS). These reports have highlighted poor outcomes and the need to improve the culture within the NHS (Department of Health 1989, 2000a, 2000b, 2000c, 2013, Kennedy 2001, The Kings Fund 2014).  These publications focussed on the patient or service user, in terms of poorer outcomes, specifically morbidity and mortality, linked to an insidious organisational culture. As a midwifery educator, this is of significant concern, however it is of equal concern that there is a lack of recognition of the potential effect organisational culture may have, in respect of the impact on healthcare students.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sz="1200" kern="1200" dirty="0" smtClean="0">
                <a:solidFill>
                  <a:schemeClr val="tx1"/>
                </a:solidFill>
                <a:effectLst/>
                <a:latin typeface="+mn-lt"/>
                <a:ea typeface="+mn-ea"/>
                <a:cs typeface="+mn-cs"/>
              </a:rPr>
              <a:t>A negative organisational culture impacts upon the patient experience and outcome (</a:t>
            </a:r>
            <a:r>
              <a:rPr lang="en-GB" sz="1200" kern="1200" dirty="0" err="1" smtClean="0">
                <a:solidFill>
                  <a:schemeClr val="tx1"/>
                </a:solidFill>
                <a:effectLst/>
                <a:latin typeface="+mn-lt"/>
                <a:ea typeface="+mn-ea"/>
                <a:cs typeface="+mn-cs"/>
              </a:rPr>
              <a:t>Glisson</a:t>
            </a:r>
            <a:r>
              <a:rPr lang="en-GB" sz="1200" kern="1200" dirty="0" smtClean="0">
                <a:solidFill>
                  <a:schemeClr val="tx1"/>
                </a:solidFill>
                <a:effectLst/>
                <a:latin typeface="+mn-lt"/>
                <a:ea typeface="+mn-ea"/>
                <a:cs typeface="+mn-cs"/>
              </a:rPr>
              <a:t> 2007). This has led the author to question what the impact of this might be on the student, this is of significance given that student midwives are required to spend a minimum of 50% of the programme learning in the clinical setting (Nursing and Midwifery Council 2006). If a negative organisational culture is apparent, then it may be pertinent to consider what specific impact this may have on student midwives in relation to their perceptions of organisational culture and the potential effects on them as learners and future members of the NHS workforce.</a:t>
            </a:r>
          </a:p>
          <a:p>
            <a:r>
              <a:rPr lang="en-GB"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2</a:t>
            </a:fld>
            <a:endParaRPr lang="en-GB"/>
          </a:p>
        </p:txBody>
      </p:sp>
    </p:spTree>
    <p:extLst>
      <p:ext uri="{BB962C8B-B14F-4D97-AF65-F5344CB8AC3E}">
        <p14:creationId xmlns:p14="http://schemas.microsoft.com/office/powerpoint/2010/main" val="201256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362E37-8692-494F-8A5C-01D177C53F15}" type="slidenum">
              <a:rPr lang="en-GB" smtClean="0"/>
              <a:t>4</a:t>
            </a:fld>
            <a:endParaRPr lang="en-GB"/>
          </a:p>
        </p:txBody>
      </p:sp>
    </p:spTree>
    <p:extLst>
      <p:ext uri="{BB962C8B-B14F-4D97-AF65-F5344CB8AC3E}">
        <p14:creationId xmlns:p14="http://schemas.microsoft.com/office/powerpoint/2010/main" val="2744878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theoretical frameworks underpinning this study are associated with the work of Bourdieu (1986) and </a:t>
            </a:r>
            <a:r>
              <a:rPr lang="en-GB" dirty="0" err="1" smtClean="0"/>
              <a:t>Reay</a:t>
            </a:r>
            <a:r>
              <a:rPr lang="en-GB" dirty="0" smtClean="0"/>
              <a:t> (2001) and are linked to the theory of cultural capital, institutional habitus and </a:t>
            </a:r>
            <a:r>
              <a:rPr lang="en-GB" dirty="0" err="1" smtClean="0"/>
              <a:t>doxa</a:t>
            </a:r>
            <a:r>
              <a:rPr lang="en-GB" dirty="0" smtClean="0"/>
              <a:t>. Exploring the codes, rules and institutional impact on the student affected by the interplay of power and potential domination of mentors and qualified staff over students. </a:t>
            </a:r>
          </a:p>
          <a:p>
            <a:r>
              <a:rPr lang="en-GB" dirty="0" smtClean="0"/>
              <a:t>The research methodology sits within the constructivist paradigm and is qualitative in design using a phenomenological approach as a means of inquiry.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5</a:t>
            </a:fld>
            <a:endParaRPr lang="en-GB"/>
          </a:p>
        </p:txBody>
      </p:sp>
    </p:spTree>
    <p:extLst>
      <p:ext uri="{BB962C8B-B14F-4D97-AF65-F5344CB8AC3E}">
        <p14:creationId xmlns:p14="http://schemas.microsoft.com/office/powerpoint/2010/main" val="1931986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Two participants took part in in-depth interviews, using open ended questions. </a:t>
            </a:r>
          </a:p>
          <a:p>
            <a:r>
              <a:rPr lang="en-GB" dirty="0" smtClean="0"/>
              <a:t>Participants were recruited from the year 2 of a BSc (</a:t>
            </a:r>
            <a:r>
              <a:rPr lang="en-GB" dirty="0" err="1" smtClean="0"/>
              <a:t>Hons</a:t>
            </a:r>
            <a:r>
              <a:rPr lang="en-GB" dirty="0" smtClean="0"/>
              <a:t>) Midwifery cohort as they were considered to have had exposure to a variety of placements and could provide rich data. </a:t>
            </a:r>
          </a:p>
          <a:p>
            <a:r>
              <a:rPr lang="en-GB" dirty="0" smtClean="0"/>
              <a:t> </a:t>
            </a:r>
          </a:p>
          <a:p>
            <a:r>
              <a:rPr lang="en-GB" dirty="0" smtClean="0"/>
              <a:t>Data analysis was carried out using the approach of content analysis including coding and categorising, identification of main themes, theme reduction and finally identification of overarching key themes. </a:t>
            </a:r>
          </a:p>
          <a:p>
            <a:r>
              <a:rPr lang="en-GB" dirty="0" smtClean="0"/>
              <a:t>Content analysis, including coding and categorisation will identify central messages, member checks will add to validation &amp; triangulation (Corbin &amp; Strauss 2008).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6</a:t>
            </a:fld>
            <a:endParaRPr lang="en-GB"/>
          </a:p>
        </p:txBody>
      </p:sp>
    </p:spTree>
    <p:extLst>
      <p:ext uri="{BB962C8B-B14F-4D97-AF65-F5344CB8AC3E}">
        <p14:creationId xmlns:p14="http://schemas.microsoft.com/office/powerpoint/2010/main" val="4233029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Findings elicited the key themes were the concepts of fitting in, emotional challenges of negativity, dealing with hierarchy &amp; barriers, keeping an open mind, personal growth &amp; character building, strength in commitment.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are some examples of what the students said….</a:t>
            </a:r>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7</a:t>
            </a:fld>
            <a:endParaRPr lang="en-GB"/>
          </a:p>
        </p:txBody>
      </p:sp>
    </p:spTree>
    <p:extLst>
      <p:ext uri="{BB962C8B-B14F-4D97-AF65-F5344CB8AC3E}">
        <p14:creationId xmlns:p14="http://schemas.microsoft.com/office/powerpoint/2010/main" val="2597624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14</a:t>
            </a:fld>
            <a:endParaRPr lang="en-GB"/>
          </a:p>
        </p:txBody>
      </p:sp>
    </p:spTree>
    <p:extLst>
      <p:ext uri="{BB962C8B-B14F-4D97-AF65-F5344CB8AC3E}">
        <p14:creationId xmlns:p14="http://schemas.microsoft.com/office/powerpoint/2010/main" val="401287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8610" y="1470452"/>
            <a:ext cx="9160947" cy="3306927"/>
          </a:xfrm>
        </p:spPr>
        <p:txBody>
          <a:bodyPr>
            <a:normAutofit fontScale="90000"/>
          </a:bodyPr>
          <a:lstStyle/>
          <a:p>
            <a:r>
              <a:rPr lang="en-GB" sz="4000" b="1" dirty="0">
                <a:solidFill>
                  <a:schemeClr val="tx1">
                    <a:lumMod val="65000"/>
                    <a:lumOff val="35000"/>
                  </a:schemeClr>
                </a:solidFill>
              </a:rPr>
              <a:t>Student Midwives: Perceptions of Organisational Culture &amp; Experiences </a:t>
            </a:r>
            <a:r>
              <a:rPr lang="en-GB" sz="4000" b="1" dirty="0" smtClean="0">
                <a:solidFill>
                  <a:schemeClr val="tx1">
                    <a:lumMod val="65000"/>
                    <a:lumOff val="35000"/>
                  </a:schemeClr>
                </a:solidFill>
              </a:rPr>
              <a:t>in Practice – The </a:t>
            </a:r>
            <a:r>
              <a:rPr lang="en-GB" sz="4000" b="1" dirty="0">
                <a:solidFill>
                  <a:schemeClr val="tx1">
                    <a:lumMod val="65000"/>
                    <a:lumOff val="35000"/>
                  </a:schemeClr>
                </a:solidFill>
              </a:rPr>
              <a:t>Learner &amp; Future NHS Workforce.</a:t>
            </a:r>
            <a:r>
              <a:rPr lang="en-GB" b="1" dirty="0">
                <a:solidFill>
                  <a:schemeClr val="bg1"/>
                </a:solidFill>
              </a:rPr>
              <a:t/>
            </a:r>
            <a:br>
              <a:rPr lang="en-GB" b="1" dirty="0">
                <a:solidFill>
                  <a:schemeClr val="bg1"/>
                </a:solidFill>
              </a:rPr>
            </a:br>
            <a:endParaRPr lang="en-GB" dirty="0"/>
          </a:p>
        </p:txBody>
      </p:sp>
      <p:sp>
        <p:nvSpPr>
          <p:cNvPr id="3" name="Subtitle 2"/>
          <p:cNvSpPr>
            <a:spLocks noGrp="1"/>
          </p:cNvSpPr>
          <p:nvPr>
            <p:ph type="subTitle" idx="1"/>
          </p:nvPr>
        </p:nvSpPr>
        <p:spPr/>
        <p:txBody>
          <a:bodyPr/>
          <a:lstStyle/>
          <a:p>
            <a:r>
              <a:rPr lang="en-GB" b="1" dirty="0"/>
              <a:t>Lisa Jesson, </a:t>
            </a:r>
            <a:r>
              <a:rPr lang="en-GB" b="1" dirty="0" smtClean="0"/>
              <a:t>Associate Professor &amp; Head of Department for Midwifery. Professional Doctorate in Education student at Birmingham </a:t>
            </a:r>
            <a:r>
              <a:rPr lang="en-GB" b="1" dirty="0"/>
              <a:t>City </a:t>
            </a:r>
            <a:r>
              <a:rPr lang="en-GB" b="1" dirty="0" smtClean="0"/>
              <a:t>University. </a:t>
            </a:r>
            <a:endParaRPr lang="en-GB" dirty="0"/>
          </a:p>
        </p:txBody>
      </p:sp>
    </p:spTree>
    <p:extLst>
      <p:ext uri="{BB962C8B-B14F-4D97-AF65-F5344CB8AC3E}">
        <p14:creationId xmlns:p14="http://schemas.microsoft.com/office/powerpoint/2010/main" val="3711962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5737"/>
            <a:ext cx="8911687" cy="1280890"/>
          </a:xfrm>
        </p:spPr>
        <p:txBody>
          <a:bodyPr/>
          <a:lstStyle/>
          <a:p>
            <a:r>
              <a:rPr lang="en-GB" b="1" dirty="0"/>
              <a:t>Dealing with hierarchy &amp; barriers</a:t>
            </a:r>
            <a:br>
              <a:rPr lang="en-GB" b="1" dirty="0"/>
            </a:br>
            <a:endParaRPr lang="en-GB" dirty="0"/>
          </a:p>
        </p:txBody>
      </p:sp>
      <p:sp>
        <p:nvSpPr>
          <p:cNvPr id="3" name="Content Placeholder 2"/>
          <p:cNvSpPr>
            <a:spLocks noGrp="1"/>
          </p:cNvSpPr>
          <p:nvPr>
            <p:ph idx="1"/>
          </p:nvPr>
        </p:nvSpPr>
        <p:spPr>
          <a:xfrm>
            <a:off x="2589212" y="1526627"/>
            <a:ext cx="8915400" cy="5031828"/>
          </a:xfrm>
        </p:spPr>
        <p:txBody>
          <a:bodyPr/>
          <a:lstStyle/>
          <a:p>
            <a:pPr marL="0" indent="0">
              <a:buNone/>
            </a:pPr>
            <a:r>
              <a:rPr lang="en-GB" b="1" dirty="0" smtClean="0"/>
              <a:t>“The hierarchy has a big impact, only 1 consultant has ever taught me on the ward. He’s the one who has lunch with the staff to …the others don’t do that. I don’t have the confidence to ask questions.” –Student B</a:t>
            </a:r>
          </a:p>
          <a:p>
            <a:pPr marL="0" indent="0">
              <a:buNone/>
            </a:pPr>
            <a:r>
              <a:rPr lang="en-GB" b="1" dirty="0" smtClean="0"/>
              <a:t>“It affects team working…my confidence is lower when  asking a band 7 a question. They expect me to know who staff are and made me feel stupid…I was told by a band 7 to help take a patient to theatre and she shouted down the corridor at me, now I dislike that person”. – Student B</a:t>
            </a:r>
          </a:p>
          <a:p>
            <a:pPr marL="0" indent="0">
              <a:buNone/>
            </a:pPr>
            <a:r>
              <a:rPr lang="en-GB" b="1" dirty="0" smtClean="0"/>
              <a:t>“I have a fear of getting something wrong and dreaded asking a question”. Student B</a:t>
            </a:r>
          </a:p>
          <a:p>
            <a:pPr marL="0" indent="0">
              <a:buNone/>
            </a:pPr>
            <a:r>
              <a:rPr lang="en-GB" b="1" dirty="0" smtClean="0"/>
              <a:t>“It’s not everyone, just the one’s with egos. They think they are better than you are…it was worse as a 1</a:t>
            </a:r>
            <a:r>
              <a:rPr lang="en-GB" b="1" baseline="30000" dirty="0" smtClean="0"/>
              <a:t>st</a:t>
            </a:r>
            <a:r>
              <a:rPr lang="en-GB" b="1" dirty="0" smtClean="0"/>
              <a:t> year, now I know more as a 2</a:t>
            </a:r>
            <a:r>
              <a:rPr lang="en-GB" b="1" baseline="30000" dirty="0" smtClean="0"/>
              <a:t>nd</a:t>
            </a:r>
            <a:r>
              <a:rPr lang="en-GB" b="1" dirty="0" smtClean="0"/>
              <a:t> year it’s not as bad as I’ve moved up.” Student A </a:t>
            </a:r>
          </a:p>
          <a:p>
            <a:pPr marL="0" indent="0">
              <a:buNone/>
            </a:pPr>
            <a:r>
              <a:rPr lang="en-GB" b="1" dirty="0" smtClean="0"/>
              <a:t>“Word gets around  and when you know a midwife is bossy or unapproachable you have to try not to listen to gossip …this affects their reputation”. –Student A </a:t>
            </a:r>
            <a:endParaRPr lang="en-GB" b="1" dirty="0"/>
          </a:p>
        </p:txBody>
      </p:sp>
    </p:spTree>
    <p:extLst>
      <p:ext uri="{BB962C8B-B14F-4D97-AF65-F5344CB8AC3E}">
        <p14:creationId xmlns:p14="http://schemas.microsoft.com/office/powerpoint/2010/main" val="236847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Keeping an open mind </a:t>
            </a:r>
            <a:br>
              <a:rPr lang="en-GB" b="1" dirty="0"/>
            </a:br>
            <a:endParaRPr lang="en-GB" dirty="0"/>
          </a:p>
        </p:txBody>
      </p:sp>
      <p:sp>
        <p:nvSpPr>
          <p:cNvPr id="3" name="Content Placeholder 2"/>
          <p:cNvSpPr>
            <a:spLocks noGrp="1"/>
          </p:cNvSpPr>
          <p:nvPr>
            <p:ph idx="1"/>
          </p:nvPr>
        </p:nvSpPr>
        <p:spPr>
          <a:xfrm>
            <a:off x="2589212" y="1497724"/>
            <a:ext cx="8915400" cy="4413498"/>
          </a:xfrm>
        </p:spPr>
        <p:txBody>
          <a:bodyPr/>
          <a:lstStyle/>
          <a:p>
            <a:pPr marL="0" indent="0">
              <a:buNone/>
            </a:pPr>
            <a:r>
              <a:rPr lang="en-GB" b="1" dirty="0" smtClean="0"/>
              <a:t>“I always take something from a placement even when it’s negative (the ward) …learn how not to do it as well as how to do it.” Student A </a:t>
            </a:r>
          </a:p>
          <a:p>
            <a:pPr marL="0" indent="0">
              <a:buNone/>
            </a:pPr>
            <a:endParaRPr lang="en-GB" b="1" dirty="0" smtClean="0"/>
          </a:p>
          <a:p>
            <a:pPr marL="0" indent="0">
              <a:buNone/>
            </a:pPr>
            <a:r>
              <a:rPr lang="en-GB" b="1" dirty="0" smtClean="0"/>
              <a:t>“I try to keep an open mind when I hear something about a bossy midwife or a bad one (midwife)…I dread coming across them as my mentor but it’s not fair on them, word gets around but they might be alright”. Student A </a:t>
            </a:r>
          </a:p>
          <a:p>
            <a:pPr marL="0" indent="0">
              <a:buNone/>
            </a:pPr>
            <a:endParaRPr lang="en-GB" b="1" dirty="0" smtClean="0"/>
          </a:p>
          <a:p>
            <a:pPr marL="0" indent="0">
              <a:buNone/>
            </a:pPr>
            <a:r>
              <a:rPr lang="en-GB" b="1" dirty="0" smtClean="0"/>
              <a:t>“Before I started the course I thought that midwives were happy and jolly, but the reality was that they were downtrodden and depressed on the first ward. I tried to think that not everyone is like that and everyone is different”. Student B </a:t>
            </a:r>
          </a:p>
          <a:p>
            <a:pPr marL="0" indent="0">
              <a:buNone/>
            </a:pPr>
            <a:endParaRPr lang="en-GB" b="1" dirty="0"/>
          </a:p>
        </p:txBody>
      </p:sp>
    </p:spTree>
    <p:extLst>
      <p:ext uri="{BB962C8B-B14F-4D97-AF65-F5344CB8AC3E}">
        <p14:creationId xmlns:p14="http://schemas.microsoft.com/office/powerpoint/2010/main" val="377993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Personal growth &amp; character building </a:t>
            </a:r>
          </a:p>
        </p:txBody>
      </p:sp>
      <p:sp>
        <p:nvSpPr>
          <p:cNvPr id="3" name="Content Placeholder 2"/>
          <p:cNvSpPr>
            <a:spLocks noGrp="1"/>
          </p:cNvSpPr>
          <p:nvPr>
            <p:ph idx="1"/>
          </p:nvPr>
        </p:nvSpPr>
        <p:spPr>
          <a:xfrm>
            <a:off x="2589212" y="1371600"/>
            <a:ext cx="8915400" cy="4539622"/>
          </a:xfrm>
        </p:spPr>
        <p:txBody>
          <a:bodyPr/>
          <a:lstStyle/>
          <a:p>
            <a:pPr marL="0" indent="0">
              <a:buNone/>
            </a:pPr>
            <a:r>
              <a:rPr lang="en-GB" b="1" dirty="0" smtClean="0"/>
              <a:t>“I can see my own growth especially when I’ve had a good mentor and placement, I lean a lot more and the staff thank me”. Student A</a:t>
            </a:r>
          </a:p>
          <a:p>
            <a:pPr marL="0" indent="0">
              <a:buNone/>
            </a:pPr>
            <a:endParaRPr lang="en-GB" b="1" dirty="0" smtClean="0"/>
          </a:p>
          <a:p>
            <a:pPr marL="0" indent="0">
              <a:buNone/>
            </a:pPr>
            <a:r>
              <a:rPr lang="en-GB" b="1" dirty="0" smtClean="0"/>
              <a:t>I want to make a difference to the women,…I’m thinking about the future and not letting it destroy that”. Student B </a:t>
            </a:r>
          </a:p>
          <a:p>
            <a:pPr marL="0" indent="0">
              <a:buNone/>
            </a:pPr>
            <a:r>
              <a:rPr lang="en-GB" b="1" dirty="0" smtClean="0"/>
              <a:t>“I am trying to be a better midwife than the bad mentors….you have to look at the bigger picture and not let it ruin things for you”. Student B</a:t>
            </a:r>
          </a:p>
          <a:p>
            <a:pPr marL="0" indent="0">
              <a:buNone/>
            </a:pPr>
            <a:endParaRPr lang="en-GB" b="1" dirty="0" smtClean="0"/>
          </a:p>
          <a:p>
            <a:pPr marL="0" indent="0">
              <a:buNone/>
            </a:pPr>
            <a:r>
              <a:rPr lang="en-GB" b="1" dirty="0" smtClean="0"/>
              <a:t>“I take the good bits from midwives and leave the bad bits…become the midwife I want to be”. –Student A </a:t>
            </a:r>
          </a:p>
          <a:p>
            <a:pPr marL="0" indent="0">
              <a:buNone/>
            </a:pPr>
            <a:r>
              <a:rPr lang="en-GB" b="1" dirty="0" smtClean="0"/>
              <a:t>“My professional integrity and responsibility keeps me going…it’s of paramount importance to me.” Student B </a:t>
            </a:r>
          </a:p>
          <a:p>
            <a:pPr marL="0" indent="0">
              <a:buNone/>
            </a:pPr>
            <a:endParaRPr lang="en-GB" b="1" dirty="0" smtClean="0"/>
          </a:p>
          <a:p>
            <a:pPr marL="0" indent="0">
              <a:buNone/>
            </a:pPr>
            <a:endParaRPr lang="en-GB" dirty="0"/>
          </a:p>
        </p:txBody>
      </p:sp>
    </p:spTree>
    <p:extLst>
      <p:ext uri="{BB962C8B-B14F-4D97-AF65-F5344CB8AC3E}">
        <p14:creationId xmlns:p14="http://schemas.microsoft.com/office/powerpoint/2010/main" val="3100177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Strength in commitment </a:t>
            </a:r>
            <a:br>
              <a:rPr lang="en-GB" b="1" dirty="0"/>
            </a:br>
            <a:endParaRPr lang="en-GB" dirty="0"/>
          </a:p>
        </p:txBody>
      </p:sp>
      <p:sp>
        <p:nvSpPr>
          <p:cNvPr id="3" name="Content Placeholder 2"/>
          <p:cNvSpPr>
            <a:spLocks noGrp="1"/>
          </p:cNvSpPr>
          <p:nvPr>
            <p:ph idx="1"/>
          </p:nvPr>
        </p:nvSpPr>
        <p:spPr>
          <a:xfrm>
            <a:off x="2589212" y="1497724"/>
            <a:ext cx="8915400" cy="4413498"/>
          </a:xfrm>
        </p:spPr>
        <p:txBody>
          <a:bodyPr/>
          <a:lstStyle/>
          <a:p>
            <a:pPr marL="0" indent="0">
              <a:buNone/>
            </a:pPr>
            <a:r>
              <a:rPr lang="en-GB" b="1" dirty="0"/>
              <a:t>“I’d like to think I will be better …I’m still excited to be a midwife and still committed to it”. Student </a:t>
            </a:r>
            <a:r>
              <a:rPr lang="en-GB" b="1" dirty="0" smtClean="0"/>
              <a:t>A</a:t>
            </a:r>
          </a:p>
          <a:p>
            <a:pPr marL="0" indent="0">
              <a:buNone/>
            </a:pPr>
            <a:r>
              <a:rPr lang="en-GB" b="1" dirty="0" smtClean="0"/>
              <a:t>“I could get depressed with the pressures but it’s not happened to me…personal growth is important…I’ve took a bad experience and made it positive …this liberates you as a person”. Student B</a:t>
            </a:r>
          </a:p>
          <a:p>
            <a:pPr marL="0" indent="0">
              <a:buNone/>
            </a:pPr>
            <a:endParaRPr lang="en-GB" b="1" dirty="0" smtClean="0"/>
          </a:p>
          <a:p>
            <a:pPr marL="0" indent="0">
              <a:buNone/>
            </a:pPr>
            <a:r>
              <a:rPr lang="en-GB" b="1" dirty="0" smtClean="0"/>
              <a:t>“I am focussed on being safe in my own learning not the negative stuff. What is important is how I am towards them not how they are towards me…I try to show them the right way by being polite myself.” Student B </a:t>
            </a:r>
          </a:p>
          <a:p>
            <a:pPr marL="0" indent="0">
              <a:buNone/>
            </a:pPr>
            <a:r>
              <a:rPr lang="en-GB" b="1" dirty="0" smtClean="0"/>
              <a:t>“I have never wanted to leave the programme…I am strong minded and try not to let their behaviour affect me. I try to stand up for what I believe in.” Student B  </a:t>
            </a:r>
            <a:endParaRPr lang="en-GB" b="1" dirty="0"/>
          </a:p>
          <a:p>
            <a:pPr marL="0" indent="0">
              <a:buNone/>
            </a:pPr>
            <a:endParaRPr lang="en-GB" dirty="0"/>
          </a:p>
        </p:txBody>
      </p:sp>
    </p:spTree>
    <p:extLst>
      <p:ext uri="{BB962C8B-B14F-4D97-AF65-F5344CB8AC3E}">
        <p14:creationId xmlns:p14="http://schemas.microsoft.com/office/powerpoint/2010/main" val="6657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 </a:t>
            </a:r>
            <a:endParaRPr lang="en-GB" b="1" dirty="0"/>
          </a:p>
        </p:txBody>
      </p:sp>
      <p:sp>
        <p:nvSpPr>
          <p:cNvPr id="3" name="Content Placeholder 2"/>
          <p:cNvSpPr>
            <a:spLocks noGrp="1"/>
          </p:cNvSpPr>
          <p:nvPr>
            <p:ph idx="1"/>
          </p:nvPr>
        </p:nvSpPr>
        <p:spPr>
          <a:xfrm>
            <a:off x="2589212" y="1308538"/>
            <a:ext cx="8915400" cy="5218386"/>
          </a:xfrm>
        </p:spPr>
        <p:txBody>
          <a:bodyPr>
            <a:normAutofit fontScale="70000" lnSpcReduction="20000"/>
          </a:bodyPr>
          <a:lstStyle/>
          <a:p>
            <a:pPr>
              <a:spcBef>
                <a:spcPts val="600"/>
              </a:spcBef>
            </a:pPr>
            <a:r>
              <a:rPr lang="en-GB" dirty="0"/>
              <a:t>Bourdieu, P. (1986) In </a:t>
            </a:r>
            <a:r>
              <a:rPr lang="en-GB" dirty="0" err="1"/>
              <a:t>Szeman</a:t>
            </a:r>
            <a:r>
              <a:rPr lang="en-GB" dirty="0"/>
              <a:t>, I. </a:t>
            </a:r>
            <a:r>
              <a:rPr lang="en-GB" dirty="0" err="1"/>
              <a:t>Kaposy</a:t>
            </a:r>
            <a:r>
              <a:rPr lang="en-GB" dirty="0"/>
              <a:t>, T. (2011) Eds. Cultural theory: An anthropology. Chichester: Wiley Blackwell. </a:t>
            </a:r>
          </a:p>
          <a:p>
            <a:pPr>
              <a:spcBef>
                <a:spcPts val="600"/>
              </a:spcBef>
            </a:pPr>
            <a:r>
              <a:rPr lang="en-GB" dirty="0"/>
              <a:t>Corbin, J. Strauss, A. (2008) Basics of qualitative research: Techniques and procedures for developing grounded theory. 3</a:t>
            </a:r>
            <a:r>
              <a:rPr lang="en-GB" baseline="30000" dirty="0"/>
              <a:t>rd</a:t>
            </a:r>
            <a:r>
              <a:rPr lang="en-GB" dirty="0"/>
              <a:t> Edition. Thousand Oaks: California. </a:t>
            </a:r>
            <a:endParaRPr lang="en-GB" dirty="0" smtClean="0"/>
          </a:p>
          <a:p>
            <a:r>
              <a:rPr lang="en-GB" dirty="0"/>
              <a:t>Department of Health (1989) The White Paper - Working for patients NHS Reforms. Cm 555. London: HMSO. </a:t>
            </a:r>
          </a:p>
          <a:p>
            <a:r>
              <a:rPr lang="en-GB" dirty="0"/>
              <a:t>Department of Health (2000a) An organisation with a memory: Report of an expert group on learning from adverse events in the NHS. London: HMSO. </a:t>
            </a:r>
          </a:p>
          <a:p>
            <a:r>
              <a:rPr lang="en-GB" dirty="0"/>
              <a:t>Department of Health (2000b) Shifting the balance of power within the NHS: securing delivery. London: Department of Health. </a:t>
            </a:r>
          </a:p>
          <a:p>
            <a:r>
              <a:rPr lang="en-GB" dirty="0"/>
              <a:t>Department of Health (2000c) The NHS Plan: A plan for investment, a plan for reform. Cm4818I. London: HMSO. </a:t>
            </a:r>
          </a:p>
          <a:p>
            <a:r>
              <a:rPr lang="en-GB" dirty="0"/>
              <a:t>Department of Health (2013) Hard truths: The journey to putting patients first. Government response to the Mid Staffordshire NHS Trust Public Inquiry. London: Department of Health. </a:t>
            </a:r>
          </a:p>
          <a:p>
            <a:pPr>
              <a:spcBef>
                <a:spcPts val="600"/>
              </a:spcBef>
            </a:pPr>
            <a:r>
              <a:rPr lang="en-GB" dirty="0" smtClean="0"/>
              <a:t>Houghton</a:t>
            </a:r>
            <a:r>
              <a:rPr lang="en-GB" dirty="0"/>
              <a:t>, C. (2014) Newcomer adaptation: A lens through which to understand how nursing students fit in with the real world practice. Journal of Clinical Nursing. 23(15-16): 2367-2375. </a:t>
            </a:r>
          </a:p>
          <a:p>
            <a:pPr>
              <a:spcBef>
                <a:spcPts val="600"/>
              </a:spcBef>
            </a:pPr>
            <a:r>
              <a:rPr lang="en-GB" dirty="0" smtClean="0"/>
              <a:t>Kennedy, I. (2001) The report of the public inquiry into children’s heart surgery at The Bristol Royal Infirmary 1984-95: Learning from Bristol. London: Department of Health.</a:t>
            </a:r>
          </a:p>
          <a:p>
            <a:pPr>
              <a:spcBef>
                <a:spcPts val="600"/>
              </a:spcBef>
            </a:pPr>
            <a:r>
              <a:rPr lang="en-GB" dirty="0" err="1" smtClean="0"/>
              <a:t>Monrouxe</a:t>
            </a:r>
            <a:r>
              <a:rPr lang="en-GB" dirty="0"/>
              <a:t>, L.V. Rees, C.E. (2017) Healthcare professionalism: Improving practice through reflections on workplace dilemmas. Chichester: Wiley </a:t>
            </a:r>
            <a:r>
              <a:rPr lang="en-GB" dirty="0" smtClean="0"/>
              <a:t>Blackwell.</a:t>
            </a:r>
          </a:p>
          <a:p>
            <a:pPr>
              <a:spcBef>
                <a:spcPts val="600"/>
              </a:spcBef>
            </a:pPr>
            <a:r>
              <a:rPr lang="en-GB" dirty="0" err="1" smtClean="0"/>
              <a:t>Reay</a:t>
            </a:r>
            <a:r>
              <a:rPr lang="en-GB" dirty="0"/>
              <a:t>, D. (2001) It’s all becoming a habitus: beyond the habitual use of habitus in educational research. British Journal of Sociology in Education. 25(4) 431-444.</a:t>
            </a:r>
          </a:p>
          <a:p>
            <a:pPr>
              <a:spcBef>
                <a:spcPts val="600"/>
              </a:spcBef>
            </a:pPr>
            <a:r>
              <a:rPr lang="en-GB" dirty="0"/>
              <a:t>The King’s Fund (2014) Culture and leadership in the NHS: The King’s Fund 2014 survey. London: The King’s </a:t>
            </a:r>
            <a:r>
              <a:rPr lang="en-GB" dirty="0" smtClean="0"/>
              <a:t>Fund.</a:t>
            </a:r>
            <a:endParaRPr lang="en-GB" dirty="0"/>
          </a:p>
          <a:p>
            <a:pPr marL="0" indent="0">
              <a:lnSpc>
                <a:spcPct val="100000"/>
              </a:lnSpc>
              <a:spcBef>
                <a:spcPts val="600"/>
              </a:spcBef>
              <a:buNone/>
            </a:pPr>
            <a:endParaRPr lang="en-GB" dirty="0"/>
          </a:p>
          <a:p>
            <a:endParaRPr lang="en-GB" dirty="0"/>
          </a:p>
        </p:txBody>
      </p:sp>
    </p:spTree>
    <p:extLst>
      <p:ext uri="{BB962C8B-B14F-4D97-AF65-F5344CB8AC3E}">
        <p14:creationId xmlns:p14="http://schemas.microsoft.com/office/powerpoint/2010/main" val="199878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 Organisational Culture </a:t>
            </a:r>
            <a:endParaRPr lang="en-GB" b="1" dirty="0"/>
          </a:p>
        </p:txBody>
      </p:sp>
      <p:sp>
        <p:nvSpPr>
          <p:cNvPr id="3" name="Content Placeholder 2"/>
          <p:cNvSpPr>
            <a:spLocks noGrp="1"/>
          </p:cNvSpPr>
          <p:nvPr>
            <p:ph idx="1"/>
          </p:nvPr>
        </p:nvSpPr>
        <p:spPr>
          <a:xfrm>
            <a:off x="2589212" y="1905000"/>
            <a:ext cx="8915400" cy="4586919"/>
          </a:xfrm>
        </p:spPr>
        <p:txBody>
          <a:bodyPr>
            <a:normAutofit fontScale="92500" lnSpcReduction="20000"/>
          </a:bodyPr>
          <a:lstStyle/>
          <a:p>
            <a:r>
              <a:rPr lang="en-GB" sz="2400" b="1" dirty="0" smtClean="0"/>
              <a:t>Insidious culture </a:t>
            </a:r>
          </a:p>
          <a:p>
            <a:pPr lvl="1"/>
            <a:r>
              <a:rPr lang="en-GB" sz="2400" b="1" dirty="0" smtClean="0"/>
              <a:t>Poor outcomes </a:t>
            </a:r>
          </a:p>
          <a:p>
            <a:pPr lvl="1"/>
            <a:r>
              <a:rPr lang="en-GB" sz="2400" b="1" dirty="0" smtClean="0"/>
              <a:t>Morbidity and mortality </a:t>
            </a:r>
          </a:p>
          <a:p>
            <a:pPr lvl="1"/>
            <a:r>
              <a:rPr lang="en-GB" sz="2400" b="1" dirty="0" smtClean="0"/>
              <a:t>Patients and service users </a:t>
            </a:r>
          </a:p>
          <a:p>
            <a:pPr lvl="1"/>
            <a:r>
              <a:rPr lang="en-GB" sz="2400" b="1" dirty="0" smtClean="0"/>
              <a:t>Need for urgent sustained improvement</a:t>
            </a:r>
          </a:p>
          <a:p>
            <a:pPr lvl="1"/>
            <a:r>
              <a:rPr lang="en-GB" sz="2400" b="1" dirty="0" smtClean="0"/>
              <a:t>A problem for decades </a:t>
            </a:r>
          </a:p>
          <a:p>
            <a:pPr lvl="2"/>
            <a:r>
              <a:rPr lang="en-GB" sz="2400" b="1" dirty="0"/>
              <a:t>Department of Health 1989, </a:t>
            </a:r>
            <a:r>
              <a:rPr lang="en-GB" sz="2400" b="1" dirty="0" smtClean="0"/>
              <a:t>2000, </a:t>
            </a:r>
            <a:r>
              <a:rPr lang="en-GB" sz="2400" b="1" dirty="0"/>
              <a:t>2013, Kennedy 2001, The Kings Fund </a:t>
            </a:r>
            <a:r>
              <a:rPr lang="en-GB" sz="2400" b="1" dirty="0" smtClean="0"/>
              <a:t>2014</a:t>
            </a:r>
          </a:p>
          <a:p>
            <a:pPr lvl="2"/>
            <a:endParaRPr lang="en-GB" sz="2400" b="1" dirty="0"/>
          </a:p>
          <a:p>
            <a:r>
              <a:rPr lang="en-GB" sz="2400" b="1" dirty="0" smtClean="0"/>
              <a:t>So…..</a:t>
            </a:r>
          </a:p>
          <a:p>
            <a:r>
              <a:rPr lang="en-GB" sz="2400" b="1" dirty="0" smtClean="0"/>
              <a:t>What is the impact on students in the clinical learning  environment? </a:t>
            </a:r>
          </a:p>
          <a:p>
            <a:pPr marL="914400" lvl="2" indent="0">
              <a:buNone/>
            </a:pPr>
            <a:endParaRPr lang="en-GB" dirty="0" smtClean="0"/>
          </a:p>
          <a:p>
            <a:pPr marL="457200" lvl="1" indent="0">
              <a:buNone/>
            </a:pPr>
            <a:endParaRPr lang="en-GB" dirty="0" smtClean="0"/>
          </a:p>
          <a:p>
            <a:pPr lvl="1"/>
            <a:endParaRPr lang="en-GB" dirty="0"/>
          </a:p>
        </p:txBody>
      </p:sp>
    </p:spTree>
    <p:extLst>
      <p:ext uri="{BB962C8B-B14F-4D97-AF65-F5344CB8AC3E}">
        <p14:creationId xmlns:p14="http://schemas.microsoft.com/office/powerpoint/2010/main" val="19631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562100" y="1264555"/>
            <a:ext cx="9613900" cy="4850665"/>
          </a:xfrm>
          <a:prstGeom prst="rect">
            <a:avLst/>
          </a:prstGeom>
        </p:spPr>
      </p:pic>
    </p:spTree>
    <p:extLst>
      <p:ext uri="{BB962C8B-B14F-4D97-AF65-F5344CB8AC3E}">
        <p14:creationId xmlns:p14="http://schemas.microsoft.com/office/powerpoint/2010/main" val="108782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Research Question</a:t>
            </a:r>
            <a:r>
              <a:rPr lang="en-GB" dirty="0"/>
              <a:t>, </a:t>
            </a:r>
            <a:r>
              <a:rPr lang="en-GB" b="1" dirty="0"/>
              <a:t>Aims and objectives</a:t>
            </a:r>
            <a:r>
              <a:rPr lang="en-GB" dirty="0"/>
              <a:t> </a:t>
            </a:r>
            <a:br>
              <a:rPr lang="en-GB" dirty="0"/>
            </a:br>
            <a:endParaRPr lang="en-GB" dirty="0"/>
          </a:p>
        </p:txBody>
      </p:sp>
      <p:sp>
        <p:nvSpPr>
          <p:cNvPr id="3" name="Content Placeholder 2"/>
          <p:cNvSpPr>
            <a:spLocks noGrp="1"/>
          </p:cNvSpPr>
          <p:nvPr>
            <p:ph idx="1"/>
          </p:nvPr>
        </p:nvSpPr>
        <p:spPr>
          <a:xfrm>
            <a:off x="2589211" y="1560786"/>
            <a:ext cx="9266457" cy="4350436"/>
          </a:xfrm>
        </p:spPr>
        <p:txBody>
          <a:bodyPr>
            <a:noAutofit/>
          </a:bodyPr>
          <a:lstStyle/>
          <a:p>
            <a:r>
              <a:rPr lang="en-GB" sz="2400" b="1" dirty="0" smtClean="0"/>
              <a:t>Exploring </a:t>
            </a:r>
            <a:r>
              <a:rPr lang="en-GB" sz="2400" b="1" dirty="0"/>
              <a:t>midwifery student’s perceptions of the culture within clinical placement settings and considered whether the student perceived this culture to be positive or negative, based upon what they know about organisational culture. </a:t>
            </a:r>
          </a:p>
          <a:p>
            <a:pPr marL="457200" lvl="0" indent="-457200">
              <a:buFont typeface="+mj-lt"/>
              <a:buAutoNum type="arabicPeriod"/>
            </a:pPr>
            <a:endParaRPr lang="en-GB" sz="2400" b="1" dirty="0" smtClean="0"/>
          </a:p>
          <a:p>
            <a:pPr marL="457200" lvl="0" indent="-457200">
              <a:buFont typeface="+mj-lt"/>
              <a:buAutoNum type="arabicPeriod"/>
            </a:pPr>
            <a:r>
              <a:rPr lang="en-GB" sz="2400" b="1" dirty="0" smtClean="0"/>
              <a:t>The </a:t>
            </a:r>
            <a:r>
              <a:rPr lang="en-GB" sz="2400" b="1" dirty="0"/>
              <a:t>effect on their experience as a learner in the clinical setting.</a:t>
            </a:r>
          </a:p>
          <a:p>
            <a:pPr marL="457200" lvl="0" indent="-457200">
              <a:buFont typeface="+mj-lt"/>
              <a:buAutoNum type="arabicPeriod"/>
            </a:pPr>
            <a:r>
              <a:rPr lang="en-GB" sz="2400" b="1" dirty="0"/>
              <a:t>The effect on how they see themselves as a future member of the NHS workforce.</a:t>
            </a:r>
          </a:p>
          <a:p>
            <a:endParaRPr lang="en-GB" sz="2400" b="1" dirty="0"/>
          </a:p>
        </p:txBody>
      </p:sp>
    </p:spTree>
    <p:extLst>
      <p:ext uri="{BB962C8B-B14F-4D97-AF65-F5344CB8AC3E}">
        <p14:creationId xmlns:p14="http://schemas.microsoft.com/office/powerpoint/2010/main" val="103259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
            </a:r>
            <a:br>
              <a:rPr lang="en-GB" dirty="0"/>
            </a:br>
            <a:endParaRPr lang="en-GB" dirty="0"/>
          </a:p>
        </p:txBody>
      </p:sp>
      <p:pic>
        <p:nvPicPr>
          <p:cNvPr id="6" name="Content Placeholder 5"/>
          <p:cNvPicPr>
            <a:picLocks noGrp="1" noChangeAspect="1"/>
          </p:cNvPicPr>
          <p:nvPr>
            <p:ph idx="1"/>
          </p:nvPr>
        </p:nvPicPr>
        <p:blipFill>
          <a:blip r:embed="rId3"/>
          <a:stretch>
            <a:fillRect/>
          </a:stretch>
        </p:blipFill>
        <p:spPr>
          <a:xfrm>
            <a:off x="4659094" y="905637"/>
            <a:ext cx="3494674" cy="5036638"/>
          </a:xfrm>
          <a:prstGeom prst="rect">
            <a:avLst/>
          </a:prstGeom>
        </p:spPr>
      </p:pic>
      <p:pic>
        <p:nvPicPr>
          <p:cNvPr id="7" name="Picture 6"/>
          <p:cNvPicPr>
            <a:picLocks noChangeAspect="1"/>
          </p:cNvPicPr>
          <p:nvPr/>
        </p:nvPicPr>
        <p:blipFill>
          <a:blip r:embed="rId4"/>
          <a:stretch>
            <a:fillRect/>
          </a:stretch>
        </p:blipFill>
        <p:spPr>
          <a:xfrm>
            <a:off x="6253759" y="5338144"/>
            <a:ext cx="308385" cy="1016367"/>
          </a:xfrm>
          <a:prstGeom prst="rect">
            <a:avLst/>
          </a:prstGeom>
        </p:spPr>
      </p:pic>
      <p:pic>
        <p:nvPicPr>
          <p:cNvPr id="8" name="Picture 7"/>
          <p:cNvPicPr>
            <a:picLocks noChangeAspect="1"/>
          </p:cNvPicPr>
          <p:nvPr/>
        </p:nvPicPr>
        <p:blipFill>
          <a:blip r:embed="rId5"/>
          <a:stretch>
            <a:fillRect/>
          </a:stretch>
        </p:blipFill>
        <p:spPr>
          <a:xfrm>
            <a:off x="5341715" y="5901775"/>
            <a:ext cx="2295399" cy="905472"/>
          </a:xfrm>
          <a:prstGeom prst="rect">
            <a:avLst/>
          </a:prstGeom>
        </p:spPr>
      </p:pic>
      <p:pic>
        <p:nvPicPr>
          <p:cNvPr id="9" name="Picture 8"/>
          <p:cNvPicPr>
            <a:picLocks noChangeAspect="1"/>
          </p:cNvPicPr>
          <p:nvPr/>
        </p:nvPicPr>
        <p:blipFill>
          <a:blip r:embed="rId6"/>
          <a:stretch>
            <a:fillRect/>
          </a:stretch>
        </p:blipFill>
        <p:spPr>
          <a:xfrm>
            <a:off x="2882807" y="817761"/>
            <a:ext cx="2216964" cy="1507536"/>
          </a:xfrm>
          <a:prstGeom prst="rect">
            <a:avLst/>
          </a:prstGeom>
        </p:spPr>
      </p:pic>
      <p:pic>
        <p:nvPicPr>
          <p:cNvPr id="10" name="Picture 9"/>
          <p:cNvPicPr>
            <a:picLocks noChangeAspect="1"/>
          </p:cNvPicPr>
          <p:nvPr/>
        </p:nvPicPr>
        <p:blipFill>
          <a:blip r:embed="rId7"/>
          <a:stretch>
            <a:fillRect/>
          </a:stretch>
        </p:blipFill>
        <p:spPr>
          <a:xfrm>
            <a:off x="8043677" y="798322"/>
            <a:ext cx="2201423" cy="1718458"/>
          </a:xfrm>
          <a:prstGeom prst="rect">
            <a:avLst/>
          </a:prstGeom>
        </p:spPr>
      </p:pic>
      <p:pic>
        <p:nvPicPr>
          <p:cNvPr id="11" name="Picture 10"/>
          <p:cNvPicPr>
            <a:picLocks noChangeAspect="1"/>
          </p:cNvPicPr>
          <p:nvPr/>
        </p:nvPicPr>
        <p:blipFill>
          <a:blip r:embed="rId8"/>
          <a:stretch>
            <a:fillRect/>
          </a:stretch>
        </p:blipFill>
        <p:spPr>
          <a:xfrm>
            <a:off x="2592924" y="114130"/>
            <a:ext cx="7938441" cy="1066892"/>
          </a:xfrm>
          <a:prstGeom prst="rect">
            <a:avLst/>
          </a:prstGeom>
        </p:spPr>
      </p:pic>
      <p:pic>
        <p:nvPicPr>
          <p:cNvPr id="12" name="Picture 11"/>
          <p:cNvPicPr>
            <a:picLocks noChangeAspect="1"/>
          </p:cNvPicPr>
          <p:nvPr/>
        </p:nvPicPr>
        <p:blipFill>
          <a:blip r:embed="rId9"/>
          <a:stretch>
            <a:fillRect/>
          </a:stretch>
        </p:blipFill>
        <p:spPr>
          <a:xfrm>
            <a:off x="4695483" y="1638780"/>
            <a:ext cx="646232" cy="969348"/>
          </a:xfrm>
          <a:prstGeom prst="rect">
            <a:avLst/>
          </a:prstGeom>
        </p:spPr>
      </p:pic>
      <p:pic>
        <p:nvPicPr>
          <p:cNvPr id="13" name="Picture 12"/>
          <p:cNvPicPr>
            <a:picLocks noChangeAspect="1"/>
          </p:cNvPicPr>
          <p:nvPr/>
        </p:nvPicPr>
        <p:blipFill>
          <a:blip r:embed="rId10"/>
          <a:stretch>
            <a:fillRect/>
          </a:stretch>
        </p:blipFill>
        <p:spPr>
          <a:xfrm>
            <a:off x="7757412" y="1632173"/>
            <a:ext cx="707197" cy="932769"/>
          </a:xfrm>
          <a:prstGeom prst="rect">
            <a:avLst/>
          </a:prstGeom>
        </p:spPr>
      </p:pic>
    </p:spTree>
    <p:extLst>
      <p:ext uri="{BB962C8B-B14F-4D97-AF65-F5344CB8AC3E}">
        <p14:creationId xmlns:p14="http://schemas.microsoft.com/office/powerpoint/2010/main" val="2354883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589212" y="283779"/>
            <a:ext cx="4313864" cy="5627443"/>
          </a:xfrm>
        </p:spPr>
        <p:txBody>
          <a:bodyPr>
            <a:normAutofit/>
          </a:bodyPr>
          <a:lstStyle/>
          <a:p>
            <a:pPr marL="0" indent="0">
              <a:buNone/>
            </a:pPr>
            <a:r>
              <a:rPr lang="en-GB" sz="2800" b="1" dirty="0"/>
              <a:t>Data </a:t>
            </a:r>
            <a:r>
              <a:rPr lang="en-GB" sz="2800" b="1" dirty="0" smtClean="0"/>
              <a:t>Collection </a:t>
            </a:r>
          </a:p>
          <a:p>
            <a:pPr marL="0" indent="0">
              <a:buNone/>
            </a:pPr>
            <a:endParaRPr lang="en-GB" sz="2800" b="1" dirty="0" smtClean="0"/>
          </a:p>
          <a:p>
            <a:r>
              <a:rPr lang="en-GB" sz="2400" b="1" dirty="0" smtClean="0"/>
              <a:t>Two participants </a:t>
            </a:r>
          </a:p>
          <a:p>
            <a:r>
              <a:rPr lang="en-GB" sz="2400" b="1" dirty="0" smtClean="0"/>
              <a:t>2</a:t>
            </a:r>
            <a:r>
              <a:rPr lang="en-GB" sz="2400" b="1" baseline="30000" dirty="0" smtClean="0"/>
              <a:t>nd</a:t>
            </a:r>
            <a:r>
              <a:rPr lang="en-GB" sz="2400" b="1" dirty="0" smtClean="0"/>
              <a:t> </a:t>
            </a:r>
            <a:r>
              <a:rPr lang="en-GB" sz="2400" b="1" dirty="0"/>
              <a:t>year student midwives </a:t>
            </a:r>
            <a:endParaRPr lang="en-GB" sz="2400" dirty="0"/>
          </a:p>
          <a:p>
            <a:endParaRPr lang="en-GB" sz="2400" b="1" dirty="0" smtClean="0"/>
          </a:p>
          <a:p>
            <a:r>
              <a:rPr lang="en-GB" sz="2400" b="1" dirty="0" smtClean="0"/>
              <a:t>In-depth interviews</a:t>
            </a:r>
          </a:p>
          <a:p>
            <a:r>
              <a:rPr lang="en-GB" sz="2400" b="1" dirty="0" smtClean="0"/>
              <a:t>Open ended questions </a:t>
            </a:r>
          </a:p>
        </p:txBody>
      </p:sp>
      <p:sp>
        <p:nvSpPr>
          <p:cNvPr id="5" name="Content Placeholder 4"/>
          <p:cNvSpPr>
            <a:spLocks noGrp="1"/>
          </p:cNvSpPr>
          <p:nvPr>
            <p:ph sz="half" idx="2"/>
          </p:nvPr>
        </p:nvSpPr>
        <p:spPr>
          <a:xfrm>
            <a:off x="7190747" y="283779"/>
            <a:ext cx="4313864" cy="5620065"/>
          </a:xfrm>
        </p:spPr>
        <p:txBody>
          <a:bodyPr>
            <a:normAutofit/>
          </a:bodyPr>
          <a:lstStyle/>
          <a:p>
            <a:pPr marL="0" indent="0">
              <a:buNone/>
            </a:pPr>
            <a:r>
              <a:rPr lang="en-GB" sz="2800" b="1" dirty="0"/>
              <a:t>Data </a:t>
            </a:r>
            <a:r>
              <a:rPr lang="en-GB" sz="2800" b="1" dirty="0" smtClean="0"/>
              <a:t>Analysis</a:t>
            </a:r>
          </a:p>
          <a:p>
            <a:pPr marL="0" indent="0">
              <a:buNone/>
            </a:pPr>
            <a:endParaRPr lang="en-GB" sz="2800" b="1" dirty="0"/>
          </a:p>
          <a:p>
            <a:r>
              <a:rPr lang="en-GB" sz="2400" b="1" dirty="0" smtClean="0"/>
              <a:t>Content analysis </a:t>
            </a:r>
          </a:p>
          <a:p>
            <a:r>
              <a:rPr lang="en-GB" sz="2400" b="1" dirty="0" smtClean="0"/>
              <a:t>Coding </a:t>
            </a:r>
          </a:p>
          <a:p>
            <a:r>
              <a:rPr lang="en-GB" sz="2400" b="1" dirty="0" smtClean="0"/>
              <a:t>Categorising</a:t>
            </a:r>
          </a:p>
          <a:p>
            <a:r>
              <a:rPr lang="en-GB" sz="2400" b="1" dirty="0" smtClean="0"/>
              <a:t>Main themes </a:t>
            </a:r>
          </a:p>
          <a:p>
            <a:r>
              <a:rPr lang="en-GB" sz="2400" b="1" dirty="0" smtClean="0"/>
              <a:t>Theme reduction </a:t>
            </a:r>
          </a:p>
          <a:p>
            <a:r>
              <a:rPr lang="en-GB" sz="2400" b="1" dirty="0" smtClean="0"/>
              <a:t>Over-arching key themes </a:t>
            </a:r>
            <a:endParaRPr lang="en-GB" sz="2400" dirty="0"/>
          </a:p>
        </p:txBody>
      </p:sp>
      <p:sp>
        <p:nvSpPr>
          <p:cNvPr id="7" name="Rectangle 6"/>
          <p:cNvSpPr/>
          <p:nvPr/>
        </p:nvSpPr>
        <p:spPr>
          <a:xfrm>
            <a:off x="2301541" y="5719178"/>
            <a:ext cx="2727029" cy="369332"/>
          </a:xfrm>
          <a:prstGeom prst="rect">
            <a:avLst/>
          </a:prstGeom>
        </p:spPr>
        <p:txBody>
          <a:bodyPr wrap="none">
            <a:spAutoFit/>
          </a:bodyPr>
          <a:lstStyle/>
          <a:p>
            <a:r>
              <a:rPr lang="en-GB" dirty="0"/>
              <a:t>(Corbin &amp; Strauss </a:t>
            </a:r>
            <a:r>
              <a:rPr lang="en-GB" dirty="0" smtClean="0"/>
              <a:t>2008)</a:t>
            </a:r>
            <a:endParaRPr lang="en-GB" dirty="0"/>
          </a:p>
        </p:txBody>
      </p:sp>
    </p:spTree>
    <p:extLst>
      <p:ext uri="{BB962C8B-B14F-4D97-AF65-F5344CB8AC3E}">
        <p14:creationId xmlns:p14="http://schemas.microsoft.com/office/powerpoint/2010/main" val="170728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Research Findings</a:t>
            </a:r>
            <a:endParaRPr lang="en-GB" dirty="0"/>
          </a:p>
        </p:txBody>
      </p:sp>
      <p:sp>
        <p:nvSpPr>
          <p:cNvPr id="3" name="Content Placeholder 2"/>
          <p:cNvSpPr>
            <a:spLocks noGrp="1"/>
          </p:cNvSpPr>
          <p:nvPr>
            <p:ph idx="1"/>
          </p:nvPr>
        </p:nvSpPr>
        <p:spPr/>
        <p:txBody>
          <a:bodyPr>
            <a:normAutofit/>
          </a:bodyPr>
          <a:lstStyle/>
          <a:p>
            <a:r>
              <a:rPr lang="en-GB" sz="2400" b="1" dirty="0" smtClean="0"/>
              <a:t>Fitting in </a:t>
            </a:r>
          </a:p>
          <a:p>
            <a:r>
              <a:rPr lang="en-GB" sz="2400" b="1" dirty="0" smtClean="0"/>
              <a:t>Emotional challenges of negativity </a:t>
            </a:r>
          </a:p>
          <a:p>
            <a:r>
              <a:rPr lang="en-GB" sz="2400" b="1" dirty="0" smtClean="0"/>
              <a:t>Dealing with hierarchy &amp; barriers</a:t>
            </a:r>
          </a:p>
          <a:p>
            <a:r>
              <a:rPr lang="en-GB" sz="2400" b="1" dirty="0" smtClean="0"/>
              <a:t>Keeping an open mind </a:t>
            </a:r>
          </a:p>
          <a:p>
            <a:r>
              <a:rPr lang="en-GB" sz="2400" b="1" dirty="0" smtClean="0"/>
              <a:t>Personal growth &amp; character building </a:t>
            </a:r>
          </a:p>
          <a:p>
            <a:r>
              <a:rPr lang="en-GB" sz="2400" b="1" dirty="0" smtClean="0"/>
              <a:t>Strength in commitment </a:t>
            </a:r>
            <a:endParaRPr lang="en-GB" sz="2400" b="1" dirty="0"/>
          </a:p>
        </p:txBody>
      </p:sp>
    </p:spTree>
    <p:extLst>
      <p:ext uri="{BB962C8B-B14F-4D97-AF65-F5344CB8AC3E}">
        <p14:creationId xmlns:p14="http://schemas.microsoft.com/office/powerpoint/2010/main" val="3527622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77268"/>
            <a:ext cx="8911687" cy="1280890"/>
          </a:xfrm>
        </p:spPr>
        <p:txBody>
          <a:bodyPr/>
          <a:lstStyle/>
          <a:p>
            <a:r>
              <a:rPr lang="en-GB" b="1" dirty="0"/>
              <a:t>Fitting in </a:t>
            </a:r>
            <a:br>
              <a:rPr lang="en-GB" b="1" dirty="0"/>
            </a:br>
            <a:endParaRPr lang="en-GB" dirty="0"/>
          </a:p>
        </p:txBody>
      </p:sp>
      <p:sp>
        <p:nvSpPr>
          <p:cNvPr id="3" name="Content Placeholder 2"/>
          <p:cNvSpPr>
            <a:spLocks noGrp="1"/>
          </p:cNvSpPr>
          <p:nvPr>
            <p:ph idx="1"/>
          </p:nvPr>
        </p:nvSpPr>
        <p:spPr>
          <a:xfrm>
            <a:off x="2396359" y="1355834"/>
            <a:ext cx="9427779" cy="4555388"/>
          </a:xfrm>
        </p:spPr>
        <p:txBody>
          <a:bodyPr/>
          <a:lstStyle/>
          <a:p>
            <a:pPr marL="0" indent="0">
              <a:buNone/>
            </a:pPr>
            <a:r>
              <a:rPr lang="en-GB" b="1" dirty="0" smtClean="0"/>
              <a:t>“Sometimes as a student I am confused about what to do… I end up doing the same as my mentor so that I can fit in. The environment and the atmosphere make a difference and you have to work out a mentor's personal preference about practice even when it isn’t evidence based.” – student A </a:t>
            </a:r>
          </a:p>
          <a:p>
            <a:pPr marL="0" indent="0">
              <a:buNone/>
            </a:pPr>
            <a:endParaRPr lang="en-GB" b="1" dirty="0"/>
          </a:p>
          <a:p>
            <a:pPr marL="0" indent="0">
              <a:buNone/>
            </a:pPr>
            <a:r>
              <a:rPr lang="en-GB" b="1" dirty="0" smtClean="0"/>
              <a:t>“I’ve had more positive than negative experiences, I felt proud to be part of the team, not just the student, not a dog’s body which I have experienced in the past on …. ward.”</a:t>
            </a:r>
            <a:r>
              <a:rPr lang="en-GB" b="1" dirty="0"/>
              <a:t> – student A </a:t>
            </a:r>
            <a:endParaRPr lang="en-GB" b="1" dirty="0" smtClean="0"/>
          </a:p>
          <a:p>
            <a:pPr marL="0" indent="0">
              <a:buNone/>
            </a:pPr>
            <a:endParaRPr lang="en-GB" b="1" dirty="0"/>
          </a:p>
          <a:p>
            <a:pPr marL="0" indent="0">
              <a:buNone/>
            </a:pPr>
            <a:r>
              <a:rPr lang="en-GB" b="1" dirty="0" smtClean="0"/>
              <a:t>“When you don’t fit in you feel like a part of the furniture and stick out”. </a:t>
            </a:r>
            <a:r>
              <a:rPr lang="en-GB" b="1" dirty="0"/>
              <a:t>– student </a:t>
            </a:r>
            <a:r>
              <a:rPr lang="en-GB" b="1" dirty="0" smtClean="0"/>
              <a:t>A</a:t>
            </a:r>
          </a:p>
          <a:p>
            <a:pPr marL="0" indent="0">
              <a:buNone/>
            </a:pPr>
            <a:r>
              <a:rPr lang="en-GB" b="1" dirty="0" smtClean="0"/>
              <a:t>“I was filled with a sense of being important and valued around the midwives.. being part of the team”. – Student B</a:t>
            </a:r>
            <a:endParaRPr lang="en-GB" b="1" dirty="0"/>
          </a:p>
        </p:txBody>
      </p:sp>
    </p:spTree>
    <p:extLst>
      <p:ext uri="{BB962C8B-B14F-4D97-AF65-F5344CB8AC3E}">
        <p14:creationId xmlns:p14="http://schemas.microsoft.com/office/powerpoint/2010/main" val="396330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5737"/>
            <a:ext cx="8911687" cy="1280890"/>
          </a:xfrm>
        </p:spPr>
        <p:txBody>
          <a:bodyPr/>
          <a:lstStyle/>
          <a:p>
            <a:r>
              <a:rPr lang="en-GB" b="1" dirty="0"/>
              <a:t>Emotional challenges of negativity </a:t>
            </a:r>
            <a:br>
              <a:rPr lang="en-GB" b="1" dirty="0"/>
            </a:br>
            <a:endParaRPr lang="en-GB" dirty="0"/>
          </a:p>
        </p:txBody>
      </p:sp>
      <p:sp>
        <p:nvSpPr>
          <p:cNvPr id="3" name="Content Placeholder 2"/>
          <p:cNvSpPr>
            <a:spLocks noGrp="1"/>
          </p:cNvSpPr>
          <p:nvPr>
            <p:ph idx="1"/>
          </p:nvPr>
        </p:nvSpPr>
        <p:spPr>
          <a:xfrm>
            <a:off x="2585499" y="1392621"/>
            <a:ext cx="8915400" cy="4834758"/>
          </a:xfrm>
        </p:spPr>
        <p:txBody>
          <a:bodyPr/>
          <a:lstStyle/>
          <a:p>
            <a:pPr marL="0" indent="0">
              <a:buNone/>
            </a:pPr>
            <a:r>
              <a:rPr lang="en-GB" b="1" dirty="0" smtClean="0"/>
              <a:t>“”When the culture is positive I feel happy, I had better continuity with my mentor I learnt a lot more really… when it was bad I struggled to get up and go to do a shift. I didn’t use my skills and felt useless. My stress was high, I could see how they (Midwives) were and though to myself ‘do I want to be like that in the future?’. I </a:t>
            </a:r>
            <a:r>
              <a:rPr lang="en-GB" b="1" smtClean="0"/>
              <a:t>should not be </a:t>
            </a:r>
            <a:r>
              <a:rPr lang="en-GB" b="1" dirty="0" smtClean="0"/>
              <a:t>stressed as a student but dreaded going in… “. –Student A</a:t>
            </a:r>
          </a:p>
          <a:p>
            <a:pPr marL="0" indent="0">
              <a:buNone/>
            </a:pPr>
            <a:r>
              <a:rPr lang="en-GB" b="1" dirty="0" smtClean="0"/>
              <a:t>“I saw another student crying and she told me a midwife had been nasty to her.. I felt like I should say something but didn’t…I’d like to think that I would say something next time”. –Student A</a:t>
            </a:r>
          </a:p>
          <a:p>
            <a:pPr marL="0" indent="0">
              <a:buNone/>
            </a:pPr>
            <a:r>
              <a:rPr lang="en-GB" b="1" dirty="0" smtClean="0"/>
              <a:t>“A midwife made me feel stupid ..just about getting the wrong cup for a woman to have a drink, it was silly really, she dealt with me angrily. I walked away and felt it was unacceptable and unnecessary…  I went back to challenge her but she’d gone…it stays with you and leaves a mark…it’s horrible”. Student B  </a:t>
            </a:r>
            <a:endParaRPr lang="en-GB" b="1" dirty="0"/>
          </a:p>
        </p:txBody>
      </p:sp>
    </p:spTree>
    <p:extLst>
      <p:ext uri="{BB962C8B-B14F-4D97-AF65-F5344CB8AC3E}">
        <p14:creationId xmlns:p14="http://schemas.microsoft.com/office/powerpoint/2010/main" val="25324475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100</TotalTime>
  <Words>2023</Words>
  <Application>Microsoft Office PowerPoint</Application>
  <PresentationFormat>Widescreen</PresentationFormat>
  <Paragraphs>115</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Wisp</vt:lpstr>
      <vt:lpstr>Student Midwives: Perceptions of Organisational Culture &amp; Experiences in Practice – The Learner &amp; Future NHS Workforce. </vt:lpstr>
      <vt:lpstr>Background: Organisational Culture </vt:lpstr>
      <vt:lpstr>PowerPoint Presentation</vt:lpstr>
      <vt:lpstr>Research Question, Aims and objectives  </vt:lpstr>
      <vt:lpstr> </vt:lpstr>
      <vt:lpstr>PowerPoint Presentation</vt:lpstr>
      <vt:lpstr>Research Findings</vt:lpstr>
      <vt:lpstr>Fitting in  </vt:lpstr>
      <vt:lpstr>Emotional challenges of negativity  </vt:lpstr>
      <vt:lpstr>Dealing with hierarchy &amp; barriers </vt:lpstr>
      <vt:lpstr>Keeping an open mind  </vt:lpstr>
      <vt:lpstr>Personal growth &amp; character building </vt:lpstr>
      <vt:lpstr>Strength in commitment  </vt:lpstr>
      <vt:lpstr>References </vt:lpstr>
    </vt:vector>
  </TitlesOfParts>
  <Company>Birmingham City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Midwives: Perceptions of Organisational Culture &amp; Experiences in Practice – The Learner &amp; Future NHS Workforce.</dc:title>
  <dc:creator>Lisa Jesson</dc:creator>
  <cp:lastModifiedBy>Lisa Jesson</cp:lastModifiedBy>
  <cp:revision>13</cp:revision>
  <dcterms:created xsi:type="dcterms:W3CDTF">2017-06-23T15:06:59Z</dcterms:created>
  <dcterms:modified xsi:type="dcterms:W3CDTF">2017-07-10T06:50:20Z</dcterms:modified>
</cp:coreProperties>
</file>