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56" r:id="rId2"/>
    <p:sldId id="286" r:id="rId3"/>
    <p:sldId id="257" r:id="rId4"/>
    <p:sldId id="285" r:id="rId5"/>
    <p:sldId id="298" r:id="rId6"/>
    <p:sldId id="258" r:id="rId7"/>
    <p:sldId id="273" r:id="rId8"/>
    <p:sldId id="274" r:id="rId9"/>
    <p:sldId id="275" r:id="rId10"/>
    <p:sldId id="276" r:id="rId11"/>
    <p:sldId id="277" r:id="rId12"/>
    <p:sldId id="287" r:id="rId13"/>
    <p:sldId id="278" r:id="rId14"/>
    <p:sldId id="259" r:id="rId15"/>
    <p:sldId id="267" r:id="rId16"/>
    <p:sldId id="279" r:id="rId17"/>
    <p:sldId id="269" r:id="rId18"/>
    <p:sldId id="260" r:id="rId19"/>
    <p:sldId id="261" r:id="rId20"/>
    <p:sldId id="270" r:id="rId21"/>
    <p:sldId id="264" r:id="rId22"/>
    <p:sldId id="265" r:id="rId23"/>
    <p:sldId id="280" r:id="rId24"/>
    <p:sldId id="281" r:id="rId25"/>
    <p:sldId id="292" r:id="rId26"/>
    <p:sldId id="295" r:id="rId27"/>
    <p:sldId id="299" r:id="rId28"/>
    <p:sldId id="282" r:id="rId29"/>
    <p:sldId id="284" r:id="rId30"/>
    <p:sldId id="296" r:id="rId31"/>
    <p:sldId id="288" r:id="rId32"/>
    <p:sldId id="290" r:id="rId33"/>
    <p:sldId id="289" r:id="rId34"/>
    <p:sldId id="283" r:id="rId35"/>
    <p:sldId id="266" r:id="rId36"/>
    <p:sldId id="268" r:id="rId37"/>
    <p:sldId id="297" r:id="rId3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4608593647909E-2"/>
          <c:y val="4.401273275985685E-2"/>
          <c:w val="0.93653914063520904"/>
          <c:h val="0.85023297804246301"/>
        </c:manualLayout>
      </c:layout>
      <c:lineChart>
        <c:grouping val="standard"/>
        <c:varyColors val="0"/>
        <c:ser>
          <c:idx val="0"/>
          <c:order val="0"/>
          <c:tx>
            <c:strRef>
              <c:f>Sheet1!$B$1</c:f>
              <c:strCache>
                <c:ptCount val="1"/>
                <c:pt idx="0">
                  <c:v>Banks</c:v>
                </c:pt>
              </c:strCache>
            </c:strRef>
          </c:tx>
          <c:spPr>
            <a:ln w="28575" cap="rnd" cmpd="sng" algn="ctr">
              <a:solidFill>
                <a:schemeClr val="accent2">
                  <a:shade val="95000"/>
                  <a:satMod val="105000"/>
                </a:schemeClr>
              </a:solidFill>
              <a:prstDash val="solid"/>
              <a:round/>
            </a:ln>
            <a:effectLst/>
          </c:spPr>
          <c:marker>
            <c:symbol val="none"/>
          </c:marker>
          <c:cat>
            <c:numRef>
              <c:f>Sheet1!$A$2:$A$4</c:f>
              <c:numCache>
                <c:formatCode>General</c:formatCode>
                <c:ptCount val="3"/>
                <c:pt idx="0">
                  <c:v>2008</c:v>
                </c:pt>
                <c:pt idx="1">
                  <c:v>2012</c:v>
                </c:pt>
                <c:pt idx="2">
                  <c:v>2016</c:v>
                </c:pt>
              </c:numCache>
            </c:numRef>
          </c:cat>
          <c:val>
            <c:numRef>
              <c:f>Sheet1!$B$2:$B$4</c:f>
              <c:numCache>
                <c:formatCode>General</c:formatCode>
                <c:ptCount val="3"/>
                <c:pt idx="0">
                  <c:v>0</c:v>
                </c:pt>
                <c:pt idx="1">
                  <c:v>3</c:v>
                </c:pt>
                <c:pt idx="2">
                  <c:v>21</c:v>
                </c:pt>
              </c:numCache>
            </c:numRef>
          </c:val>
          <c:smooth val="0"/>
          <c:extLst>
            <c:ext xmlns:c16="http://schemas.microsoft.com/office/drawing/2014/chart" uri="{C3380CC4-5D6E-409C-BE32-E72D297353CC}">
              <c16:uniqueId val="{00000000-2307-4C10-9274-C0281A226F46}"/>
            </c:ext>
          </c:extLst>
        </c:ser>
        <c:dLbls>
          <c:showLegendKey val="0"/>
          <c:showVal val="0"/>
          <c:showCatName val="0"/>
          <c:showSerName val="0"/>
          <c:showPercent val="0"/>
          <c:showBubbleSize val="0"/>
        </c:dLbls>
        <c:smooth val="0"/>
        <c:axId val="302977864"/>
        <c:axId val="302978256"/>
      </c:lineChart>
      <c:catAx>
        <c:axId val="302977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 spcFirstLastPara="1" vertOverflow="ellipsis"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02978256"/>
        <c:crosses val="autoZero"/>
        <c:auto val="1"/>
        <c:lblAlgn val="ctr"/>
        <c:lblOffset val="100"/>
        <c:noMultiLvlLbl val="0"/>
      </c:catAx>
      <c:valAx>
        <c:axId val="302978256"/>
        <c:scaling>
          <c:orientation val="minMax"/>
        </c:scaling>
        <c:delete val="0"/>
        <c:axPos val="l"/>
        <c:majorGridlines>
          <c:spPr>
            <a:ln w="9521"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6348" cap="flat" cmpd="sng" algn="ctr">
            <a:noFill/>
            <a:prstDash val="solid"/>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2977864"/>
        <c:crosses val="autoZero"/>
        <c:crossBetween val="between"/>
      </c:valAx>
      <c:spPr>
        <a:noFill/>
        <a:ln w="25390">
          <a:noFill/>
        </a:ln>
        <a:effectLst/>
      </c:spPr>
    </c:plotArea>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Number of banks</a:t>
            </a:r>
          </a:p>
        </c:rich>
      </c:tx>
      <c:layout>
        <c:manualLayout>
          <c:xMode val="edge"/>
          <c:yMode val="edge"/>
          <c:x val="3.5233783534967346E-2"/>
          <c:y val="1.9665677292119856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stacked"/>
        <c:varyColors val="0"/>
        <c:ser>
          <c:idx val="0"/>
          <c:order val="0"/>
          <c:tx>
            <c:strRef>
              <c:f>FVA!$B$35</c:f>
              <c:strCache>
                <c:ptCount val="1"/>
                <c:pt idx="0">
                  <c:v>Number of banks</c:v>
                </c:pt>
              </c:strCache>
            </c:strRef>
          </c:tx>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FVA!$A$36:$A$39</c:f>
              <c:strCache>
                <c:ptCount val="4"/>
                <c:pt idx="0">
                  <c:v>Notes and numbers</c:v>
                </c:pt>
                <c:pt idx="1">
                  <c:v>Notes only</c:v>
                </c:pt>
                <c:pt idx="2">
                  <c:v>Audit Report</c:v>
                </c:pt>
                <c:pt idx="3">
                  <c:v>Nothing</c:v>
                </c:pt>
              </c:strCache>
            </c:strRef>
          </c:cat>
          <c:val>
            <c:numRef>
              <c:f>FVA!$B$36:$B$39</c:f>
              <c:numCache>
                <c:formatCode>General</c:formatCode>
                <c:ptCount val="4"/>
                <c:pt idx="0">
                  <c:v>12</c:v>
                </c:pt>
                <c:pt idx="1">
                  <c:v>7</c:v>
                </c:pt>
                <c:pt idx="2">
                  <c:v>2</c:v>
                </c:pt>
                <c:pt idx="3">
                  <c:v>9</c:v>
                </c:pt>
              </c:numCache>
            </c:numRef>
          </c:val>
          <c:extLst>
            <c:ext xmlns:c16="http://schemas.microsoft.com/office/drawing/2014/chart" uri="{C3380CC4-5D6E-409C-BE32-E72D297353CC}">
              <c16:uniqueId val="{00000000-A9EA-47EE-B734-C6DB5B86C035}"/>
            </c:ext>
          </c:extLst>
        </c:ser>
        <c:dLbls>
          <c:dLblPos val="ctr"/>
          <c:showLegendKey val="0"/>
          <c:showVal val="1"/>
          <c:showCatName val="0"/>
          <c:showSerName val="0"/>
          <c:showPercent val="0"/>
          <c:showBubbleSize val="0"/>
        </c:dLbls>
        <c:gapWidth val="150"/>
        <c:overlap val="100"/>
        <c:axId val="302974728"/>
        <c:axId val="302975120"/>
      </c:barChart>
      <c:catAx>
        <c:axId val="30297472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2000" b="0" i="0" u="none" strike="noStrike" kern="1200" baseline="0">
                <a:solidFill>
                  <a:schemeClr val="lt1">
                    <a:lumMod val="85000"/>
                  </a:schemeClr>
                </a:solidFill>
                <a:latin typeface="+mn-lt"/>
                <a:ea typeface="+mn-ea"/>
                <a:cs typeface="+mn-cs"/>
              </a:defRPr>
            </a:pPr>
            <a:endParaRPr lang="en-US"/>
          </a:p>
        </c:txPr>
        <c:crossAx val="302975120"/>
        <c:crosses val="autoZero"/>
        <c:auto val="1"/>
        <c:lblAlgn val="ctr"/>
        <c:lblOffset val="100"/>
        <c:noMultiLvlLbl val="0"/>
      </c:catAx>
      <c:valAx>
        <c:axId val="302975120"/>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02974728"/>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30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0.08337</cdr:x>
      <cdr:y>0.04542</cdr:y>
    </cdr:from>
    <cdr:to>
      <cdr:x>0.23157</cdr:x>
      <cdr:y>0.24237</cdr:y>
    </cdr:to>
    <cdr:sp macro="" textlink="">
      <cdr:nvSpPr>
        <cdr:cNvPr id="2" name="TextBox 1"/>
        <cdr:cNvSpPr txBox="1"/>
      </cdr:nvSpPr>
      <cdr:spPr>
        <a:xfrm xmlns:a="http://schemas.openxmlformats.org/drawingml/2006/main">
          <a:off x="685800" y="205582"/>
          <a:ext cx="1219200" cy="8913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2000" dirty="0" smtClean="0"/>
            <a:t>Number of Banks</a:t>
          </a:r>
          <a:endParaRPr lang="en-GB" sz="2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E685DD15-22B3-42F8-A662-8A17180345DC}" type="datetimeFigureOut">
              <a:rPr lang="en-GB"/>
              <a:pPr>
                <a:defRPr/>
              </a:pPr>
              <a:t>02/08/2018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48497829-1140-45E5-9CA2-255FA81631DF}" type="slidenum">
              <a:rPr lang="en-GB"/>
              <a:pPr>
                <a:defRPr/>
              </a:pPr>
              <a:t>‹#›</a:t>
            </a:fld>
            <a:endParaRPr lang="en-GB"/>
          </a:p>
        </p:txBody>
      </p:sp>
    </p:spTree>
    <p:extLst>
      <p:ext uri="{BB962C8B-B14F-4D97-AF65-F5344CB8AC3E}">
        <p14:creationId xmlns:p14="http://schemas.microsoft.com/office/powerpoint/2010/main" val="33035530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8497829-1140-45E5-9CA2-255FA81631DF}" type="slidenum">
              <a:rPr lang="en-GB" smtClean="0"/>
              <a:pPr>
                <a:defRPr/>
              </a:pPr>
              <a:t>1</a:t>
            </a:fld>
            <a:endParaRPr lang="en-GB"/>
          </a:p>
        </p:txBody>
      </p:sp>
    </p:spTree>
    <p:extLst>
      <p:ext uri="{BB962C8B-B14F-4D97-AF65-F5344CB8AC3E}">
        <p14:creationId xmlns:p14="http://schemas.microsoft.com/office/powerpoint/2010/main" val="669633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8497829-1140-45E5-9CA2-255FA81631DF}" type="slidenum">
              <a:rPr lang="en-GB" smtClean="0"/>
              <a:pPr>
                <a:defRPr/>
              </a:pPr>
              <a:t>3</a:t>
            </a:fld>
            <a:endParaRPr lang="en-GB"/>
          </a:p>
        </p:txBody>
      </p:sp>
    </p:spTree>
    <p:extLst>
      <p:ext uri="{BB962C8B-B14F-4D97-AF65-F5344CB8AC3E}">
        <p14:creationId xmlns:p14="http://schemas.microsoft.com/office/powerpoint/2010/main" val="3254297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FE19160-6513-41CA-A9E9-6379CFACE530}" type="slidenum">
              <a:rPr lang="en-GB" altLang="en-US" smtClean="0"/>
              <a:pPr/>
              <a:t>12</a:t>
            </a:fld>
            <a:endParaRPr lang="en-GB" altLang="en-US" smtClean="0"/>
          </a:p>
        </p:txBody>
      </p:sp>
    </p:spTree>
    <p:extLst>
      <p:ext uri="{BB962C8B-B14F-4D97-AF65-F5344CB8AC3E}">
        <p14:creationId xmlns:p14="http://schemas.microsoft.com/office/powerpoint/2010/main" val="4066473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6" name="Slide Number Placeholder 5"/>
          <p:cNvSpPr>
            <a:spLocks noGrp="1"/>
          </p:cNvSpPr>
          <p:nvPr>
            <p:ph type="sldNum" sz="quarter" idx="12"/>
          </p:nvPr>
        </p:nvSpPr>
        <p:spPr/>
        <p:txBody>
          <a:bodyPr/>
          <a:lstStyle>
            <a:lvl1pPr>
              <a:defRPr/>
            </a:lvl1pPr>
          </a:lstStyle>
          <a:p>
            <a:pPr>
              <a:defRPr/>
            </a:pPr>
            <a:fld id="{EC111CF3-D6BB-4687-8F17-E5EC48DE2F70}" type="slidenum">
              <a:rPr lang="en-GB" altLang="en-US"/>
              <a:pPr>
                <a:defRPr/>
              </a:pPr>
              <a:t>‹#›</a:t>
            </a:fld>
            <a:endParaRPr lang="en-GB" altLang="en-US"/>
          </a:p>
        </p:txBody>
      </p:sp>
    </p:spTree>
    <p:extLst>
      <p:ext uri="{BB962C8B-B14F-4D97-AF65-F5344CB8AC3E}">
        <p14:creationId xmlns:p14="http://schemas.microsoft.com/office/powerpoint/2010/main" val="2038762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6" name="Slide Number Placeholder 5"/>
          <p:cNvSpPr>
            <a:spLocks noGrp="1"/>
          </p:cNvSpPr>
          <p:nvPr>
            <p:ph type="sldNum" sz="quarter" idx="12"/>
          </p:nvPr>
        </p:nvSpPr>
        <p:spPr/>
        <p:txBody>
          <a:bodyPr/>
          <a:lstStyle>
            <a:lvl1pPr>
              <a:defRPr/>
            </a:lvl1pPr>
          </a:lstStyle>
          <a:p>
            <a:pPr>
              <a:defRPr/>
            </a:pPr>
            <a:fld id="{0C2648D7-67AB-43EC-9380-98AAE06AB58A}" type="slidenum">
              <a:rPr lang="en-GB" altLang="en-US"/>
              <a:pPr>
                <a:defRPr/>
              </a:pPr>
              <a:t>‹#›</a:t>
            </a:fld>
            <a:endParaRPr lang="en-GB" altLang="en-US"/>
          </a:p>
        </p:txBody>
      </p:sp>
    </p:spTree>
    <p:extLst>
      <p:ext uri="{BB962C8B-B14F-4D97-AF65-F5344CB8AC3E}">
        <p14:creationId xmlns:p14="http://schemas.microsoft.com/office/powerpoint/2010/main" val="424131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6" name="Slide Number Placeholder 5"/>
          <p:cNvSpPr>
            <a:spLocks noGrp="1"/>
          </p:cNvSpPr>
          <p:nvPr>
            <p:ph type="sldNum" sz="quarter" idx="12"/>
          </p:nvPr>
        </p:nvSpPr>
        <p:spPr/>
        <p:txBody>
          <a:bodyPr/>
          <a:lstStyle>
            <a:lvl1pPr>
              <a:defRPr/>
            </a:lvl1pPr>
          </a:lstStyle>
          <a:p>
            <a:pPr>
              <a:defRPr/>
            </a:pPr>
            <a:fld id="{4C18BEB1-4FAD-429D-9717-BD62720C0E32}" type="slidenum">
              <a:rPr lang="en-GB" altLang="en-US"/>
              <a:pPr>
                <a:defRPr/>
              </a:pPr>
              <a:t>‹#›</a:t>
            </a:fld>
            <a:endParaRPr lang="en-GB" altLang="en-US"/>
          </a:p>
        </p:txBody>
      </p:sp>
    </p:spTree>
    <p:extLst>
      <p:ext uri="{BB962C8B-B14F-4D97-AF65-F5344CB8AC3E}">
        <p14:creationId xmlns:p14="http://schemas.microsoft.com/office/powerpoint/2010/main" val="17133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6" name="Slide Number Placeholder 5"/>
          <p:cNvSpPr>
            <a:spLocks noGrp="1"/>
          </p:cNvSpPr>
          <p:nvPr>
            <p:ph type="sldNum" sz="quarter" idx="12"/>
          </p:nvPr>
        </p:nvSpPr>
        <p:spPr/>
        <p:txBody>
          <a:bodyPr/>
          <a:lstStyle>
            <a:lvl1pPr>
              <a:defRPr/>
            </a:lvl1pPr>
          </a:lstStyle>
          <a:p>
            <a:pPr>
              <a:defRPr/>
            </a:pPr>
            <a:fld id="{8BF5F748-0ADA-4A6D-9918-20E28622BFA9}" type="slidenum">
              <a:rPr lang="en-GB" altLang="en-US"/>
              <a:pPr>
                <a:defRPr/>
              </a:pPr>
              <a:t>‹#›</a:t>
            </a:fld>
            <a:endParaRPr lang="en-GB" altLang="en-US"/>
          </a:p>
        </p:txBody>
      </p:sp>
    </p:spTree>
    <p:extLst>
      <p:ext uri="{BB962C8B-B14F-4D97-AF65-F5344CB8AC3E}">
        <p14:creationId xmlns:p14="http://schemas.microsoft.com/office/powerpoint/2010/main" val="1554474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6" name="Slide Number Placeholder 5"/>
          <p:cNvSpPr>
            <a:spLocks noGrp="1"/>
          </p:cNvSpPr>
          <p:nvPr>
            <p:ph type="sldNum" sz="quarter" idx="12"/>
          </p:nvPr>
        </p:nvSpPr>
        <p:spPr/>
        <p:txBody>
          <a:bodyPr/>
          <a:lstStyle>
            <a:lvl1pPr>
              <a:defRPr/>
            </a:lvl1pPr>
          </a:lstStyle>
          <a:p>
            <a:pPr>
              <a:defRPr/>
            </a:pPr>
            <a:fld id="{2A7373EA-83B0-4E90-AF28-097627AF621C}" type="slidenum">
              <a:rPr lang="en-GB" altLang="en-US"/>
              <a:pPr>
                <a:defRPr/>
              </a:pPr>
              <a:t>‹#›</a:t>
            </a:fld>
            <a:endParaRPr lang="en-GB" altLang="en-US"/>
          </a:p>
        </p:txBody>
      </p:sp>
    </p:spTree>
    <p:extLst>
      <p:ext uri="{BB962C8B-B14F-4D97-AF65-F5344CB8AC3E}">
        <p14:creationId xmlns:p14="http://schemas.microsoft.com/office/powerpoint/2010/main" val="2577792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7" name="Slide Number Placeholder 6"/>
          <p:cNvSpPr>
            <a:spLocks noGrp="1"/>
          </p:cNvSpPr>
          <p:nvPr>
            <p:ph type="sldNum" sz="quarter" idx="12"/>
          </p:nvPr>
        </p:nvSpPr>
        <p:spPr/>
        <p:txBody>
          <a:bodyPr/>
          <a:lstStyle>
            <a:lvl1pPr>
              <a:defRPr/>
            </a:lvl1pPr>
          </a:lstStyle>
          <a:p>
            <a:pPr>
              <a:defRPr/>
            </a:pPr>
            <a:fld id="{8637FD10-23ED-4B99-BC17-1BDD8E42C6AA}" type="slidenum">
              <a:rPr lang="en-GB" altLang="en-US"/>
              <a:pPr>
                <a:defRPr/>
              </a:pPr>
              <a:t>‹#›</a:t>
            </a:fld>
            <a:endParaRPr lang="en-GB" altLang="en-US"/>
          </a:p>
        </p:txBody>
      </p:sp>
    </p:spTree>
    <p:extLst>
      <p:ext uri="{BB962C8B-B14F-4D97-AF65-F5344CB8AC3E}">
        <p14:creationId xmlns:p14="http://schemas.microsoft.com/office/powerpoint/2010/main" val="309844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9" name="Slide Number Placeholder 8"/>
          <p:cNvSpPr>
            <a:spLocks noGrp="1"/>
          </p:cNvSpPr>
          <p:nvPr>
            <p:ph type="sldNum" sz="quarter" idx="12"/>
          </p:nvPr>
        </p:nvSpPr>
        <p:spPr/>
        <p:txBody>
          <a:bodyPr/>
          <a:lstStyle>
            <a:lvl1pPr>
              <a:defRPr/>
            </a:lvl1pPr>
          </a:lstStyle>
          <a:p>
            <a:pPr>
              <a:defRPr/>
            </a:pPr>
            <a:fld id="{72087C4D-8B2D-4070-8CAC-40BDDDA73B29}" type="slidenum">
              <a:rPr lang="en-GB" altLang="en-US"/>
              <a:pPr>
                <a:defRPr/>
              </a:pPr>
              <a:t>‹#›</a:t>
            </a:fld>
            <a:endParaRPr lang="en-GB" altLang="en-US"/>
          </a:p>
        </p:txBody>
      </p:sp>
    </p:spTree>
    <p:extLst>
      <p:ext uri="{BB962C8B-B14F-4D97-AF65-F5344CB8AC3E}">
        <p14:creationId xmlns:p14="http://schemas.microsoft.com/office/powerpoint/2010/main" val="195615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5" name="Slide Number Placeholder 4"/>
          <p:cNvSpPr>
            <a:spLocks noGrp="1"/>
          </p:cNvSpPr>
          <p:nvPr>
            <p:ph type="sldNum" sz="quarter" idx="12"/>
          </p:nvPr>
        </p:nvSpPr>
        <p:spPr/>
        <p:txBody>
          <a:bodyPr/>
          <a:lstStyle>
            <a:lvl1pPr>
              <a:defRPr/>
            </a:lvl1pPr>
          </a:lstStyle>
          <a:p>
            <a:pPr>
              <a:defRPr/>
            </a:pPr>
            <a:fld id="{68AAC4F1-BF5D-4A58-9077-111ADC603FD9}" type="slidenum">
              <a:rPr lang="en-GB" altLang="en-US"/>
              <a:pPr>
                <a:defRPr/>
              </a:pPr>
              <a:t>‹#›</a:t>
            </a:fld>
            <a:endParaRPr lang="en-GB" altLang="en-US"/>
          </a:p>
        </p:txBody>
      </p:sp>
    </p:spTree>
    <p:extLst>
      <p:ext uri="{BB962C8B-B14F-4D97-AF65-F5344CB8AC3E}">
        <p14:creationId xmlns:p14="http://schemas.microsoft.com/office/powerpoint/2010/main" val="2823887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4" name="Slide Number Placeholder 3"/>
          <p:cNvSpPr>
            <a:spLocks noGrp="1"/>
          </p:cNvSpPr>
          <p:nvPr>
            <p:ph type="sldNum" sz="quarter" idx="12"/>
          </p:nvPr>
        </p:nvSpPr>
        <p:spPr/>
        <p:txBody>
          <a:bodyPr/>
          <a:lstStyle>
            <a:lvl1pPr>
              <a:defRPr/>
            </a:lvl1pPr>
          </a:lstStyle>
          <a:p>
            <a:pPr>
              <a:defRPr/>
            </a:pPr>
            <a:fld id="{5CA5EE4F-23D9-4A74-9C89-6BA7FBDF6B1C}" type="slidenum">
              <a:rPr lang="en-GB" altLang="en-US"/>
              <a:pPr>
                <a:defRPr/>
              </a:pPr>
              <a:t>‹#›</a:t>
            </a:fld>
            <a:endParaRPr lang="en-GB" altLang="en-US"/>
          </a:p>
        </p:txBody>
      </p:sp>
    </p:spTree>
    <p:extLst>
      <p:ext uri="{BB962C8B-B14F-4D97-AF65-F5344CB8AC3E}">
        <p14:creationId xmlns:p14="http://schemas.microsoft.com/office/powerpoint/2010/main" val="65292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7" name="Slide Number Placeholder 6"/>
          <p:cNvSpPr>
            <a:spLocks noGrp="1"/>
          </p:cNvSpPr>
          <p:nvPr>
            <p:ph type="sldNum" sz="quarter" idx="12"/>
          </p:nvPr>
        </p:nvSpPr>
        <p:spPr/>
        <p:txBody>
          <a:bodyPr/>
          <a:lstStyle>
            <a:lvl1pPr>
              <a:defRPr/>
            </a:lvl1pPr>
          </a:lstStyle>
          <a:p>
            <a:pPr>
              <a:defRPr/>
            </a:pPr>
            <a:fld id="{68E39CCC-1796-4A59-A2BB-CCD2E42BC61B}" type="slidenum">
              <a:rPr lang="en-GB" altLang="en-US"/>
              <a:pPr>
                <a:defRPr/>
              </a:pPr>
              <a:t>‹#›</a:t>
            </a:fld>
            <a:endParaRPr lang="en-GB" altLang="en-US"/>
          </a:p>
        </p:txBody>
      </p:sp>
    </p:spTree>
    <p:extLst>
      <p:ext uri="{BB962C8B-B14F-4D97-AF65-F5344CB8AC3E}">
        <p14:creationId xmlns:p14="http://schemas.microsoft.com/office/powerpoint/2010/main" val="2955616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eaLnBrk="1" hangingPunct="1">
              <a:defRPr>
                <a:latin typeface="Arial" charset="0"/>
                <a:ea typeface="ＭＳ Ｐゴシック" charset="0"/>
              </a:defRPr>
            </a:lvl1pPr>
          </a:lstStyle>
          <a:p>
            <a:pPr>
              <a:defRPr/>
            </a:pPr>
            <a:endParaRPr lang="en-GB"/>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eaLnBrk="1" hangingPunct="1">
              <a:defRPr>
                <a:latin typeface="Arial" charset="0"/>
                <a:ea typeface="ＭＳ Ｐゴシック" charset="0"/>
              </a:defRPr>
            </a:lvl1pPr>
          </a:lstStyle>
          <a:p>
            <a:pPr>
              <a:defRPr/>
            </a:pPr>
            <a:r>
              <a:rPr lang="en-GB" smtClean="0"/>
              <a:t>© Richard Kenyon 2018</a:t>
            </a:r>
            <a:endParaRPr lang="en-GB"/>
          </a:p>
        </p:txBody>
      </p:sp>
      <p:sp>
        <p:nvSpPr>
          <p:cNvPr id="7" name="Slide Number Placeholder 6"/>
          <p:cNvSpPr>
            <a:spLocks noGrp="1"/>
          </p:cNvSpPr>
          <p:nvPr>
            <p:ph type="sldNum" sz="quarter" idx="12"/>
          </p:nvPr>
        </p:nvSpPr>
        <p:spPr/>
        <p:txBody>
          <a:bodyPr/>
          <a:lstStyle>
            <a:lvl1pPr>
              <a:defRPr/>
            </a:lvl1pPr>
          </a:lstStyle>
          <a:p>
            <a:pPr>
              <a:defRPr/>
            </a:pPr>
            <a:fld id="{783F6190-7B5C-47C6-AB03-6EC3D6F84D84}" type="slidenum">
              <a:rPr lang="en-GB" altLang="en-US"/>
              <a:pPr>
                <a:defRPr/>
              </a:pPr>
              <a:t>‹#›</a:t>
            </a:fld>
            <a:endParaRPr lang="en-GB" altLang="en-US"/>
          </a:p>
        </p:txBody>
      </p:sp>
    </p:spTree>
    <p:extLst>
      <p:ext uri="{BB962C8B-B14F-4D97-AF65-F5344CB8AC3E}">
        <p14:creationId xmlns:p14="http://schemas.microsoft.com/office/powerpoint/2010/main" val="3149894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30" name="Rectangle 6"/>
          <p:cNvSpPr>
            <a:spLocks noGrp="1" noChangeArrowheads="1"/>
          </p:cNvSpPr>
          <p:nvPr>
            <p:ph type="sldNum" sz="quarter" idx="4"/>
          </p:nvPr>
        </p:nvSpPr>
        <p:spPr bwMode="auto">
          <a:xfrm>
            <a:off x="457200" y="6248400"/>
            <a:ext cx="2133600" cy="4762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7EA695E-434F-4FF9-ADF8-4BB97885A3C6}" type="slidenum">
              <a:rPr lang="en-GB" altLang="en-US"/>
              <a:pPr>
                <a:defRPr/>
              </a:pPr>
              <a:t>‹#›</a:t>
            </a:fld>
            <a:r>
              <a:rPr lang="en-GB" altLang="en-US"/>
              <a:t> / 12 </a:t>
            </a:r>
          </a:p>
        </p:txBody>
      </p:sp>
      <p:pic>
        <p:nvPicPr>
          <p:cNvPr id="1029" name="Picture 3"/>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691313" y="6232525"/>
            <a:ext cx="2465387"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a:cxnSpLocks noChangeShapeType="1"/>
          </p:cNvCxnSpPr>
          <p:nvPr userDrawn="1"/>
        </p:nvCxnSpPr>
        <p:spPr bwMode="auto">
          <a:xfrm flipH="1">
            <a:off x="152400" y="6172200"/>
            <a:ext cx="87630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ＭＳ Ｐゴシック" charset="0"/>
          <a:cs typeface="Arial" charset="0"/>
        </a:defRPr>
      </a:lvl6pPr>
      <a:lvl7pPr marL="914400" algn="ctr" rtl="0" fontAlgn="base">
        <a:spcBef>
          <a:spcPct val="0"/>
        </a:spcBef>
        <a:spcAft>
          <a:spcPct val="0"/>
        </a:spcAft>
        <a:defRPr sz="4400">
          <a:solidFill>
            <a:schemeClr val="tx2"/>
          </a:solidFill>
          <a:latin typeface="Arial" charset="0"/>
          <a:ea typeface="ＭＳ Ｐゴシック" charset="0"/>
          <a:cs typeface="Arial" charset="0"/>
        </a:defRPr>
      </a:lvl7pPr>
      <a:lvl8pPr marL="1371600" algn="ctr" rtl="0" fontAlgn="base">
        <a:spcBef>
          <a:spcPct val="0"/>
        </a:spcBef>
        <a:spcAft>
          <a:spcPct val="0"/>
        </a:spcAft>
        <a:defRPr sz="4400">
          <a:solidFill>
            <a:schemeClr val="tx2"/>
          </a:solidFill>
          <a:latin typeface="Arial" charset="0"/>
          <a:ea typeface="ＭＳ Ｐゴシック" charset="0"/>
          <a:cs typeface="Arial" charset="0"/>
        </a:defRPr>
      </a:lvl8pPr>
      <a:lvl9pPr marL="1828800" algn="ctr" rtl="0" fontAlgn="base">
        <a:spcBef>
          <a:spcPct val="0"/>
        </a:spcBef>
        <a:spcAft>
          <a:spcPct val="0"/>
        </a:spcAft>
        <a:defRPr sz="4400">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anose="020B0600070205080204" pitchFamily="34" charset="-128"/>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eaLnBrk="1" hangingPunct="1"/>
            <a:r>
              <a:rPr lang="en-GB" altLang="en-US" smtClean="0"/>
              <a:t>Accounting for KVA and FVA in practice</a:t>
            </a:r>
          </a:p>
        </p:txBody>
      </p:sp>
      <p:sp>
        <p:nvSpPr>
          <p:cNvPr id="14339" name="Rectangle 3"/>
          <p:cNvSpPr>
            <a:spLocks noGrp="1" noChangeArrowheads="1"/>
          </p:cNvSpPr>
          <p:nvPr>
            <p:ph type="subTitle" idx="1"/>
          </p:nvPr>
        </p:nvSpPr>
        <p:spPr>
          <a:xfrm>
            <a:off x="1371600" y="4724400"/>
            <a:ext cx="6400800" cy="914400"/>
          </a:xfrm>
        </p:spPr>
        <p:txBody>
          <a:bodyPr/>
          <a:lstStyle/>
          <a:p>
            <a:pPr eaLnBrk="1" hangingPunct="1"/>
            <a:r>
              <a:rPr lang="en-GB" altLang="en-US" sz="2000" smtClean="0"/>
              <a:t>Richard Kenyon, ACA</a:t>
            </a:r>
          </a:p>
          <a:p>
            <a:pPr eaLnBrk="1" hangingPunct="1"/>
            <a:r>
              <a:rPr lang="en-GB" altLang="en-US" sz="2000" smtClean="0"/>
              <a:t>Department of Accounting, Finance and Economics</a:t>
            </a:r>
          </a:p>
        </p:txBody>
      </p:sp>
      <p:sp>
        <p:nvSpPr>
          <p:cNvPr id="1434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6AF5FC2A-9A0F-4845-AAF0-DAEBB4072F91}" type="slidenum">
              <a:rPr lang="en-GB" altLang="en-US" sz="1400" smtClean="0"/>
              <a:pPr>
                <a:spcBef>
                  <a:spcPct val="0"/>
                </a:spcBef>
                <a:buFontTx/>
                <a:buNone/>
              </a:pPr>
              <a:t>1</a:t>
            </a:fld>
            <a:endParaRPr lang="en-GB" altLang="en-US" sz="1400" smtClean="0"/>
          </a:p>
        </p:txBody>
      </p:sp>
      <p:sp>
        <p:nvSpPr>
          <p:cNvPr id="2" name="Footer Placeholder 1"/>
          <p:cNvSpPr>
            <a:spLocks noGrp="1"/>
          </p:cNvSpPr>
          <p:nvPr>
            <p:ph type="ftr" sz="quarter" idx="11"/>
          </p:nvPr>
        </p:nvSpPr>
        <p:spPr/>
        <p:txBody>
          <a:bodyPr/>
          <a:lstStyle/>
          <a:p>
            <a:pPr>
              <a:defRPr/>
            </a:pPr>
            <a:r>
              <a:rPr lang="en-GB" dirty="0" smtClean="0"/>
              <a:t>© Richard Kenyon 2018</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altLang="en-US" smtClean="0"/>
              <a:t>Profit (IFRS, 2010)</a:t>
            </a:r>
          </a:p>
        </p:txBody>
      </p:sp>
      <p:sp>
        <p:nvSpPr>
          <p:cNvPr id="23555" name="Content Placeholder 2"/>
          <p:cNvSpPr>
            <a:spLocks noGrp="1"/>
          </p:cNvSpPr>
          <p:nvPr>
            <p:ph idx="1"/>
          </p:nvPr>
        </p:nvSpPr>
        <p:spPr>
          <a:xfrm>
            <a:off x="457200" y="1371600"/>
            <a:ext cx="8229600" cy="4525963"/>
          </a:xfrm>
        </p:spPr>
        <p:txBody>
          <a:bodyPr/>
          <a:lstStyle/>
          <a:p>
            <a:r>
              <a:rPr lang="en-GB" altLang="en-US" smtClean="0"/>
              <a:t>Income – increases in economic benefits</a:t>
            </a:r>
          </a:p>
          <a:p>
            <a:r>
              <a:rPr lang="en-GB" altLang="en-US" smtClean="0"/>
              <a:t>Expenses – decreases in economic benefits (tied into changes in assets/liabs)</a:t>
            </a:r>
          </a:p>
          <a:p>
            <a:r>
              <a:rPr lang="en-GB" altLang="en-US" smtClean="0"/>
              <a:t>ESSENTIAL – criteria as to when to recognize these economic benefits</a:t>
            </a:r>
          </a:p>
          <a:p>
            <a:r>
              <a:rPr lang="en-GB" altLang="en-US" b="1" smtClean="0"/>
              <a:t>Probable</a:t>
            </a:r>
            <a:r>
              <a:rPr lang="en-GB" altLang="en-US" smtClean="0"/>
              <a:t> that any future economic benefit will flow to or from the entity</a:t>
            </a:r>
          </a:p>
          <a:p>
            <a:r>
              <a:rPr lang="en-GB" altLang="en-US" smtClean="0"/>
              <a:t>Cost or value that can be </a:t>
            </a:r>
            <a:r>
              <a:rPr lang="en-GB" altLang="en-US" b="1" smtClean="0"/>
              <a:t>measured reliably (complete/neutral/error free)</a:t>
            </a:r>
          </a:p>
        </p:txBody>
      </p:sp>
      <p:sp>
        <p:nvSpPr>
          <p:cNvPr id="23556"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0FF40BCD-D69F-4A7D-B6B1-28BF44BC8AF3}" type="slidenum">
              <a:rPr lang="en-GB" altLang="en-US" sz="1400" smtClean="0"/>
              <a:pPr>
                <a:spcBef>
                  <a:spcPct val="0"/>
                </a:spcBef>
                <a:buFontTx/>
                <a:buNone/>
              </a:pPr>
              <a:t>10</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altLang="en-US" smtClean="0"/>
              <a:t>Treatment in FS (IFRS, 2010)</a:t>
            </a:r>
          </a:p>
        </p:txBody>
      </p:sp>
      <p:sp>
        <p:nvSpPr>
          <p:cNvPr id="24579" name="Content Placeholder 2"/>
          <p:cNvSpPr>
            <a:spLocks noGrp="1"/>
          </p:cNvSpPr>
          <p:nvPr>
            <p:ph idx="1"/>
          </p:nvPr>
        </p:nvSpPr>
        <p:spPr>
          <a:xfrm>
            <a:off x="457200" y="1295400"/>
            <a:ext cx="8229600" cy="4602163"/>
          </a:xfrm>
        </p:spPr>
        <p:txBody>
          <a:bodyPr/>
          <a:lstStyle/>
          <a:p>
            <a:r>
              <a:rPr lang="en-GB" altLang="en-US" sz="2800" dirty="0" smtClean="0"/>
              <a:t>Items that satisfy recognition criteria should be shown in the </a:t>
            </a:r>
            <a:r>
              <a:rPr lang="en-GB" altLang="en-US" sz="2800" dirty="0" err="1" smtClean="0"/>
              <a:t>SoFP</a:t>
            </a:r>
            <a:r>
              <a:rPr lang="en-GB" altLang="en-US" sz="2800" dirty="0" smtClean="0"/>
              <a:t> or IS provided they are material</a:t>
            </a:r>
          </a:p>
          <a:p>
            <a:r>
              <a:rPr lang="en-GB" altLang="en-US" sz="2800" dirty="0" smtClean="0"/>
              <a:t>Inclusion just as a note to the accounts is not sufficient</a:t>
            </a:r>
          </a:p>
          <a:p>
            <a:r>
              <a:rPr lang="en-GB" altLang="en-US" sz="2800" dirty="0" smtClean="0"/>
              <a:t>Relevance from the FS user point of view</a:t>
            </a:r>
          </a:p>
          <a:p>
            <a:r>
              <a:rPr lang="en-GB" altLang="en-US" sz="2800" dirty="0" smtClean="0"/>
              <a:t>Measurement: Historic Cost Accounting, Current Cost, Net Realisable Value, Present Value named specifically but other models may be used</a:t>
            </a:r>
          </a:p>
          <a:p>
            <a:endParaRPr lang="en-GB" altLang="en-US" dirty="0" smtClean="0"/>
          </a:p>
        </p:txBody>
      </p:sp>
      <p:sp>
        <p:nvSpPr>
          <p:cNvPr id="2458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FFA8B2AF-9BF0-4872-9BC5-CA1A4F4D70A2}" type="slidenum">
              <a:rPr lang="en-GB" altLang="en-US" sz="1400" smtClean="0"/>
              <a:pPr>
                <a:spcBef>
                  <a:spcPct val="0"/>
                </a:spcBef>
                <a:buFontTx/>
                <a:buNone/>
              </a:pPr>
              <a:t>11</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altLang="en-US" smtClean="0"/>
              <a:t>Disclosure in FS</a:t>
            </a:r>
          </a:p>
        </p:txBody>
      </p:sp>
      <p:sp>
        <p:nvSpPr>
          <p:cNvPr id="25603" name="Content Placeholder 2"/>
          <p:cNvSpPr>
            <a:spLocks noGrp="1"/>
          </p:cNvSpPr>
          <p:nvPr>
            <p:ph idx="1"/>
          </p:nvPr>
        </p:nvSpPr>
        <p:spPr>
          <a:xfrm>
            <a:off x="457200" y="1219200"/>
            <a:ext cx="8229600" cy="4906963"/>
          </a:xfrm>
        </p:spPr>
        <p:txBody>
          <a:bodyPr/>
          <a:lstStyle/>
          <a:p>
            <a:r>
              <a:rPr lang="en-GB" altLang="en-US" smtClean="0"/>
              <a:t>IAS 1 (para 117) requires significant accounting policies and other explanatory information</a:t>
            </a:r>
          </a:p>
          <a:p>
            <a:pPr lvl="1"/>
            <a:r>
              <a:rPr lang="en-GB" altLang="en-US" smtClean="0"/>
              <a:t>Measurement bases</a:t>
            </a:r>
          </a:p>
          <a:p>
            <a:pPr lvl="1"/>
            <a:r>
              <a:rPr lang="en-GB" altLang="en-US" smtClean="0"/>
              <a:t>Other accounting policies that are relevant to an understanding of the FS.</a:t>
            </a:r>
          </a:p>
          <a:p>
            <a:r>
              <a:rPr lang="en-GB" altLang="en-US" smtClean="0"/>
              <a:t>IFRS 13 (para 91) requires disclosure to help users understand FS</a:t>
            </a:r>
          </a:p>
          <a:p>
            <a:pPr lvl="1"/>
            <a:r>
              <a:rPr lang="en-GB" altLang="en-US" smtClean="0"/>
              <a:t>Valuation techniques, inputs and effect on PnL or OCI </a:t>
            </a:r>
          </a:p>
        </p:txBody>
      </p:sp>
      <p:sp>
        <p:nvSpPr>
          <p:cNvPr id="25604"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864255D2-B117-4E90-ABEB-C32AA2989139}" type="slidenum">
              <a:rPr lang="en-GB" altLang="en-US" sz="1400" smtClean="0"/>
              <a:pPr>
                <a:spcBef>
                  <a:spcPct val="0"/>
                </a:spcBef>
                <a:buFontTx/>
                <a:buNone/>
              </a:pPr>
              <a:t>12</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altLang="en-US" smtClean="0"/>
              <a:t>Legal Basis</a:t>
            </a:r>
          </a:p>
        </p:txBody>
      </p:sp>
      <p:sp>
        <p:nvSpPr>
          <p:cNvPr id="27651" name="Content Placeholder 2"/>
          <p:cNvSpPr>
            <a:spLocks noGrp="1"/>
          </p:cNvSpPr>
          <p:nvPr>
            <p:ph idx="1"/>
          </p:nvPr>
        </p:nvSpPr>
        <p:spPr>
          <a:xfrm>
            <a:off x="457200" y="1143000"/>
            <a:ext cx="8229600" cy="4983163"/>
          </a:xfrm>
        </p:spPr>
        <p:txBody>
          <a:bodyPr/>
          <a:lstStyle/>
          <a:p>
            <a:r>
              <a:rPr lang="en-US" altLang="en-US" dirty="0" smtClean="0"/>
              <a:t>CA2006 s393: Requires true and fair view</a:t>
            </a:r>
          </a:p>
          <a:p>
            <a:r>
              <a:rPr lang="en-US" altLang="en-US" dirty="0" smtClean="0"/>
              <a:t>S395: Accounts can be Companies Act accounts or IAS (International Accounting Standards) compliant</a:t>
            </a:r>
          </a:p>
          <a:p>
            <a:r>
              <a:rPr lang="en-US" altLang="en-US" dirty="0" smtClean="0"/>
              <a:t>The presumption is that compliance with IAS </a:t>
            </a:r>
            <a:r>
              <a:rPr lang="en-US" altLang="en-US" dirty="0" err="1" smtClean="0"/>
              <a:t>ie</a:t>
            </a:r>
            <a:r>
              <a:rPr lang="en-US" altLang="en-US" dirty="0" smtClean="0"/>
              <a:t> IFRS leads to giving a true and fair view</a:t>
            </a:r>
          </a:p>
          <a:p>
            <a:r>
              <a:rPr lang="en-US" altLang="en-US" dirty="0" smtClean="0"/>
              <a:t>Confirmed by Moore QC updating opinions by Hoffman and Arden (Moore, 2013)</a:t>
            </a:r>
          </a:p>
          <a:p>
            <a:endParaRPr lang="en-US" altLang="en-US" dirty="0" smtClean="0"/>
          </a:p>
        </p:txBody>
      </p:sp>
      <p:sp>
        <p:nvSpPr>
          <p:cNvPr id="27652"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30F272C0-8168-479C-903B-59EBF78DBABB}" type="slidenum">
              <a:rPr lang="en-GB" altLang="en-US" sz="1400" smtClean="0"/>
              <a:pPr>
                <a:spcBef>
                  <a:spcPct val="0"/>
                </a:spcBef>
                <a:buFontTx/>
                <a:buNone/>
              </a:pPr>
              <a:t>13</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458200" cy="1143000"/>
          </a:xfrm>
        </p:spPr>
        <p:txBody>
          <a:bodyPr/>
          <a:lstStyle/>
          <a:p>
            <a:pPr algn="l" eaLnBrk="1" hangingPunct="1"/>
            <a:r>
              <a:rPr lang="en-GB" altLang="en-US" sz="3600" smtClean="0"/>
              <a:t>IFRS requires Fair Value models</a:t>
            </a:r>
          </a:p>
        </p:txBody>
      </p:sp>
      <p:sp>
        <p:nvSpPr>
          <p:cNvPr id="28675" name="Rectangle 3"/>
          <p:cNvSpPr>
            <a:spLocks noGrp="1" noChangeArrowheads="1"/>
          </p:cNvSpPr>
          <p:nvPr>
            <p:ph type="body" idx="1"/>
          </p:nvPr>
        </p:nvSpPr>
        <p:spPr/>
        <p:txBody>
          <a:bodyPr/>
          <a:lstStyle/>
          <a:p>
            <a:pPr eaLnBrk="1" hangingPunct="1">
              <a:lnSpc>
                <a:spcPct val="90000"/>
              </a:lnSpc>
            </a:pPr>
            <a:r>
              <a:rPr lang="en-GB" altLang="en-US" sz="2800" smtClean="0"/>
              <a:t>IFRS 9 (Financial Instruments) requires valuation at fair value</a:t>
            </a:r>
          </a:p>
          <a:p>
            <a:pPr eaLnBrk="1" hangingPunct="1">
              <a:lnSpc>
                <a:spcPct val="90000"/>
              </a:lnSpc>
            </a:pPr>
            <a:r>
              <a:rPr lang="en-GB" altLang="en-US" sz="2800" smtClean="0"/>
              <a:t>IFRS 13 (Fair Value Measurement) includes financial management models, i.e.</a:t>
            </a:r>
            <a:r>
              <a:rPr lang="ja-JP" altLang="en-GB" sz="2800" smtClean="0"/>
              <a:t>‘</a:t>
            </a:r>
            <a:r>
              <a:rPr lang="en-GB" altLang="ja-JP" sz="2800" smtClean="0"/>
              <a:t>mark to model</a:t>
            </a:r>
            <a:r>
              <a:rPr lang="ja-JP" altLang="en-GB" sz="2800" smtClean="0"/>
              <a:t>’</a:t>
            </a:r>
            <a:r>
              <a:rPr lang="en-GB" altLang="ja-JP" sz="2800" smtClean="0"/>
              <a:t> where </a:t>
            </a:r>
            <a:r>
              <a:rPr lang="ja-JP" altLang="en-GB" sz="2800" smtClean="0"/>
              <a:t>‘</a:t>
            </a:r>
            <a:r>
              <a:rPr lang="en-GB" altLang="ja-JP" sz="2800" smtClean="0"/>
              <a:t>mark to market</a:t>
            </a:r>
            <a:r>
              <a:rPr lang="ja-JP" altLang="en-GB" sz="2800" smtClean="0"/>
              <a:t>’</a:t>
            </a:r>
            <a:r>
              <a:rPr lang="en-US" altLang="ja-JP" sz="2800" smtClean="0"/>
              <a:t>is not appropriate</a:t>
            </a:r>
            <a:endParaRPr lang="en-GB" altLang="ja-JP" sz="2800" smtClean="0"/>
          </a:p>
          <a:p>
            <a:pPr eaLnBrk="1" hangingPunct="1">
              <a:lnSpc>
                <a:spcPct val="90000"/>
              </a:lnSpc>
            </a:pPr>
            <a:r>
              <a:rPr lang="en-GB" altLang="en-US" sz="2800" smtClean="0"/>
              <a:t>Derivatives are unlikely to be able to be measured on pure market valuation</a:t>
            </a:r>
          </a:p>
          <a:p>
            <a:pPr eaLnBrk="1" hangingPunct="1">
              <a:lnSpc>
                <a:spcPct val="90000"/>
              </a:lnSpc>
            </a:pPr>
            <a:r>
              <a:rPr lang="en-GB" altLang="en-US" sz="2800" smtClean="0"/>
              <a:t>IFRS 13 describes present value techniques as part of the standard (para. B12)</a:t>
            </a:r>
          </a:p>
          <a:p>
            <a:pPr eaLnBrk="1" hangingPunct="1">
              <a:lnSpc>
                <a:spcPct val="90000"/>
              </a:lnSpc>
            </a:pPr>
            <a:endParaRPr lang="en-GB" altLang="en-US" sz="2800" smtClean="0"/>
          </a:p>
        </p:txBody>
      </p:sp>
      <p:sp>
        <p:nvSpPr>
          <p:cNvPr id="28676"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D1CEE96D-FB04-45E6-B14A-D538225CC9FD}" type="slidenum">
              <a:rPr lang="en-GB" altLang="en-US" sz="1400" smtClean="0"/>
              <a:pPr>
                <a:spcBef>
                  <a:spcPct val="0"/>
                </a:spcBef>
                <a:buFontTx/>
                <a:buNone/>
              </a:pPr>
              <a:t>14</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534400" cy="1143000"/>
          </a:xfrm>
        </p:spPr>
        <p:txBody>
          <a:bodyPr/>
          <a:lstStyle/>
          <a:p>
            <a:pPr eaLnBrk="1" hangingPunct="1"/>
            <a:r>
              <a:rPr lang="en-GB" altLang="en-US" sz="4000" smtClean="0"/>
              <a:t>Should KVA be in the FV model?</a:t>
            </a:r>
            <a:endParaRPr lang="en-US" altLang="en-US" sz="4000" smtClean="0"/>
          </a:p>
        </p:txBody>
      </p:sp>
      <p:sp>
        <p:nvSpPr>
          <p:cNvPr id="29699" name="Content Placeholder 2"/>
          <p:cNvSpPr>
            <a:spLocks noGrp="1"/>
          </p:cNvSpPr>
          <p:nvPr>
            <p:ph idx="1"/>
          </p:nvPr>
        </p:nvSpPr>
        <p:spPr/>
        <p:txBody>
          <a:bodyPr/>
          <a:lstStyle/>
          <a:p>
            <a:pPr eaLnBrk="1" hangingPunct="1"/>
            <a:r>
              <a:rPr lang="en-GB" altLang="en-US" dirty="0" smtClean="0"/>
              <a:t>Management accounting states that all relevant costs should be included in the present value model (Drury 2015; p199)</a:t>
            </a:r>
          </a:p>
          <a:p>
            <a:pPr eaLnBrk="1" hangingPunct="1"/>
            <a:r>
              <a:rPr lang="en-GB" altLang="en-US" dirty="0" smtClean="0"/>
              <a:t>Capital is required by regulations e.g. Basel III (BCBS-189, 2011)</a:t>
            </a:r>
          </a:p>
          <a:p>
            <a:pPr eaLnBrk="1" hangingPunct="1"/>
            <a:r>
              <a:rPr lang="en-GB" altLang="en-US" dirty="0" smtClean="0"/>
              <a:t>KVA is the measure of the cost of that capital</a:t>
            </a:r>
          </a:p>
          <a:p>
            <a:pPr eaLnBrk="1" hangingPunct="1"/>
            <a:endParaRPr lang="en-US" altLang="en-US" dirty="0" smtClean="0"/>
          </a:p>
        </p:txBody>
      </p:sp>
      <p:sp>
        <p:nvSpPr>
          <p:cNvPr id="2970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CA90C677-804E-41A3-A8BD-5AE869186EF6}" type="slidenum">
              <a:rPr lang="en-GB" altLang="en-US" sz="1400" smtClean="0"/>
              <a:pPr>
                <a:spcBef>
                  <a:spcPct val="0"/>
                </a:spcBef>
                <a:buFontTx/>
                <a:buNone/>
              </a:pPr>
              <a:t>15</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534400" cy="1143000"/>
          </a:xfrm>
        </p:spPr>
        <p:txBody>
          <a:bodyPr/>
          <a:lstStyle/>
          <a:p>
            <a:pPr eaLnBrk="1" hangingPunct="1"/>
            <a:r>
              <a:rPr lang="en-GB" altLang="en-US" sz="4000" smtClean="0"/>
              <a:t>Should FVA be in the FV model?</a:t>
            </a:r>
            <a:endParaRPr lang="en-US" altLang="en-US" sz="4000" smtClean="0"/>
          </a:p>
        </p:txBody>
      </p:sp>
      <p:sp>
        <p:nvSpPr>
          <p:cNvPr id="30723" name="Content Placeholder 2"/>
          <p:cNvSpPr>
            <a:spLocks noGrp="1"/>
          </p:cNvSpPr>
          <p:nvPr>
            <p:ph idx="1"/>
          </p:nvPr>
        </p:nvSpPr>
        <p:spPr/>
        <p:txBody>
          <a:bodyPr/>
          <a:lstStyle/>
          <a:p>
            <a:pPr eaLnBrk="1" hangingPunct="1"/>
            <a:r>
              <a:rPr lang="en-GB" altLang="en-US" dirty="0" smtClean="0"/>
              <a:t>Management accounting states that all relevant costs should be included in the present value model (Drury 2015; p199)</a:t>
            </a:r>
          </a:p>
          <a:p>
            <a:pPr eaLnBrk="1" hangingPunct="1"/>
            <a:r>
              <a:rPr lang="en-GB" altLang="en-US" dirty="0" smtClean="0"/>
              <a:t>IFRS13 s62 and B12 allows fair value modelling of price using Present Value discounting techniques</a:t>
            </a:r>
          </a:p>
          <a:p>
            <a:pPr marL="0" indent="0" eaLnBrk="1" hangingPunct="1">
              <a:buNone/>
            </a:pPr>
            <a:endParaRPr lang="en-US" altLang="en-US" dirty="0" smtClean="0"/>
          </a:p>
        </p:txBody>
      </p:sp>
      <p:sp>
        <p:nvSpPr>
          <p:cNvPr id="30724"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B9EFA093-57C7-4EBE-AD9A-3229683F9B0F}" type="slidenum">
              <a:rPr lang="en-GB" altLang="en-US" sz="1400" smtClean="0"/>
              <a:pPr>
                <a:spcBef>
                  <a:spcPct val="0"/>
                </a:spcBef>
                <a:buFontTx/>
                <a:buNone/>
              </a:pPr>
              <a:t>16</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mtClean="0"/>
              <a:t>Reminder on Accounting Value</a:t>
            </a:r>
          </a:p>
        </p:txBody>
      </p:sp>
      <p:sp>
        <p:nvSpPr>
          <p:cNvPr id="31747" name="Content Placeholder 2"/>
          <p:cNvSpPr>
            <a:spLocks noGrp="1"/>
          </p:cNvSpPr>
          <p:nvPr>
            <p:ph idx="1"/>
          </p:nvPr>
        </p:nvSpPr>
        <p:spPr>
          <a:xfrm>
            <a:off x="457200" y="1600200"/>
            <a:ext cx="8382000" cy="4525963"/>
          </a:xfrm>
        </p:spPr>
        <p:txBody>
          <a:bodyPr/>
          <a:lstStyle/>
          <a:p>
            <a:pPr eaLnBrk="1" hangingPunct="1"/>
            <a:r>
              <a:rPr lang="en-US" altLang="en-US" smtClean="0"/>
              <a:t>The accounting value of a derivative is not the price of the transaction – the transaction may not have been at fair value</a:t>
            </a:r>
          </a:p>
          <a:p>
            <a:pPr eaLnBrk="1" hangingPunct="1"/>
            <a:r>
              <a:rPr lang="en-US" altLang="en-US" smtClean="0"/>
              <a:t>Instead, the value is composed of the present value of the costs and revenues associated with the derivative</a:t>
            </a:r>
          </a:p>
          <a:p>
            <a:pPr eaLnBrk="1" hangingPunct="1"/>
            <a:r>
              <a:rPr lang="en-US" altLang="en-US" smtClean="0"/>
              <a:t>Hence the need for the model</a:t>
            </a:r>
          </a:p>
        </p:txBody>
      </p:sp>
      <p:sp>
        <p:nvSpPr>
          <p:cNvPr id="31748"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66E92AAE-0EED-44EF-8C38-894DC176A819}" type="slidenum">
              <a:rPr lang="en-GB" altLang="en-US" sz="1400" smtClean="0"/>
              <a:pPr>
                <a:spcBef>
                  <a:spcPct val="0"/>
                </a:spcBef>
                <a:buFontTx/>
                <a:buNone/>
              </a:pPr>
              <a:t>17</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altLang="en-US" smtClean="0"/>
              <a:t>Accounting for KVA and FVA</a:t>
            </a:r>
          </a:p>
        </p:txBody>
      </p:sp>
      <p:sp>
        <p:nvSpPr>
          <p:cNvPr id="32771" name="Rectangle 3"/>
          <p:cNvSpPr>
            <a:spLocks noGrp="1" noChangeArrowheads="1"/>
          </p:cNvSpPr>
          <p:nvPr>
            <p:ph type="body" idx="1"/>
          </p:nvPr>
        </p:nvSpPr>
        <p:spPr>
          <a:xfrm>
            <a:off x="493713" y="1295400"/>
            <a:ext cx="8229600" cy="4525963"/>
          </a:xfrm>
        </p:spPr>
        <p:txBody>
          <a:bodyPr/>
          <a:lstStyle/>
          <a:p>
            <a:pPr eaLnBrk="1" hangingPunct="1">
              <a:lnSpc>
                <a:spcPct val="90000"/>
              </a:lnSpc>
            </a:pPr>
            <a:r>
              <a:rPr lang="en-GB" altLang="en-US" dirty="0" smtClean="0"/>
              <a:t>KVA, the cost of capital, will increase the value of derivative assets – it represents a further regulatory cost </a:t>
            </a:r>
          </a:p>
          <a:p>
            <a:pPr eaLnBrk="1" hangingPunct="1">
              <a:lnSpc>
                <a:spcPct val="90000"/>
              </a:lnSpc>
            </a:pPr>
            <a:r>
              <a:rPr lang="en-GB" altLang="en-US" dirty="0" smtClean="0"/>
              <a:t>FVA, the cost of funding above the agreed collateral rate arises due to the derivative</a:t>
            </a:r>
          </a:p>
          <a:p>
            <a:pPr eaLnBrk="1" hangingPunct="1">
              <a:lnSpc>
                <a:spcPct val="90000"/>
              </a:lnSpc>
            </a:pPr>
            <a:r>
              <a:rPr lang="en-GB" altLang="en-US" dirty="0" smtClean="0"/>
              <a:t>IFRS 9 requires placing the opposite entry to Other Comprehensive Income (OCI) or </a:t>
            </a:r>
            <a:r>
              <a:rPr lang="en-GB" altLang="en-US" dirty="0" err="1" smtClean="0"/>
              <a:t>PnL</a:t>
            </a:r>
            <a:endParaRPr lang="en-GB" altLang="en-US" dirty="0" smtClean="0"/>
          </a:p>
          <a:p>
            <a:pPr eaLnBrk="1" hangingPunct="1">
              <a:lnSpc>
                <a:spcPct val="90000"/>
              </a:lnSpc>
            </a:pPr>
            <a:r>
              <a:rPr lang="en-GB" altLang="en-US" dirty="0" smtClean="0"/>
              <a:t>Profit/loss ends up in Reserves</a:t>
            </a:r>
          </a:p>
          <a:p>
            <a:pPr eaLnBrk="1" hangingPunct="1">
              <a:lnSpc>
                <a:spcPct val="90000"/>
              </a:lnSpc>
            </a:pPr>
            <a:endParaRPr lang="en-GB" altLang="en-US" dirty="0" smtClean="0"/>
          </a:p>
        </p:txBody>
      </p:sp>
      <p:sp>
        <p:nvSpPr>
          <p:cNvPr id="32772"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90AF9753-C441-4717-8A69-9280F5AF7E07}" type="slidenum">
              <a:rPr lang="en-GB" altLang="en-US" sz="1400" smtClean="0"/>
              <a:pPr>
                <a:spcBef>
                  <a:spcPct val="0"/>
                </a:spcBef>
                <a:buFontTx/>
                <a:buNone/>
              </a:pPr>
              <a:t>18</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altLang="en-US" smtClean="0"/>
              <a:t>PnL or OCI</a:t>
            </a:r>
          </a:p>
        </p:txBody>
      </p:sp>
      <p:sp>
        <p:nvSpPr>
          <p:cNvPr id="33795" name="Rectangle 3"/>
          <p:cNvSpPr>
            <a:spLocks noGrp="1" noChangeArrowheads="1"/>
          </p:cNvSpPr>
          <p:nvPr>
            <p:ph type="body" idx="1"/>
          </p:nvPr>
        </p:nvSpPr>
        <p:spPr/>
        <p:txBody>
          <a:bodyPr/>
          <a:lstStyle/>
          <a:p>
            <a:pPr eaLnBrk="1" hangingPunct="1"/>
            <a:r>
              <a:rPr lang="en-GB" altLang="en-US" sz="2800" smtClean="0"/>
              <a:t>Typically OCI reflects unrealised revaluation movements – PnL realised ones</a:t>
            </a:r>
          </a:p>
          <a:p>
            <a:pPr eaLnBrk="1" hangingPunct="1"/>
            <a:r>
              <a:rPr lang="en-GB" altLang="en-US" sz="2800" smtClean="0"/>
              <a:t>Extra cost should be balanced by a credit entry to OCI if it is not realised or PnL if it is realised</a:t>
            </a:r>
          </a:p>
          <a:p>
            <a:pPr eaLnBrk="1" hangingPunct="1"/>
            <a:r>
              <a:rPr lang="en-GB" altLang="en-US" sz="2800" smtClean="0"/>
              <a:t>Realised profits/losses are those that are probable, including those that are hedged</a:t>
            </a:r>
          </a:p>
          <a:p>
            <a:pPr eaLnBrk="1" hangingPunct="1"/>
            <a:r>
              <a:rPr lang="en-GB" altLang="en-US" sz="2800" smtClean="0"/>
              <a:t>Reserves are the accumulation of items that have gone through the OCI and PnL (plus other items such as Share Premium Account)</a:t>
            </a:r>
          </a:p>
        </p:txBody>
      </p:sp>
      <p:sp>
        <p:nvSpPr>
          <p:cNvPr id="33796"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74AEB5EF-01A5-4819-956F-25ED2C36E5BB}" type="slidenum">
              <a:rPr lang="en-GB" altLang="en-US" sz="1400" smtClean="0"/>
              <a:pPr>
                <a:spcBef>
                  <a:spcPct val="0"/>
                </a:spcBef>
                <a:buFontTx/>
                <a:buNone/>
              </a:pPr>
              <a:t>19</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smtClean="0"/>
              <a:t>Disclaimer</a:t>
            </a:r>
          </a:p>
        </p:txBody>
      </p:sp>
      <p:sp>
        <p:nvSpPr>
          <p:cNvPr id="15363" name="Content Placeholder 2"/>
          <p:cNvSpPr>
            <a:spLocks noGrp="1"/>
          </p:cNvSpPr>
          <p:nvPr>
            <p:ph idx="1"/>
          </p:nvPr>
        </p:nvSpPr>
        <p:spPr/>
        <p:txBody>
          <a:bodyPr/>
          <a:lstStyle/>
          <a:p>
            <a:r>
              <a:rPr lang="en-US" altLang="en-US" sz="2400" smtClean="0"/>
              <a:t>The views expressed herein are the personal views of the author and do not necessarily reflect the views or policies of current or previous employers. </a:t>
            </a:r>
          </a:p>
          <a:p>
            <a:r>
              <a:rPr lang="en-US" altLang="en-US" sz="2400" smtClean="0"/>
              <a:t>This presentation does not constitute advice.</a:t>
            </a:r>
          </a:p>
          <a:p>
            <a:r>
              <a:rPr lang="en-US" altLang="en-US" sz="2400" smtClean="0"/>
              <a:t>BCU and the author do not accept any liability or consequential liability for the use or reliance on the information in the presentation by any parties who may receive all or some part of the presentation.</a:t>
            </a:r>
          </a:p>
          <a:p>
            <a:r>
              <a:rPr lang="en-US" altLang="en-US" sz="2400" smtClean="0"/>
              <a:t>Not guaranteed fit for any purpose.  Use at your own risk.</a:t>
            </a:r>
            <a:endParaRPr lang="en-GB" altLang="en-US" sz="2400" smtClean="0"/>
          </a:p>
          <a:p>
            <a:endParaRPr lang="en-GB" altLang="en-US" smtClean="0"/>
          </a:p>
        </p:txBody>
      </p:sp>
      <p:sp>
        <p:nvSpPr>
          <p:cNvPr id="15364"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C72A926-42C4-4353-8256-977F22976F2C}" type="slidenum">
              <a:rPr lang="en-GB" altLang="en-US" sz="1400" smtClean="0"/>
              <a:pPr>
                <a:spcBef>
                  <a:spcPct val="0"/>
                </a:spcBef>
                <a:buFontTx/>
                <a:buNone/>
              </a:pPr>
              <a:t>2</a:t>
            </a:fld>
            <a:endParaRPr lang="en-GB" altLang="en-US" sz="1400" smtClean="0"/>
          </a:p>
        </p:txBody>
      </p:sp>
      <p:sp>
        <p:nvSpPr>
          <p:cNvPr id="2" name="Footer Placeholder 1"/>
          <p:cNvSpPr>
            <a:spLocks noGrp="1"/>
          </p:cNvSpPr>
          <p:nvPr>
            <p:ph type="ftr" sz="quarter" idx="11"/>
          </p:nvPr>
        </p:nvSpPr>
        <p:spPr/>
        <p:txBody>
          <a:bodyPr/>
          <a:lstStyle/>
          <a:p>
            <a:pPr>
              <a:defRPr/>
            </a:pPr>
            <a:r>
              <a:rPr lang="en-GB" dirty="0" smtClean="0"/>
              <a:t>© Richard Kenyon 2018</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Dividends</a:t>
            </a:r>
          </a:p>
        </p:txBody>
      </p:sp>
      <p:sp>
        <p:nvSpPr>
          <p:cNvPr id="3" name="Content Placeholder 2"/>
          <p:cNvSpPr>
            <a:spLocks noGrp="1"/>
          </p:cNvSpPr>
          <p:nvPr>
            <p:ph idx="1"/>
          </p:nvPr>
        </p:nvSpPr>
        <p:spPr>
          <a:extLst>
            <a:ext uri="{909E8E84-426E-40dd-AFC4-6F175D3DCCD1}"/>
            <a:ext uri="{91240B29-F687-4f45-9708-019B960494DF}"/>
            <a:ext uri="{AF507438-7753-43e0-B8FC-AC1667EBCBE1}"/>
            <a:ext uri="{FAA26D3D-D897-4be2-8F04-BA451C77F1D7}"/>
          </a:extLst>
        </p:spPr>
        <p:txBody>
          <a:bodyPr/>
          <a:lstStyle/>
          <a:p>
            <a:pPr eaLnBrk="1" hangingPunct="1">
              <a:defRPr/>
            </a:pPr>
            <a:r>
              <a:rPr lang="en-GB" dirty="0" smtClean="0"/>
              <a:t>Reserves include realised and unrealised profits and losses that come from </a:t>
            </a:r>
            <a:r>
              <a:rPr lang="en-GB" dirty="0" err="1" smtClean="0"/>
              <a:t>PnL</a:t>
            </a:r>
            <a:r>
              <a:rPr lang="en-GB" dirty="0" smtClean="0"/>
              <a:t> and OCI</a:t>
            </a:r>
          </a:p>
          <a:p>
            <a:pPr eaLnBrk="1" hangingPunct="1">
              <a:defRPr/>
            </a:pPr>
            <a:r>
              <a:rPr lang="en-GB" dirty="0" smtClean="0"/>
              <a:t>CA2006 only permits payment of dividends out of net realised profits less losses</a:t>
            </a:r>
          </a:p>
          <a:p>
            <a:pPr marL="0" indent="0" eaLnBrk="1" hangingPunct="1">
              <a:buFontTx/>
              <a:buNone/>
              <a:defRPr/>
            </a:pPr>
            <a:endParaRPr lang="en-GB" dirty="0" smtClean="0"/>
          </a:p>
          <a:p>
            <a:pPr eaLnBrk="1" hangingPunct="1">
              <a:defRPr/>
            </a:pPr>
            <a:endParaRPr lang="en-GB" dirty="0" smtClean="0"/>
          </a:p>
          <a:p>
            <a:pPr eaLnBrk="1" hangingPunct="1">
              <a:defRPr/>
            </a:pPr>
            <a:endParaRPr lang="en-US" dirty="0" smtClean="0"/>
          </a:p>
        </p:txBody>
      </p:sp>
      <p:sp>
        <p:nvSpPr>
          <p:cNvPr id="3482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D008E16-5A96-4F6F-BF65-1CA3057F5A78}" type="slidenum">
              <a:rPr lang="en-GB" altLang="en-US" sz="1400" smtClean="0"/>
              <a:pPr>
                <a:spcBef>
                  <a:spcPct val="0"/>
                </a:spcBef>
                <a:buFontTx/>
                <a:buNone/>
              </a:pPr>
              <a:t>20</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274638"/>
            <a:ext cx="9144000" cy="944562"/>
          </a:xfrm>
        </p:spPr>
        <p:txBody>
          <a:bodyPr/>
          <a:lstStyle/>
          <a:p>
            <a:pPr eaLnBrk="1" hangingPunct="1"/>
            <a:r>
              <a:rPr lang="en-GB" altLang="en-US" smtClean="0"/>
              <a:t>Provisions or Reserves (PnL+OCI)?</a:t>
            </a:r>
          </a:p>
        </p:txBody>
      </p:sp>
      <p:sp>
        <p:nvSpPr>
          <p:cNvPr id="14339" name="Rectangle 3"/>
          <p:cNvSpPr>
            <a:spLocks noGrp="1" noChangeArrowheads="1"/>
          </p:cNvSpPr>
          <p:nvPr>
            <p:ph type="body" idx="1"/>
          </p:nvPr>
        </p:nvSpPr>
        <p:spPr>
          <a:extLst>
            <a:ext uri="{909E8E84-426E-40dd-AFC4-6F175D3DCCD1}"/>
            <a:ext uri="{91240B29-F687-4f45-9708-019B960494DF}"/>
            <a:ext uri="{AF507438-7753-43e0-B8FC-AC1667EBCBE1}"/>
            <a:ext uri="{FAA26D3D-D897-4be2-8F04-BA451C77F1D7}"/>
          </a:extLst>
        </p:spPr>
        <p:txBody>
          <a:bodyPr/>
          <a:lstStyle/>
          <a:p>
            <a:pPr eaLnBrk="1" hangingPunct="1">
              <a:lnSpc>
                <a:spcPct val="90000"/>
              </a:lnSpc>
              <a:defRPr/>
            </a:pPr>
            <a:r>
              <a:rPr lang="en-GB" dirty="0" smtClean="0"/>
              <a:t>Would it be prudent to create a provision against this extra cost (</a:t>
            </a:r>
            <a:r>
              <a:rPr lang="en-GB" dirty="0" err="1" smtClean="0"/>
              <a:t>cf</a:t>
            </a:r>
            <a:r>
              <a:rPr lang="en-GB" dirty="0" smtClean="0"/>
              <a:t> Loan Loss a/c) instead of taking it to reserves?</a:t>
            </a:r>
          </a:p>
          <a:p>
            <a:pPr eaLnBrk="1" hangingPunct="1">
              <a:lnSpc>
                <a:spcPct val="90000"/>
              </a:lnSpc>
              <a:defRPr/>
            </a:pPr>
            <a:r>
              <a:rPr lang="en-GB" dirty="0" smtClean="0"/>
              <a:t>Financial Instruments cannot have provisions against them according to IAS 37 Provisions</a:t>
            </a:r>
          </a:p>
          <a:p>
            <a:pPr eaLnBrk="1" hangingPunct="1">
              <a:lnSpc>
                <a:spcPct val="90000"/>
              </a:lnSpc>
              <a:defRPr/>
            </a:pPr>
            <a:r>
              <a:rPr lang="en-GB" dirty="0" smtClean="0"/>
              <a:t>Impairment allowed in IFRS9 but this is just on credit losses not model of valuation (goes to OCI &amp; no change to </a:t>
            </a:r>
            <a:r>
              <a:rPr lang="en-GB" dirty="0" err="1" smtClean="0"/>
              <a:t>valn</a:t>
            </a:r>
            <a:r>
              <a:rPr lang="en-GB" dirty="0" smtClean="0"/>
              <a:t> in </a:t>
            </a:r>
            <a:r>
              <a:rPr lang="en-GB" dirty="0" err="1" smtClean="0"/>
              <a:t>SoFP</a:t>
            </a:r>
            <a:r>
              <a:rPr lang="en-GB" dirty="0" smtClean="0"/>
              <a:t>)</a:t>
            </a:r>
          </a:p>
          <a:p>
            <a:pPr marL="0" indent="0" eaLnBrk="1" hangingPunct="1">
              <a:lnSpc>
                <a:spcPct val="90000"/>
              </a:lnSpc>
              <a:buFontTx/>
              <a:buNone/>
              <a:defRPr/>
            </a:pPr>
            <a:endParaRPr lang="en-GB" dirty="0" smtClean="0"/>
          </a:p>
        </p:txBody>
      </p:sp>
      <p:sp>
        <p:nvSpPr>
          <p:cNvPr id="35844"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8A8EFDEB-38D9-425F-8935-7E4E6BE78447}" type="slidenum">
              <a:rPr lang="en-GB" altLang="en-US" sz="1400" smtClean="0"/>
              <a:pPr>
                <a:spcBef>
                  <a:spcPct val="0"/>
                </a:spcBef>
                <a:buFontTx/>
                <a:buNone/>
              </a:pPr>
              <a:t>21</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GB" altLang="en-US" smtClean="0"/>
              <a:t>Accounting Implications</a:t>
            </a:r>
          </a:p>
        </p:txBody>
      </p:sp>
      <p:sp>
        <p:nvSpPr>
          <p:cNvPr id="36867" name="Rectangle 3"/>
          <p:cNvSpPr>
            <a:spLocks noGrp="1" noChangeArrowheads="1"/>
          </p:cNvSpPr>
          <p:nvPr>
            <p:ph type="body" idx="1"/>
          </p:nvPr>
        </p:nvSpPr>
        <p:spPr>
          <a:xfrm>
            <a:off x="457200" y="1447800"/>
            <a:ext cx="8229600" cy="4525963"/>
          </a:xfrm>
        </p:spPr>
        <p:txBody>
          <a:bodyPr/>
          <a:lstStyle/>
          <a:p>
            <a:pPr eaLnBrk="1" hangingPunct="1">
              <a:lnSpc>
                <a:spcPct val="90000"/>
              </a:lnSpc>
            </a:pPr>
            <a:r>
              <a:rPr lang="en-GB" altLang="en-US" smtClean="0"/>
              <a:t>FVA and KVA, where their calculation shows they are material</a:t>
            </a:r>
          </a:p>
          <a:p>
            <a:pPr eaLnBrk="1" hangingPunct="1">
              <a:lnSpc>
                <a:spcPct val="90000"/>
              </a:lnSpc>
            </a:pPr>
            <a:r>
              <a:rPr lang="en-GB" altLang="en-US" smtClean="0"/>
              <a:t>Should be included in SoFP and IS</a:t>
            </a:r>
          </a:p>
          <a:p>
            <a:pPr eaLnBrk="1" hangingPunct="1">
              <a:lnSpc>
                <a:spcPct val="90000"/>
              </a:lnSpc>
            </a:pPr>
            <a:r>
              <a:rPr lang="en-GB" altLang="en-US" smtClean="0"/>
              <a:t>Accounting policy should be disclosed, including sufficient information to enable users to understand the methods/bases employed</a:t>
            </a:r>
          </a:p>
          <a:p>
            <a:pPr eaLnBrk="1" hangingPunct="1">
              <a:lnSpc>
                <a:spcPct val="90000"/>
              </a:lnSpc>
            </a:pPr>
            <a:r>
              <a:rPr lang="en-GB" altLang="en-US" smtClean="0"/>
              <a:t>Let’s see how this rolls out in practice</a:t>
            </a:r>
          </a:p>
          <a:p>
            <a:pPr eaLnBrk="1" hangingPunct="1">
              <a:lnSpc>
                <a:spcPct val="90000"/>
              </a:lnSpc>
            </a:pPr>
            <a:endParaRPr lang="en-GB" altLang="en-US" smtClean="0"/>
          </a:p>
        </p:txBody>
      </p:sp>
      <p:sp>
        <p:nvSpPr>
          <p:cNvPr id="36868"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D8C4C1F7-53B6-4F9F-9273-3263F2327703}" type="slidenum">
              <a:rPr lang="en-GB" altLang="en-US" sz="1400" smtClean="0"/>
              <a:pPr>
                <a:spcBef>
                  <a:spcPct val="0"/>
                </a:spcBef>
                <a:buFontTx/>
                <a:buNone/>
              </a:pPr>
              <a:t>22</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n-US" smtClean="0"/>
              <a:t>Previous work</a:t>
            </a:r>
          </a:p>
        </p:txBody>
      </p:sp>
      <p:sp>
        <p:nvSpPr>
          <p:cNvPr id="37891" name="Content Placeholder 2"/>
          <p:cNvSpPr>
            <a:spLocks noGrp="1"/>
          </p:cNvSpPr>
          <p:nvPr>
            <p:ph idx="1"/>
          </p:nvPr>
        </p:nvSpPr>
        <p:spPr>
          <a:xfrm>
            <a:off x="457200" y="1371600"/>
            <a:ext cx="8229600" cy="4754563"/>
          </a:xfrm>
        </p:spPr>
        <p:txBody>
          <a:bodyPr/>
          <a:lstStyle/>
          <a:p>
            <a:r>
              <a:rPr lang="en-GB" altLang="en-US" sz="2400" dirty="0" smtClean="0"/>
              <a:t>EY (2012) – noted that 3 banks are starting to calculate and account for an FVA</a:t>
            </a:r>
          </a:p>
          <a:p>
            <a:r>
              <a:rPr lang="en-GB" altLang="en-US" sz="2400" dirty="0" smtClean="0"/>
              <a:t>KPMG (2013) – 9 propositions on how to account for FVA in practice. </a:t>
            </a:r>
          </a:p>
          <a:p>
            <a:r>
              <a:rPr lang="en-GB" altLang="en-US" sz="2400" dirty="0" err="1" smtClean="0"/>
              <a:t>Prorokowski</a:t>
            </a:r>
            <a:r>
              <a:rPr lang="en-GB" altLang="en-US" sz="2400" dirty="0" smtClean="0"/>
              <a:t> &amp; </a:t>
            </a:r>
            <a:r>
              <a:rPr lang="en-GB" altLang="en-US" sz="2400" dirty="0" err="1" smtClean="0"/>
              <a:t>Prorokowski</a:t>
            </a:r>
            <a:r>
              <a:rPr lang="en-GB" altLang="en-US" sz="2400" dirty="0" smtClean="0"/>
              <a:t> (2015) – detailed interviews of 14 tier 1 and tier 2 banks to dealing with FVA – wide variety of interpretation</a:t>
            </a:r>
          </a:p>
          <a:p>
            <a:r>
              <a:rPr lang="en-GB" altLang="en-US" sz="2400" dirty="0" smtClean="0"/>
              <a:t>Anderson et al (2016) looking at 18 major derivative dealing banks traced starting to account for FVA back to 2011, majority in 2014 </a:t>
            </a:r>
          </a:p>
          <a:p>
            <a:r>
              <a:rPr lang="en-GB" altLang="en-US" sz="2400" dirty="0" smtClean="0"/>
              <a:t>What is happening in concrete terms?</a:t>
            </a:r>
          </a:p>
        </p:txBody>
      </p:sp>
      <p:sp>
        <p:nvSpPr>
          <p:cNvPr id="37892"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7B516EBA-4F47-4FC3-8186-148CB2ABAC9B}" type="slidenum">
              <a:rPr lang="en-GB" altLang="en-US" sz="1400" smtClean="0"/>
              <a:pPr>
                <a:spcBef>
                  <a:spcPct val="0"/>
                </a:spcBef>
                <a:buFontTx/>
                <a:buNone/>
              </a:pPr>
              <a:t>23</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74638"/>
            <a:ext cx="8534400" cy="1143000"/>
          </a:xfrm>
        </p:spPr>
        <p:txBody>
          <a:bodyPr/>
          <a:lstStyle/>
          <a:p>
            <a:pPr eaLnBrk="1" hangingPunct="1"/>
            <a:r>
              <a:rPr lang="en-GB" altLang="en-US" sz="4000" dirty="0" smtClean="0"/>
              <a:t>FVA/KVA in Annual Reports</a:t>
            </a:r>
            <a:endParaRPr lang="en-US" altLang="en-US" sz="4000" dirty="0" smtClean="0"/>
          </a:p>
        </p:txBody>
      </p:sp>
      <p:sp>
        <p:nvSpPr>
          <p:cNvPr id="33795" name="Content Placeholder 2"/>
          <p:cNvSpPr>
            <a:spLocks noGrp="1"/>
          </p:cNvSpPr>
          <p:nvPr>
            <p:ph idx="1"/>
          </p:nvPr>
        </p:nvSpPr>
        <p:spPr/>
        <p:txBody>
          <a:bodyPr/>
          <a:lstStyle/>
          <a:p>
            <a:pPr eaLnBrk="1" hangingPunct="1">
              <a:defRPr/>
            </a:pPr>
            <a:r>
              <a:rPr lang="en-US" altLang="en-US" dirty="0" smtClean="0"/>
              <a:t>Review of Annual Reports of all 30 of FSB’s Global systemically important banks (G-SIBs)</a:t>
            </a:r>
          </a:p>
          <a:p>
            <a:pPr eaLnBrk="1" hangingPunct="1">
              <a:defRPr/>
            </a:pPr>
            <a:r>
              <a:rPr lang="en-US" altLang="en-US" dirty="0" smtClean="0"/>
              <a:t>Using latest list (November 2017) and latest Annual Report (2016)</a:t>
            </a:r>
          </a:p>
          <a:p>
            <a:pPr eaLnBrk="1" hangingPunct="1">
              <a:defRPr/>
            </a:pPr>
            <a:r>
              <a:rPr lang="en-US" altLang="en-US" dirty="0"/>
              <a:t>S</a:t>
            </a:r>
            <a:r>
              <a:rPr lang="en-US" altLang="en-US" dirty="0" smtClean="0"/>
              <a:t>pot rate 30 June 2016 used to translate currencies to US $</a:t>
            </a:r>
          </a:p>
          <a:p>
            <a:pPr eaLnBrk="1" hangingPunct="1">
              <a:defRPr/>
            </a:pPr>
            <a:r>
              <a:rPr lang="en-US" altLang="en-US" dirty="0" smtClean="0"/>
              <a:t>Compared to earlier years, 2012, 2008</a:t>
            </a:r>
          </a:p>
          <a:p>
            <a:pPr marL="0" indent="0" eaLnBrk="1" hangingPunct="1">
              <a:buFontTx/>
              <a:buNone/>
              <a:defRPr/>
            </a:pPr>
            <a:endParaRPr lang="en-US" altLang="en-US" dirty="0" smtClean="0"/>
          </a:p>
        </p:txBody>
      </p:sp>
      <p:sp>
        <p:nvSpPr>
          <p:cNvPr id="38916"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C6F2FFC8-38E4-49CB-B47F-DC3C4CB4EEF1}" type="slidenum">
              <a:rPr lang="en-GB" altLang="en-US" sz="1400" smtClean="0"/>
              <a:pPr>
                <a:spcBef>
                  <a:spcPct val="0"/>
                </a:spcBef>
                <a:buFontTx/>
                <a:buNone/>
              </a:pPr>
              <a:t>24</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GB" altLang="en-US" smtClean="0"/>
              <a:t>30 G-SIBs</a:t>
            </a:r>
          </a:p>
        </p:txBody>
      </p:sp>
      <p:graphicFrame>
        <p:nvGraphicFramePr>
          <p:cNvPr id="6" name="Content Placeholder 5"/>
          <p:cNvGraphicFramePr>
            <a:graphicFrameLocks noGrp="1"/>
          </p:cNvGraphicFramePr>
          <p:nvPr>
            <p:ph sz="half" idx="1"/>
          </p:nvPr>
        </p:nvGraphicFramePr>
        <p:xfrm>
          <a:off x="1143000" y="1219200"/>
          <a:ext cx="3429000" cy="4906967"/>
        </p:xfrm>
        <a:graphic>
          <a:graphicData uri="http://schemas.openxmlformats.org/drawingml/2006/table">
            <a:tbl>
              <a:tblPr>
                <a:tableStyleId>{5C22544A-7EE6-4342-B048-85BDC9FD1C3A}</a:tableStyleId>
              </a:tblPr>
              <a:tblGrid>
                <a:gridCol w="3429000">
                  <a:extLst>
                    <a:ext uri="{9D8B030D-6E8A-4147-A177-3AD203B41FA5}">
                      <a16:colId xmlns:a16="http://schemas.microsoft.com/office/drawing/2014/main" val="20000"/>
                    </a:ext>
                  </a:extLst>
                </a:gridCol>
              </a:tblGrid>
              <a:tr h="377459">
                <a:tc>
                  <a:txBody>
                    <a:bodyPr/>
                    <a:lstStyle/>
                    <a:p>
                      <a:pPr algn="l" fontAlgn="b"/>
                      <a:r>
                        <a:rPr lang="en-GB" sz="2000" u="none" strike="noStrike" dirty="0">
                          <a:effectLst/>
                        </a:rPr>
                        <a:t>JP Morgan Chase</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0"/>
                  </a:ext>
                </a:extLst>
              </a:tr>
              <a:tr h="377459">
                <a:tc>
                  <a:txBody>
                    <a:bodyPr/>
                    <a:lstStyle/>
                    <a:p>
                      <a:pPr algn="l" fontAlgn="b"/>
                      <a:r>
                        <a:rPr lang="en-GB" sz="2000" u="none" strike="noStrike" dirty="0">
                          <a:effectLst/>
                        </a:rPr>
                        <a:t>Bank of America</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1"/>
                  </a:ext>
                </a:extLst>
              </a:tr>
              <a:tr h="377459">
                <a:tc>
                  <a:txBody>
                    <a:bodyPr/>
                    <a:lstStyle/>
                    <a:p>
                      <a:pPr algn="l" fontAlgn="b"/>
                      <a:r>
                        <a:rPr lang="en-GB" sz="2000" u="none" strike="noStrike" dirty="0">
                          <a:effectLst/>
                        </a:rPr>
                        <a:t>Citigroup</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2"/>
                  </a:ext>
                </a:extLst>
              </a:tr>
              <a:tr h="377459">
                <a:tc>
                  <a:txBody>
                    <a:bodyPr/>
                    <a:lstStyle/>
                    <a:p>
                      <a:pPr algn="l" fontAlgn="b"/>
                      <a:r>
                        <a:rPr lang="en-GB" sz="2000" u="none" strike="noStrike" dirty="0" err="1">
                          <a:effectLst/>
                        </a:rPr>
                        <a:t>Deutschebank</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3"/>
                  </a:ext>
                </a:extLst>
              </a:tr>
              <a:tr h="377459">
                <a:tc>
                  <a:txBody>
                    <a:bodyPr/>
                    <a:lstStyle/>
                    <a:p>
                      <a:pPr algn="l" fontAlgn="b"/>
                      <a:r>
                        <a:rPr lang="en-GB" sz="2000" u="none" strike="noStrike" dirty="0">
                          <a:effectLst/>
                        </a:rPr>
                        <a:t>HSBC</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4"/>
                  </a:ext>
                </a:extLst>
              </a:tr>
              <a:tr h="377459">
                <a:tc>
                  <a:txBody>
                    <a:bodyPr/>
                    <a:lstStyle/>
                    <a:p>
                      <a:pPr algn="l" fontAlgn="b"/>
                      <a:r>
                        <a:rPr lang="en-GB" sz="2000" u="none" strike="noStrike" dirty="0">
                          <a:effectLst/>
                        </a:rPr>
                        <a:t>Bank of China</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5"/>
                  </a:ext>
                </a:extLst>
              </a:tr>
              <a:tr h="377459">
                <a:tc>
                  <a:txBody>
                    <a:bodyPr/>
                    <a:lstStyle/>
                    <a:p>
                      <a:pPr algn="l" fontAlgn="b"/>
                      <a:r>
                        <a:rPr lang="en-GB" sz="2000" u="none" strike="noStrike" dirty="0">
                          <a:effectLst/>
                        </a:rPr>
                        <a:t>Barclays</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6"/>
                  </a:ext>
                </a:extLst>
              </a:tr>
              <a:tr h="377459">
                <a:tc>
                  <a:txBody>
                    <a:bodyPr/>
                    <a:lstStyle/>
                    <a:p>
                      <a:pPr algn="l" fontAlgn="b"/>
                      <a:r>
                        <a:rPr lang="en-GB" sz="2000" u="none" strike="noStrike" dirty="0">
                          <a:effectLst/>
                        </a:rPr>
                        <a:t>BNP Paribas</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7"/>
                  </a:ext>
                </a:extLst>
              </a:tr>
              <a:tr h="377459">
                <a:tc>
                  <a:txBody>
                    <a:bodyPr/>
                    <a:lstStyle/>
                    <a:p>
                      <a:pPr algn="l" fontAlgn="b"/>
                      <a:r>
                        <a:rPr lang="en-GB" sz="2000" u="none" strike="noStrike" dirty="0">
                          <a:effectLst/>
                        </a:rPr>
                        <a:t>China Construction Bank</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8"/>
                  </a:ext>
                </a:extLst>
              </a:tr>
              <a:tr h="377459">
                <a:tc>
                  <a:txBody>
                    <a:bodyPr/>
                    <a:lstStyle/>
                    <a:p>
                      <a:pPr algn="l" fontAlgn="b"/>
                      <a:r>
                        <a:rPr lang="en-GB" sz="2000" u="none" strike="noStrike" dirty="0">
                          <a:effectLst/>
                        </a:rPr>
                        <a:t>Goldman Sachs</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9"/>
                  </a:ext>
                </a:extLst>
              </a:tr>
              <a:tr h="377459">
                <a:tc>
                  <a:txBody>
                    <a:bodyPr/>
                    <a:lstStyle/>
                    <a:p>
                      <a:pPr algn="l" fontAlgn="b"/>
                      <a:r>
                        <a:rPr lang="en-GB" sz="2000" u="none" strike="noStrike" dirty="0">
                          <a:effectLst/>
                        </a:rPr>
                        <a:t>ICBC</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10"/>
                  </a:ext>
                </a:extLst>
              </a:tr>
              <a:tr h="377459">
                <a:tc>
                  <a:txBody>
                    <a:bodyPr/>
                    <a:lstStyle/>
                    <a:p>
                      <a:pPr algn="l" fontAlgn="b"/>
                      <a:r>
                        <a:rPr lang="en-GB" sz="2000" u="none" strike="noStrike" dirty="0">
                          <a:effectLst/>
                        </a:rPr>
                        <a:t>Mitsubishi UFJ FG (yen)</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11"/>
                  </a:ext>
                </a:extLst>
              </a:tr>
              <a:tr h="377459">
                <a:tc>
                  <a:txBody>
                    <a:bodyPr/>
                    <a:lstStyle/>
                    <a:p>
                      <a:pPr algn="l" fontAlgn="b"/>
                      <a:r>
                        <a:rPr lang="en-GB" sz="2000" u="none" strike="noStrike" dirty="0">
                          <a:effectLst/>
                        </a:rPr>
                        <a:t>Wells Fargo</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12"/>
                  </a:ext>
                </a:extLst>
              </a:tr>
            </a:tbl>
          </a:graphicData>
        </a:graphic>
      </p:graphicFrame>
      <p:graphicFrame>
        <p:nvGraphicFramePr>
          <p:cNvPr id="7" name="Content Placeholder 6"/>
          <p:cNvGraphicFramePr>
            <a:graphicFrameLocks noGrp="1"/>
          </p:cNvGraphicFramePr>
          <p:nvPr>
            <p:ph sz="half" idx="2"/>
          </p:nvPr>
        </p:nvGraphicFramePr>
        <p:xfrm>
          <a:off x="4572000" y="1219200"/>
          <a:ext cx="2952750" cy="4906960"/>
        </p:xfrm>
        <a:graphic>
          <a:graphicData uri="http://schemas.openxmlformats.org/drawingml/2006/table">
            <a:tbl>
              <a:tblPr>
                <a:tableStyleId>{5C22544A-7EE6-4342-B048-85BDC9FD1C3A}</a:tableStyleId>
              </a:tblPr>
              <a:tblGrid>
                <a:gridCol w="2952750">
                  <a:extLst>
                    <a:ext uri="{9D8B030D-6E8A-4147-A177-3AD203B41FA5}">
                      <a16:colId xmlns:a16="http://schemas.microsoft.com/office/drawing/2014/main" val="20000"/>
                    </a:ext>
                  </a:extLst>
                </a:gridCol>
              </a:tblGrid>
              <a:tr h="306685">
                <a:tc>
                  <a:txBody>
                    <a:bodyPr/>
                    <a:lstStyle/>
                    <a:p>
                      <a:pPr algn="l" fontAlgn="b"/>
                      <a:r>
                        <a:rPr lang="en-GB" sz="2000" u="none" strike="noStrike" dirty="0">
                          <a:effectLst/>
                        </a:rPr>
                        <a:t>Bank of New York Mellon</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0"/>
                  </a:ext>
                </a:extLst>
              </a:tr>
              <a:tr h="306685">
                <a:tc>
                  <a:txBody>
                    <a:bodyPr/>
                    <a:lstStyle/>
                    <a:p>
                      <a:pPr algn="l" fontAlgn="b"/>
                      <a:r>
                        <a:rPr lang="en-GB" sz="2000" u="none" strike="noStrike" dirty="0">
                          <a:effectLst/>
                        </a:rPr>
                        <a:t>Credit Suisse</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1"/>
                  </a:ext>
                </a:extLst>
              </a:tr>
              <a:tr h="306685">
                <a:tc>
                  <a:txBody>
                    <a:bodyPr/>
                    <a:lstStyle/>
                    <a:p>
                      <a:pPr algn="l" fontAlgn="b"/>
                      <a:r>
                        <a:rPr lang="en-GB" sz="2000" u="none" strike="noStrike">
                          <a:effectLst/>
                        </a:rPr>
                        <a:t>Groupe Credit Agricole</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2"/>
                  </a:ext>
                </a:extLst>
              </a:tr>
              <a:tr h="306685">
                <a:tc>
                  <a:txBody>
                    <a:bodyPr/>
                    <a:lstStyle/>
                    <a:p>
                      <a:pPr algn="l" fontAlgn="b"/>
                      <a:r>
                        <a:rPr lang="en-GB" sz="2000" u="none" strike="noStrike">
                          <a:effectLst/>
                        </a:rPr>
                        <a:t>ING Bank</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3"/>
                  </a:ext>
                </a:extLst>
              </a:tr>
              <a:tr h="306685">
                <a:tc>
                  <a:txBody>
                    <a:bodyPr/>
                    <a:lstStyle/>
                    <a:p>
                      <a:pPr algn="l" fontAlgn="b"/>
                      <a:r>
                        <a:rPr lang="en-GB" sz="2000" u="none" strike="noStrike" dirty="0">
                          <a:effectLst/>
                        </a:rPr>
                        <a:t>Mizuho FG</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4"/>
                  </a:ext>
                </a:extLst>
              </a:tr>
              <a:tr h="306685">
                <a:tc>
                  <a:txBody>
                    <a:bodyPr/>
                    <a:lstStyle/>
                    <a:p>
                      <a:pPr algn="l" fontAlgn="b"/>
                      <a:r>
                        <a:rPr lang="en-GB" sz="2000" u="none" strike="noStrike">
                          <a:effectLst/>
                        </a:rPr>
                        <a:t>Morgan Stanley</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5"/>
                  </a:ext>
                </a:extLst>
              </a:tr>
              <a:tr h="306685">
                <a:tc>
                  <a:txBody>
                    <a:bodyPr/>
                    <a:lstStyle/>
                    <a:p>
                      <a:pPr algn="l" fontAlgn="b"/>
                      <a:r>
                        <a:rPr lang="en-GB" sz="2000" u="none" strike="noStrike">
                          <a:effectLst/>
                        </a:rPr>
                        <a:t>Nordea</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6"/>
                  </a:ext>
                </a:extLst>
              </a:tr>
              <a:tr h="306685">
                <a:tc>
                  <a:txBody>
                    <a:bodyPr/>
                    <a:lstStyle/>
                    <a:p>
                      <a:pPr algn="l" fontAlgn="b"/>
                      <a:r>
                        <a:rPr lang="en-GB" sz="2000" u="none" strike="noStrike">
                          <a:effectLst/>
                        </a:rPr>
                        <a:t>Royal Bank of Canada</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7"/>
                  </a:ext>
                </a:extLst>
              </a:tr>
              <a:tr h="306685">
                <a:tc>
                  <a:txBody>
                    <a:bodyPr/>
                    <a:lstStyle/>
                    <a:p>
                      <a:pPr algn="l" fontAlgn="b"/>
                      <a:r>
                        <a:rPr lang="en-GB" sz="2000" u="none" strike="noStrike">
                          <a:effectLst/>
                        </a:rPr>
                        <a:t>Royal Bank of Scotland</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8"/>
                  </a:ext>
                </a:extLst>
              </a:tr>
              <a:tr h="306685">
                <a:tc>
                  <a:txBody>
                    <a:bodyPr/>
                    <a:lstStyle/>
                    <a:p>
                      <a:pPr algn="l" fontAlgn="b"/>
                      <a:r>
                        <a:rPr lang="en-GB" sz="2000" u="none" strike="noStrike">
                          <a:effectLst/>
                        </a:rPr>
                        <a:t>Santander</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9"/>
                  </a:ext>
                </a:extLst>
              </a:tr>
              <a:tr h="306685">
                <a:tc>
                  <a:txBody>
                    <a:bodyPr/>
                    <a:lstStyle/>
                    <a:p>
                      <a:pPr algn="l" fontAlgn="b"/>
                      <a:r>
                        <a:rPr lang="en-GB" sz="2000" u="none" strike="noStrike">
                          <a:effectLst/>
                        </a:rPr>
                        <a:t>Societe Generale</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0"/>
                  </a:ext>
                </a:extLst>
              </a:tr>
              <a:tr h="306685">
                <a:tc>
                  <a:txBody>
                    <a:bodyPr/>
                    <a:lstStyle/>
                    <a:p>
                      <a:pPr algn="l" fontAlgn="b"/>
                      <a:r>
                        <a:rPr lang="en-GB" sz="2000" u="none" strike="noStrike">
                          <a:effectLst/>
                        </a:rPr>
                        <a:t>Standard Chartered</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1"/>
                  </a:ext>
                </a:extLst>
              </a:tr>
              <a:tr h="306685">
                <a:tc>
                  <a:txBody>
                    <a:bodyPr/>
                    <a:lstStyle/>
                    <a:p>
                      <a:pPr algn="l" fontAlgn="b"/>
                      <a:r>
                        <a:rPr lang="en-GB" sz="2000" u="none" strike="noStrike">
                          <a:effectLst/>
                        </a:rPr>
                        <a:t>State Street</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2"/>
                  </a:ext>
                </a:extLst>
              </a:tr>
              <a:tr h="306685">
                <a:tc>
                  <a:txBody>
                    <a:bodyPr/>
                    <a:lstStyle/>
                    <a:p>
                      <a:pPr algn="l" fontAlgn="b"/>
                      <a:r>
                        <a:rPr lang="en-GB" sz="2000" u="none" strike="noStrike">
                          <a:effectLst/>
                        </a:rPr>
                        <a:t>Sumitomo Mitsui FG</a:t>
                      </a:r>
                      <a:endParaRPr lang="en-GB" sz="2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3"/>
                  </a:ext>
                </a:extLst>
              </a:tr>
              <a:tr h="306685">
                <a:tc>
                  <a:txBody>
                    <a:bodyPr/>
                    <a:lstStyle/>
                    <a:p>
                      <a:pPr algn="l" fontAlgn="b"/>
                      <a:r>
                        <a:rPr lang="en-GB" sz="2000" u="none" strike="noStrike" dirty="0" smtClean="0">
                          <a:effectLst/>
                        </a:rPr>
                        <a:t>UBS</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14"/>
                  </a:ext>
                </a:extLst>
              </a:tr>
              <a:tr h="306685">
                <a:tc>
                  <a:txBody>
                    <a:bodyPr/>
                    <a:lstStyle/>
                    <a:p>
                      <a:pPr algn="l" fontAlgn="b"/>
                      <a:r>
                        <a:rPr lang="en-GB" sz="2000" u="none" strike="noStrike" dirty="0" err="1">
                          <a:effectLst/>
                        </a:rPr>
                        <a:t>Unicredit</a:t>
                      </a:r>
                      <a:r>
                        <a:rPr lang="en-GB" sz="2000" u="none" strike="noStrike" dirty="0">
                          <a:effectLst/>
                        </a:rPr>
                        <a:t> Group</a:t>
                      </a:r>
                      <a:endParaRPr lang="en-GB" sz="2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15"/>
                  </a:ext>
                </a:extLst>
              </a:tr>
            </a:tbl>
          </a:graphicData>
        </a:graphic>
      </p:graphicFrame>
      <p:sp>
        <p:nvSpPr>
          <p:cNvPr id="40005"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1B30821D-190A-43B3-BA88-9CC87406553F}" type="slidenum">
              <a:rPr lang="en-GB" altLang="en-US" sz="1400" smtClean="0"/>
              <a:pPr>
                <a:spcBef>
                  <a:spcPct val="0"/>
                </a:spcBef>
                <a:buFontTx/>
                <a:buNone/>
              </a:pPr>
              <a:t>25</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8"/>
            <a:ext cx="8153400" cy="944562"/>
          </a:xfrm>
        </p:spPr>
        <p:txBody>
          <a:bodyPr/>
          <a:lstStyle/>
          <a:p>
            <a:r>
              <a:rPr lang="en-GB" altLang="en-US" sz="2800" dirty="0" smtClean="0"/>
              <a:t>Some mention of FVA accounting - trend</a:t>
            </a:r>
          </a:p>
        </p:txBody>
      </p:sp>
      <p:graphicFrame>
        <p:nvGraphicFramePr>
          <p:cNvPr id="2" name="Content Placeholder 7"/>
          <p:cNvGraphicFramePr>
            <a:graphicFrameLocks noGrp="1"/>
          </p:cNvGraphicFramePr>
          <p:nvPr>
            <p:ph idx="1"/>
            <p:extLst>
              <p:ext uri="{D42A27DB-BD31-4B8C-83A1-F6EECF244321}">
                <p14:modId xmlns:p14="http://schemas.microsoft.com/office/powerpoint/2010/main" val="3036926427"/>
              </p:ext>
            </p:extLst>
          </p:nvPr>
        </p:nvGraphicFramePr>
        <p:xfrm>
          <a:off x="533400" y="1470818"/>
          <a:ext cx="8226425"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0964"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44DA8E65-DE02-4787-8C22-0BFE1D2378B6}" type="slidenum">
              <a:rPr lang="en-GB" altLang="en-US" sz="1400" smtClean="0"/>
              <a:pPr>
                <a:spcBef>
                  <a:spcPct val="0"/>
                </a:spcBef>
                <a:buFontTx/>
                <a:buNone/>
              </a:pPr>
              <a:t>26</a:t>
            </a:fld>
            <a:endParaRPr lang="en-GB" altLang="en-US" sz="1400" smtClean="0"/>
          </a:p>
        </p:txBody>
      </p:sp>
      <p:sp>
        <p:nvSpPr>
          <p:cNvPr id="3" name="Footer Placeholder 2"/>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G-SIB – FVA in Annual Reports</a:t>
            </a:r>
            <a:endParaRPr lang="en-GB" dirty="0"/>
          </a:p>
        </p:txBody>
      </p:sp>
      <p:sp>
        <p:nvSpPr>
          <p:cNvPr id="4" name="Slide Number Placeholder 3"/>
          <p:cNvSpPr>
            <a:spLocks noGrp="1"/>
          </p:cNvSpPr>
          <p:nvPr>
            <p:ph type="sldNum" sz="quarter" idx="12"/>
          </p:nvPr>
        </p:nvSpPr>
        <p:spPr/>
        <p:txBody>
          <a:bodyPr/>
          <a:lstStyle/>
          <a:p>
            <a:pPr>
              <a:defRPr/>
            </a:pPr>
            <a:fld id="{8BF5F748-0ADA-4A6D-9918-20E28622BFA9}" type="slidenum">
              <a:rPr lang="en-GB" altLang="en-US" smtClean="0"/>
              <a:pPr>
                <a:defRPr/>
              </a:pPr>
              <a:t>27</a:t>
            </a:fld>
            <a:endParaRPr lang="en-GB" alt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60774190"/>
              </p:ext>
            </p:extLst>
          </p:nvPr>
        </p:nvGraphicFramePr>
        <p:xfrm>
          <a:off x="457200" y="1143000"/>
          <a:ext cx="81534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pPr>
              <a:defRPr/>
            </a:pPr>
            <a:r>
              <a:rPr lang="en-GB" smtClean="0"/>
              <a:t>© Richard Kenyon 2018</a:t>
            </a:r>
            <a:endParaRPr lang="en-GB"/>
          </a:p>
        </p:txBody>
      </p:sp>
    </p:spTree>
    <p:extLst>
      <p:ext uri="{BB962C8B-B14F-4D97-AF65-F5344CB8AC3E}">
        <p14:creationId xmlns:p14="http://schemas.microsoft.com/office/powerpoint/2010/main" val="8494892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GB" altLang="en-US" smtClean="0"/>
              <a:t>Results on FVA &amp; KVA</a:t>
            </a:r>
          </a:p>
        </p:txBody>
      </p:sp>
      <p:sp>
        <p:nvSpPr>
          <p:cNvPr id="44035" name="Content Placeholder 2"/>
          <p:cNvSpPr>
            <a:spLocks noGrp="1"/>
          </p:cNvSpPr>
          <p:nvPr>
            <p:ph idx="1"/>
          </p:nvPr>
        </p:nvSpPr>
        <p:spPr/>
        <p:txBody>
          <a:bodyPr/>
          <a:lstStyle/>
          <a:p>
            <a:r>
              <a:rPr lang="en-GB" altLang="en-US" smtClean="0"/>
              <a:t>Notes and amounts shown: 12 (FVA)</a:t>
            </a:r>
          </a:p>
          <a:p>
            <a:r>
              <a:rPr lang="en-GB" altLang="en-US" smtClean="0"/>
              <a:t>Notes but no amounts shown: 7 (FVA)</a:t>
            </a:r>
          </a:p>
          <a:p>
            <a:r>
              <a:rPr lang="en-GB" altLang="en-US" smtClean="0"/>
              <a:t>Comment only in audit report: 2 (FVA)</a:t>
            </a:r>
          </a:p>
          <a:p>
            <a:r>
              <a:rPr lang="en-GB" altLang="en-US" smtClean="0"/>
              <a:t>No notes, amounts or comments: 9 (FVA) 30 (KVA)</a:t>
            </a:r>
          </a:p>
          <a:p>
            <a:r>
              <a:rPr lang="en-GB" altLang="en-US" smtClean="0"/>
              <a:t>2012: only one G-SIB had a mention of FVA (2008 none)</a:t>
            </a:r>
          </a:p>
          <a:p>
            <a:r>
              <a:rPr lang="en-GB" altLang="en-US" smtClean="0"/>
              <a:t>Range of values up to £1.245b</a:t>
            </a:r>
          </a:p>
        </p:txBody>
      </p:sp>
      <p:sp>
        <p:nvSpPr>
          <p:cNvPr id="44036"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61A48148-8AB3-4635-AACF-51E9E46A215B}" type="slidenum">
              <a:rPr lang="en-GB" altLang="en-US" sz="1400" smtClean="0"/>
              <a:pPr>
                <a:spcBef>
                  <a:spcPct val="0"/>
                </a:spcBef>
                <a:buFontTx/>
                <a:buNone/>
              </a:pPr>
              <a:t>28</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t>Full disclosure (12)</a:t>
            </a:r>
          </a:p>
        </p:txBody>
      </p:sp>
      <p:sp>
        <p:nvSpPr>
          <p:cNvPr id="45059" name="Content Placeholder 2"/>
          <p:cNvSpPr>
            <a:spLocks noGrp="1"/>
          </p:cNvSpPr>
          <p:nvPr>
            <p:ph idx="1"/>
          </p:nvPr>
        </p:nvSpPr>
        <p:spPr/>
        <p:txBody>
          <a:bodyPr/>
          <a:lstStyle/>
          <a:p>
            <a:r>
              <a:rPr lang="en-US" altLang="en-US" smtClean="0"/>
              <a:t>12 out of 30 (40%), $3.2 billion involved of which $2.5 billion relate to SFP and $0.7 billion to IE/OCI</a:t>
            </a:r>
          </a:p>
          <a:p>
            <a:r>
              <a:rPr lang="en-US" altLang="en-US" smtClean="0"/>
              <a:t>Typically US, UK, Canadian or European</a:t>
            </a:r>
          </a:p>
          <a:p>
            <a:endParaRPr lang="en-US" altLang="en-US" smtClean="0"/>
          </a:p>
          <a:p>
            <a:endParaRPr lang="en-US" altLang="en-US" smtClean="0"/>
          </a:p>
        </p:txBody>
      </p:sp>
      <p:sp>
        <p:nvSpPr>
          <p:cNvPr id="4506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62D5139B-53D7-4F37-A1A6-1DE2B733D384}" type="slidenum">
              <a:rPr lang="en-GB" altLang="en-US" sz="1400" smtClean="0"/>
              <a:pPr>
                <a:spcBef>
                  <a:spcPct val="0"/>
                </a:spcBef>
                <a:buFontTx/>
                <a:buNone/>
              </a:pPr>
              <a:t>29</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Objectives</a:t>
            </a:r>
          </a:p>
        </p:txBody>
      </p:sp>
      <p:sp>
        <p:nvSpPr>
          <p:cNvPr id="16387" name="Rectangle 3"/>
          <p:cNvSpPr>
            <a:spLocks noGrp="1" noChangeArrowheads="1"/>
          </p:cNvSpPr>
          <p:nvPr>
            <p:ph type="body" idx="1"/>
          </p:nvPr>
        </p:nvSpPr>
        <p:spPr/>
        <p:txBody>
          <a:bodyPr/>
          <a:lstStyle/>
          <a:p>
            <a:pPr eaLnBrk="1" hangingPunct="1"/>
            <a:r>
              <a:rPr lang="en-GB" altLang="en-US" smtClean="0"/>
              <a:t>Examine accounting theory behind derivatives adjustments</a:t>
            </a:r>
          </a:p>
          <a:p>
            <a:pPr eaLnBrk="1" hangingPunct="1"/>
            <a:r>
              <a:rPr lang="en-GB" altLang="en-US" smtClean="0"/>
              <a:t>Identify and analyse treatment displayed in Annual Reports</a:t>
            </a:r>
          </a:p>
          <a:p>
            <a:pPr eaLnBrk="1" hangingPunct="1"/>
            <a:r>
              <a:rPr lang="en-GB" altLang="en-US" smtClean="0"/>
              <a:t>Consider implications</a:t>
            </a:r>
          </a:p>
          <a:p>
            <a:pPr eaLnBrk="1" hangingPunct="1"/>
            <a:endParaRPr lang="en-GB" altLang="en-US" smtClean="0"/>
          </a:p>
        </p:txBody>
      </p:sp>
      <p:sp>
        <p:nvSpPr>
          <p:cNvPr id="16388"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2D8EE15-723D-414D-A640-461FA9233004}" type="slidenum">
              <a:rPr lang="en-GB" altLang="en-US" sz="1400" smtClean="0"/>
              <a:pPr>
                <a:spcBef>
                  <a:spcPct val="0"/>
                </a:spcBef>
                <a:buFontTx/>
                <a:buNone/>
              </a:pPr>
              <a:t>3</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GB" altLang="en-US" dirty="0" smtClean="0"/>
              <a:t>Methods disclosed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53780879"/>
              </p:ext>
            </p:extLst>
          </p:nvPr>
        </p:nvGraphicFramePr>
        <p:xfrm>
          <a:off x="457200" y="1600200"/>
          <a:ext cx="8229600" cy="3043239"/>
        </p:xfrm>
        <a:graphic>
          <a:graphicData uri="http://schemas.openxmlformats.org/drawingml/2006/table">
            <a:tbl>
              <a:tblPr firstRow="1" bandRow="1">
                <a:tableStyleId>{5C22544A-7EE6-4342-B048-85BDC9FD1C3A}</a:tableStyleId>
              </a:tblPr>
              <a:tblGrid>
                <a:gridCol w="47244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tblGrid>
              <a:tr h="457248">
                <a:tc>
                  <a:txBody>
                    <a:bodyPr/>
                    <a:lstStyle/>
                    <a:p>
                      <a:r>
                        <a:rPr lang="en-GB" sz="2400" dirty="0" smtClean="0"/>
                        <a:t>Element Used</a:t>
                      </a:r>
                      <a:endParaRPr lang="en-GB" sz="2400" dirty="0"/>
                    </a:p>
                  </a:txBody>
                  <a:tcPr marT="45725" marB="45725"/>
                </a:tc>
                <a:tc>
                  <a:txBody>
                    <a:bodyPr/>
                    <a:lstStyle/>
                    <a:p>
                      <a:r>
                        <a:rPr lang="en-GB" sz="2400" dirty="0" smtClean="0"/>
                        <a:t>Frequency mentioned</a:t>
                      </a:r>
                      <a:endParaRPr lang="en-GB" sz="2400" dirty="0"/>
                    </a:p>
                  </a:txBody>
                  <a:tcPr marT="45725" marB="45725"/>
                </a:tc>
                <a:extLst>
                  <a:ext uri="{0D108BD9-81ED-4DB2-BD59-A6C34878D82A}">
                    <a16:rowId xmlns:a16="http://schemas.microsoft.com/office/drawing/2014/main" val="10000"/>
                  </a:ext>
                </a:extLst>
              </a:tr>
              <a:tr h="370879">
                <a:tc>
                  <a:txBody>
                    <a:bodyPr/>
                    <a:lstStyle/>
                    <a:p>
                      <a:pPr algn="l" fontAlgn="t"/>
                      <a:r>
                        <a:rPr lang="en-GB" sz="2400" b="0" i="0" u="none" strike="noStrike" dirty="0" smtClean="0">
                          <a:effectLst/>
                          <a:latin typeface="Arial" panose="020B0604020202020204" pitchFamily="34" charset="0"/>
                        </a:rPr>
                        <a:t>FBA and FCA reported</a:t>
                      </a:r>
                      <a:endParaRPr lang="en-GB" sz="2400" b="0" i="0" u="none" strike="noStrike" dirty="0">
                        <a:effectLst/>
                        <a:latin typeface="Arial" panose="020B0604020202020204" pitchFamily="34" charset="0"/>
                      </a:endParaRPr>
                    </a:p>
                  </a:txBody>
                  <a:tcPr marL="0" marR="0" marT="0" marB="0"/>
                </a:tc>
                <a:tc>
                  <a:txBody>
                    <a:bodyPr/>
                    <a:lstStyle/>
                    <a:p>
                      <a:pPr algn="ctr" fontAlgn="b"/>
                      <a:r>
                        <a:rPr lang="en-GB" sz="2400" b="0" i="0" u="none" strike="noStrike" dirty="0">
                          <a:effectLst/>
                          <a:latin typeface="Arial" panose="020B0604020202020204" pitchFamily="34" charset="0"/>
                        </a:rPr>
                        <a:t>4</a:t>
                      </a:r>
                    </a:p>
                  </a:txBody>
                  <a:tcPr marL="0" marR="0" marT="0" marB="0" anchor="b"/>
                </a:tc>
                <a:extLst>
                  <a:ext uri="{0D108BD9-81ED-4DB2-BD59-A6C34878D82A}">
                    <a16:rowId xmlns:a16="http://schemas.microsoft.com/office/drawing/2014/main" val="10001"/>
                  </a:ext>
                </a:extLst>
              </a:tr>
              <a:tr h="370879">
                <a:tc>
                  <a:txBody>
                    <a:bodyPr/>
                    <a:lstStyle/>
                    <a:p>
                      <a:pPr algn="l" fontAlgn="t"/>
                      <a:r>
                        <a:rPr lang="en-GB" sz="2400" b="0" i="0" u="none" strike="noStrike" dirty="0">
                          <a:effectLst/>
                          <a:latin typeface="Arial" panose="020B0604020202020204" pitchFamily="34" charset="0"/>
                        </a:rPr>
                        <a:t>Scaling Factor</a:t>
                      </a:r>
                    </a:p>
                  </a:txBody>
                  <a:tcPr marL="0" marR="0" marT="0" marB="0"/>
                </a:tc>
                <a:tc>
                  <a:txBody>
                    <a:bodyPr/>
                    <a:lstStyle/>
                    <a:p>
                      <a:pPr algn="ctr" fontAlgn="b"/>
                      <a:r>
                        <a:rPr lang="en-GB" sz="2400" b="0" i="0" u="none" strike="noStrike" dirty="0">
                          <a:effectLst/>
                          <a:latin typeface="Arial" panose="020B0604020202020204" pitchFamily="34" charset="0"/>
                        </a:rPr>
                        <a:t>1</a:t>
                      </a:r>
                    </a:p>
                  </a:txBody>
                  <a:tcPr marL="0" marR="0" marT="0" marB="0" anchor="b"/>
                </a:tc>
                <a:extLst>
                  <a:ext uri="{0D108BD9-81ED-4DB2-BD59-A6C34878D82A}">
                    <a16:rowId xmlns:a16="http://schemas.microsoft.com/office/drawing/2014/main" val="10002"/>
                  </a:ext>
                </a:extLst>
              </a:tr>
              <a:tr h="370879">
                <a:tc>
                  <a:txBody>
                    <a:bodyPr/>
                    <a:lstStyle/>
                    <a:p>
                      <a:pPr algn="l" fontAlgn="b"/>
                      <a:r>
                        <a:rPr lang="en-GB" sz="2400" b="0" i="0" u="none" strike="noStrike">
                          <a:effectLst/>
                          <a:latin typeface="Arial" panose="020B0604020202020204" pitchFamily="34" charset="0"/>
                        </a:rPr>
                        <a:t>Banks' own funding spread +</a:t>
                      </a:r>
                    </a:p>
                  </a:txBody>
                  <a:tcPr marL="0" marR="0" marT="0" marB="0" anchor="b"/>
                </a:tc>
                <a:tc>
                  <a:txBody>
                    <a:bodyPr/>
                    <a:lstStyle/>
                    <a:p>
                      <a:pPr algn="ctr" fontAlgn="b"/>
                      <a:r>
                        <a:rPr lang="en-GB" sz="2400" b="0" i="0" u="none" strike="noStrike" dirty="0">
                          <a:effectLst/>
                          <a:latin typeface="Arial" panose="020B0604020202020204" pitchFamily="34" charset="0"/>
                        </a:rPr>
                        <a:t>4</a:t>
                      </a:r>
                    </a:p>
                  </a:txBody>
                  <a:tcPr marL="0" marR="0" marT="0" marB="0" anchor="b"/>
                </a:tc>
                <a:extLst>
                  <a:ext uri="{0D108BD9-81ED-4DB2-BD59-A6C34878D82A}">
                    <a16:rowId xmlns:a16="http://schemas.microsoft.com/office/drawing/2014/main" val="10003"/>
                  </a:ext>
                </a:extLst>
              </a:tr>
              <a:tr h="370879">
                <a:tc>
                  <a:txBody>
                    <a:bodyPr/>
                    <a:lstStyle/>
                    <a:p>
                      <a:pPr algn="l" fontAlgn="b"/>
                      <a:r>
                        <a:rPr lang="en-GB" sz="2400" b="0" i="0" u="none" strike="noStrike" dirty="0">
                          <a:effectLst/>
                          <a:latin typeface="Arial" panose="020B0604020202020204" pitchFamily="34" charset="0"/>
                        </a:rPr>
                        <a:t>Spread from market implied costs</a:t>
                      </a:r>
                    </a:p>
                  </a:txBody>
                  <a:tcPr marL="0" marR="0" marT="0" marB="0" anchor="b"/>
                </a:tc>
                <a:tc>
                  <a:txBody>
                    <a:bodyPr/>
                    <a:lstStyle/>
                    <a:p>
                      <a:pPr algn="ctr" fontAlgn="b"/>
                      <a:r>
                        <a:rPr lang="en-GB" sz="2400" b="0" i="0" u="none" strike="noStrike" dirty="0">
                          <a:effectLst/>
                          <a:latin typeface="Arial" panose="020B0604020202020204" pitchFamily="34" charset="0"/>
                        </a:rPr>
                        <a:t>3</a:t>
                      </a:r>
                    </a:p>
                  </a:txBody>
                  <a:tcPr marL="0" marR="0" marT="0" marB="0" anchor="b"/>
                </a:tc>
                <a:extLst>
                  <a:ext uri="{0D108BD9-81ED-4DB2-BD59-A6C34878D82A}">
                    <a16:rowId xmlns:a16="http://schemas.microsoft.com/office/drawing/2014/main" val="10004"/>
                  </a:ext>
                </a:extLst>
              </a:tr>
              <a:tr h="370879">
                <a:tc>
                  <a:txBody>
                    <a:bodyPr/>
                    <a:lstStyle/>
                    <a:p>
                      <a:pPr algn="l" fontAlgn="b"/>
                      <a:r>
                        <a:rPr lang="en-GB" sz="2400" b="0" i="0" u="none" strike="noStrike" dirty="0">
                          <a:effectLst/>
                          <a:latin typeface="Arial" panose="020B0604020202020204" pitchFamily="34" charset="0"/>
                        </a:rPr>
                        <a:t>Market funding risk premium</a:t>
                      </a:r>
                    </a:p>
                  </a:txBody>
                  <a:tcPr marL="0" marR="0" marT="0" marB="0" anchor="b"/>
                </a:tc>
                <a:tc>
                  <a:txBody>
                    <a:bodyPr/>
                    <a:lstStyle/>
                    <a:p>
                      <a:pPr algn="ctr" fontAlgn="b"/>
                      <a:r>
                        <a:rPr lang="en-GB" sz="2400" b="0" i="0" u="none" strike="noStrike" dirty="0">
                          <a:effectLst/>
                          <a:latin typeface="Arial" panose="020B0604020202020204" pitchFamily="34" charset="0"/>
                        </a:rPr>
                        <a:t>2</a:t>
                      </a:r>
                    </a:p>
                  </a:txBody>
                  <a:tcPr marL="0" marR="0" marT="0" marB="0" anchor="b"/>
                </a:tc>
                <a:extLst>
                  <a:ext uri="{0D108BD9-81ED-4DB2-BD59-A6C34878D82A}">
                    <a16:rowId xmlns:a16="http://schemas.microsoft.com/office/drawing/2014/main" val="10005"/>
                  </a:ext>
                </a:extLst>
              </a:tr>
              <a:tr h="731596">
                <a:tc>
                  <a:txBody>
                    <a:bodyPr/>
                    <a:lstStyle/>
                    <a:p>
                      <a:pPr algn="l" fontAlgn="b"/>
                      <a:r>
                        <a:rPr lang="en-GB" sz="2400" b="0" i="0" u="none" strike="noStrike" dirty="0" smtClean="0">
                          <a:effectLst/>
                          <a:latin typeface="Arial" panose="020B0604020202020204" pitchFamily="34" charset="0"/>
                        </a:rPr>
                        <a:t>Uncollateralised/</a:t>
                      </a:r>
                      <a:r>
                        <a:rPr lang="en-GB" sz="2400" b="0" i="0" u="none" strike="noStrike" dirty="0" err="1" smtClean="0">
                          <a:effectLst/>
                          <a:latin typeface="Arial" panose="020B0604020202020204" pitchFamily="34" charset="0"/>
                        </a:rPr>
                        <a:t>unreusable</a:t>
                      </a:r>
                      <a:r>
                        <a:rPr lang="en-GB" sz="2400" b="0" i="0" u="none" strike="noStrike" dirty="0" smtClean="0">
                          <a:effectLst/>
                          <a:latin typeface="Arial" panose="020B0604020202020204" pitchFamily="34" charset="0"/>
                        </a:rPr>
                        <a:t> </a:t>
                      </a:r>
                      <a:r>
                        <a:rPr lang="en-GB" sz="2400" b="0" i="0" u="none" strike="noStrike" dirty="0">
                          <a:effectLst/>
                          <a:latin typeface="Arial" panose="020B0604020202020204" pitchFamily="34" charset="0"/>
                        </a:rPr>
                        <a:t>collateral</a:t>
                      </a:r>
                    </a:p>
                  </a:txBody>
                  <a:tcPr marL="0" marR="0" marT="0" marB="0" anchor="b"/>
                </a:tc>
                <a:tc>
                  <a:txBody>
                    <a:bodyPr/>
                    <a:lstStyle/>
                    <a:p>
                      <a:pPr algn="ctr" fontAlgn="b"/>
                      <a:r>
                        <a:rPr lang="en-GB" sz="2400" b="0" i="0" u="none" strike="noStrike" dirty="0">
                          <a:effectLst/>
                          <a:latin typeface="Arial" panose="020B0604020202020204" pitchFamily="34" charset="0"/>
                        </a:rPr>
                        <a:t>12</a:t>
                      </a:r>
                    </a:p>
                  </a:txBody>
                  <a:tcPr marL="0" marR="0" marT="0" marB="0" anchor="b"/>
                </a:tc>
                <a:extLst>
                  <a:ext uri="{0D108BD9-81ED-4DB2-BD59-A6C34878D82A}">
                    <a16:rowId xmlns:a16="http://schemas.microsoft.com/office/drawing/2014/main" val="10006"/>
                  </a:ext>
                </a:extLst>
              </a:tr>
            </a:tbl>
          </a:graphicData>
        </a:graphic>
      </p:graphicFrame>
      <p:sp>
        <p:nvSpPr>
          <p:cNvPr id="43037"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CD2B6779-710D-48E5-A864-58B9B6A6A95C}" type="slidenum">
              <a:rPr lang="en-GB" altLang="en-US" sz="1400" smtClean="0"/>
              <a:pPr>
                <a:spcBef>
                  <a:spcPct val="0"/>
                </a:spcBef>
                <a:buFontTx/>
                <a:buNone/>
              </a:pPr>
              <a:t>30</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GB" altLang="en-US" smtClean="0"/>
              <a:t>Policy but no numbers (7)</a:t>
            </a:r>
          </a:p>
        </p:txBody>
      </p:sp>
      <p:sp>
        <p:nvSpPr>
          <p:cNvPr id="46083" name="Content Placeholder 2"/>
          <p:cNvSpPr>
            <a:spLocks noGrp="1"/>
          </p:cNvSpPr>
          <p:nvPr>
            <p:ph idx="1"/>
          </p:nvPr>
        </p:nvSpPr>
        <p:spPr/>
        <p:txBody>
          <a:bodyPr/>
          <a:lstStyle/>
          <a:p>
            <a:r>
              <a:rPr lang="en-GB" altLang="en-US" smtClean="0"/>
              <a:t>7 out of 30 (23%) of the G-SIB showed some notes about FVA but did not disclose any amounts</a:t>
            </a:r>
          </a:p>
          <a:p>
            <a:r>
              <a:rPr lang="en-GB" altLang="en-US" smtClean="0"/>
              <a:t>It could be the amounts are immaterial but then if they were why would the accounting policies be significant? </a:t>
            </a:r>
          </a:p>
          <a:p>
            <a:r>
              <a:rPr lang="en-GB" altLang="en-US" smtClean="0"/>
              <a:t>Typically French, Dutch and some US</a:t>
            </a:r>
          </a:p>
        </p:txBody>
      </p:sp>
      <p:sp>
        <p:nvSpPr>
          <p:cNvPr id="46084"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3FAE3AAC-4722-41BB-BD14-2D5A192AFD1A}" type="slidenum">
              <a:rPr lang="en-GB" altLang="en-US" sz="1400" smtClean="0"/>
              <a:pPr>
                <a:spcBef>
                  <a:spcPct val="0"/>
                </a:spcBef>
                <a:buFontTx/>
                <a:buNone/>
              </a:pPr>
              <a:t>31</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GB" altLang="en-US" smtClean="0"/>
              <a:t>No mention (9)</a:t>
            </a:r>
          </a:p>
        </p:txBody>
      </p:sp>
      <p:sp>
        <p:nvSpPr>
          <p:cNvPr id="47107" name="Content Placeholder 2"/>
          <p:cNvSpPr>
            <a:spLocks noGrp="1"/>
          </p:cNvSpPr>
          <p:nvPr>
            <p:ph idx="1"/>
          </p:nvPr>
        </p:nvSpPr>
        <p:spPr/>
        <p:txBody>
          <a:bodyPr/>
          <a:lstStyle/>
          <a:p>
            <a:r>
              <a:rPr lang="en-GB" altLang="en-US" smtClean="0"/>
              <a:t>9 (30%) out of the G-SIBs ignored FVA in the FS</a:t>
            </a:r>
          </a:p>
          <a:p>
            <a:r>
              <a:rPr lang="en-GB" altLang="en-US" smtClean="0"/>
              <a:t>All the G-SIBs did not mention KVA</a:t>
            </a:r>
          </a:p>
        </p:txBody>
      </p:sp>
      <p:sp>
        <p:nvSpPr>
          <p:cNvPr id="47108"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BE63BA5D-B42F-4CA2-991C-465EE1416AC1}" type="slidenum">
              <a:rPr lang="en-GB" altLang="en-US" sz="1400" smtClean="0"/>
              <a:pPr>
                <a:spcBef>
                  <a:spcPct val="0"/>
                </a:spcBef>
                <a:buFontTx/>
                <a:buNone/>
              </a:pPr>
              <a:t>32</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GB" altLang="en-US" smtClean="0"/>
              <a:t>Comment in Audit Report (2)</a:t>
            </a:r>
          </a:p>
        </p:txBody>
      </p:sp>
      <p:sp>
        <p:nvSpPr>
          <p:cNvPr id="48131" name="Content Placeholder 2"/>
          <p:cNvSpPr>
            <a:spLocks noGrp="1"/>
          </p:cNvSpPr>
          <p:nvPr>
            <p:ph idx="1"/>
          </p:nvPr>
        </p:nvSpPr>
        <p:spPr>
          <a:xfrm>
            <a:off x="457200" y="1371600"/>
            <a:ext cx="8229600" cy="4525963"/>
          </a:xfrm>
        </p:spPr>
        <p:txBody>
          <a:bodyPr/>
          <a:lstStyle/>
          <a:p>
            <a:r>
              <a:rPr lang="en-GB" altLang="en-US" sz="2800" smtClean="0"/>
              <a:t>2 out of 30 (7%) did not refer to FVA in their FS but the auditors referred to it as being a Key Audit Matter in the audit report around testing valuation of derivatives.</a:t>
            </a:r>
          </a:p>
          <a:p>
            <a:r>
              <a:rPr lang="en-GB" altLang="en-US" sz="2800" smtClean="0"/>
              <a:t>Auditors were KPMG, audit reports confirmed true and fair view.</a:t>
            </a:r>
          </a:p>
          <a:p>
            <a:r>
              <a:rPr lang="en-GB" altLang="en-US" sz="2800" smtClean="0"/>
              <a:t>Swiss and China based banks.</a:t>
            </a:r>
          </a:p>
          <a:p>
            <a:r>
              <a:rPr lang="en-GB" altLang="en-US" sz="2800" smtClean="0"/>
              <a:t>Suggests contradiction between accounting and auditing treatment.</a:t>
            </a:r>
          </a:p>
        </p:txBody>
      </p:sp>
      <p:sp>
        <p:nvSpPr>
          <p:cNvPr id="48132"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C1CDF60-BCBC-46D4-A64A-B138A1555C27}" type="slidenum">
              <a:rPr lang="en-GB" altLang="en-US" sz="1400" smtClean="0"/>
              <a:pPr>
                <a:spcBef>
                  <a:spcPct val="0"/>
                </a:spcBef>
                <a:buFontTx/>
                <a:buNone/>
              </a:pPr>
              <a:t>33</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GB" altLang="en-US" smtClean="0"/>
              <a:t>Summary</a:t>
            </a:r>
          </a:p>
        </p:txBody>
      </p:sp>
      <p:sp>
        <p:nvSpPr>
          <p:cNvPr id="43011" name="Content Placeholder 2"/>
          <p:cNvSpPr>
            <a:spLocks noGrp="1"/>
          </p:cNvSpPr>
          <p:nvPr>
            <p:ph idx="1"/>
          </p:nvPr>
        </p:nvSpPr>
        <p:spPr>
          <a:xfrm>
            <a:off x="457200" y="1219200"/>
            <a:ext cx="8229600" cy="4906963"/>
          </a:xfrm>
        </p:spPr>
        <p:txBody>
          <a:bodyPr/>
          <a:lstStyle/>
          <a:p>
            <a:pPr>
              <a:defRPr/>
            </a:pPr>
            <a:r>
              <a:rPr lang="en-GB" altLang="en-US" sz="2800" dirty="0" smtClean="0"/>
              <a:t>FVA is material for at least 12 banks, therefore likely to be for the others – missing figures/disclosure of accounting policies, suggests under-reporting</a:t>
            </a:r>
          </a:p>
          <a:p>
            <a:pPr>
              <a:defRPr/>
            </a:pPr>
            <a:r>
              <a:rPr lang="en-GB" altLang="en-US" sz="2800" dirty="0" smtClean="0"/>
              <a:t>Auditors have commented on use of FVA even though a company has not disclosed any – KPMG Hong Kong and KPMG Zurich – positive T&amp;F opinions</a:t>
            </a:r>
          </a:p>
          <a:p>
            <a:pPr>
              <a:defRPr/>
            </a:pPr>
            <a:r>
              <a:rPr lang="en-GB" altLang="en-US" sz="2800" dirty="0" smtClean="0"/>
              <a:t>KVA is not mentioned specifically </a:t>
            </a:r>
            <a:r>
              <a:rPr lang="en-GB" altLang="en-US" sz="2800" dirty="0" err="1" smtClean="0"/>
              <a:t>cf</a:t>
            </a:r>
            <a:r>
              <a:rPr lang="en-GB" altLang="en-US" sz="2800" dirty="0" smtClean="0"/>
              <a:t> FVA 2008</a:t>
            </a:r>
          </a:p>
          <a:p>
            <a:pPr marL="0" indent="0">
              <a:buFontTx/>
              <a:buNone/>
              <a:defRPr/>
            </a:pPr>
            <a:endParaRPr lang="en-GB" altLang="en-US" dirty="0" smtClean="0"/>
          </a:p>
          <a:p>
            <a:pPr>
              <a:defRPr/>
            </a:pPr>
            <a:endParaRPr lang="en-GB" altLang="en-US" dirty="0" smtClean="0"/>
          </a:p>
        </p:txBody>
      </p:sp>
      <p:sp>
        <p:nvSpPr>
          <p:cNvPr id="49156"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45335391-912F-46EB-AADF-F3F2C0DDBA98}" type="slidenum">
              <a:rPr lang="en-GB" altLang="en-US" sz="1400" smtClean="0"/>
              <a:pPr>
                <a:spcBef>
                  <a:spcPct val="0"/>
                </a:spcBef>
                <a:buFontTx/>
                <a:buNone/>
              </a:pPr>
              <a:t>34</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GB" altLang="en-US" smtClean="0"/>
              <a:t>Conclusions</a:t>
            </a:r>
          </a:p>
        </p:txBody>
      </p:sp>
      <p:sp>
        <p:nvSpPr>
          <p:cNvPr id="51203" name="Rectangle 3"/>
          <p:cNvSpPr>
            <a:spLocks noGrp="1" noChangeArrowheads="1"/>
          </p:cNvSpPr>
          <p:nvPr>
            <p:ph type="body" idx="1"/>
          </p:nvPr>
        </p:nvSpPr>
        <p:spPr>
          <a:xfrm>
            <a:off x="457200" y="1524000"/>
            <a:ext cx="8534400" cy="4602163"/>
          </a:xfrm>
        </p:spPr>
        <p:txBody>
          <a:bodyPr/>
          <a:lstStyle/>
          <a:p>
            <a:pPr eaLnBrk="1" hangingPunct="1"/>
            <a:r>
              <a:rPr lang="en-GB" altLang="en-US" smtClean="0"/>
              <a:t>Best practice accounting using IFRS requires FVA and KVA should be incorporated in valuation of derivatives </a:t>
            </a:r>
          </a:p>
          <a:p>
            <a:pPr eaLnBrk="1" hangingPunct="1"/>
            <a:r>
              <a:rPr lang="en-GB" altLang="en-US" smtClean="0"/>
              <a:t>FVA and KVA accounting policies and amounts should appear in the SoFP and IS but do not always appear to in practice</a:t>
            </a:r>
          </a:p>
          <a:p>
            <a:pPr eaLnBrk="1" hangingPunct="1"/>
            <a:r>
              <a:rPr lang="en-GB" altLang="en-US" smtClean="0"/>
              <a:t>Financial accounting, in particular published accounts need to consistently report accounting policy and amounts of FVA/KVA</a:t>
            </a:r>
          </a:p>
        </p:txBody>
      </p:sp>
      <p:sp>
        <p:nvSpPr>
          <p:cNvPr id="51204"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806D5A7-91A0-4F71-BD67-3C96DB7BFB2D}" type="slidenum">
              <a:rPr lang="en-GB" altLang="en-US" sz="1400" smtClean="0"/>
              <a:pPr>
                <a:spcBef>
                  <a:spcPct val="0"/>
                </a:spcBef>
                <a:buFontTx/>
                <a:buNone/>
              </a:pPr>
              <a:t>35</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smtClean="0"/>
              <a:t>Bibliography</a:t>
            </a:r>
          </a:p>
        </p:txBody>
      </p:sp>
      <p:sp>
        <p:nvSpPr>
          <p:cNvPr id="52227" name="Content Placeholder 2"/>
          <p:cNvSpPr>
            <a:spLocks noGrp="1"/>
          </p:cNvSpPr>
          <p:nvPr>
            <p:ph idx="1"/>
          </p:nvPr>
        </p:nvSpPr>
        <p:spPr>
          <a:xfrm>
            <a:off x="457200" y="1143000"/>
            <a:ext cx="8229600" cy="4983163"/>
          </a:xfrm>
        </p:spPr>
        <p:txBody>
          <a:bodyPr/>
          <a:lstStyle/>
          <a:p>
            <a:pPr eaLnBrk="1" hangingPunct="1"/>
            <a:r>
              <a:rPr lang="en-US" altLang="en-US" sz="2000" dirty="0" smtClean="0"/>
              <a:t>Andersen, L., </a:t>
            </a:r>
            <a:r>
              <a:rPr lang="en-US" altLang="en-US" sz="2000" dirty="0" err="1" smtClean="0"/>
              <a:t>Duffie</a:t>
            </a:r>
            <a:r>
              <a:rPr lang="en-US" altLang="en-US" sz="2000" dirty="0" smtClean="0"/>
              <a:t>, D., Yang, S. (2016). Funding Value Adjustments, draft on </a:t>
            </a:r>
            <a:r>
              <a:rPr lang="en-US" altLang="en-US" sz="2000" dirty="0" err="1" smtClean="0"/>
              <a:t>ssrn</a:t>
            </a:r>
            <a:r>
              <a:rPr lang="en-US" altLang="en-US" sz="2000" dirty="0" smtClean="0"/>
              <a:t> dated March</a:t>
            </a:r>
          </a:p>
          <a:p>
            <a:pPr eaLnBrk="1" hangingPunct="1"/>
            <a:r>
              <a:rPr lang="en-US" altLang="en-US" sz="2000" dirty="0" smtClean="0"/>
              <a:t>BCBS-189 (2011). Basel III: A global regulatory framework for more resilient banks and banking systems. Basle: Bank for International Settlements.</a:t>
            </a:r>
          </a:p>
          <a:p>
            <a:pPr eaLnBrk="1" hangingPunct="1"/>
            <a:r>
              <a:rPr lang="en-US" altLang="en-US" sz="2000" dirty="0" err="1" smtClean="0"/>
              <a:t>Burgard</a:t>
            </a:r>
            <a:r>
              <a:rPr lang="en-US" altLang="en-US" sz="2000" dirty="0" smtClean="0"/>
              <a:t>, C and </a:t>
            </a:r>
            <a:r>
              <a:rPr lang="en-US" altLang="en-US" sz="2000" dirty="0" err="1" smtClean="0"/>
              <a:t>Kjaer</a:t>
            </a:r>
            <a:r>
              <a:rPr lang="en-US" altLang="en-US" sz="2000" dirty="0" smtClean="0"/>
              <a:t>, M (2012). The FVA debate: in theory and practice. SSRN Oct 2012 </a:t>
            </a:r>
          </a:p>
          <a:p>
            <a:pPr eaLnBrk="1" hangingPunct="1"/>
            <a:r>
              <a:rPr lang="en-US" altLang="en-US" sz="2000" dirty="0" smtClean="0"/>
              <a:t>Drury (2015). Management and Cost Accounting (9th ed.). Andover: Cengage Learning EMEA.</a:t>
            </a:r>
          </a:p>
          <a:p>
            <a:pPr eaLnBrk="1" hangingPunct="1"/>
            <a:r>
              <a:rPr lang="en-US" altLang="en-US" sz="2000" dirty="0" smtClean="0"/>
              <a:t>Ernst &amp; Young (2012). Reflecting Credit and Funding Adjustments in Fair Value (a survey). EYGM Ltd.</a:t>
            </a:r>
          </a:p>
          <a:p>
            <a:pPr eaLnBrk="1" hangingPunct="1"/>
            <a:r>
              <a:rPr lang="en-US" altLang="en-US" sz="2000" dirty="0" smtClean="0"/>
              <a:t>Hull, J and White, A (2012). The FVA Debate.  Risk, July.</a:t>
            </a:r>
          </a:p>
          <a:p>
            <a:pPr eaLnBrk="1" hangingPunct="1"/>
            <a:r>
              <a:rPr lang="en-US" altLang="en-US" sz="2000" dirty="0" smtClean="0"/>
              <a:t>IFRS (2010).  The Conceptual Framework for Financial Reporting</a:t>
            </a:r>
          </a:p>
          <a:p>
            <a:pPr eaLnBrk="1" hangingPunct="1"/>
            <a:r>
              <a:rPr lang="en-US" altLang="en-US" sz="2000" dirty="0" smtClean="0"/>
              <a:t>KPMG (2013).  FVA – Putting Funding into the Equation, KPMG</a:t>
            </a:r>
          </a:p>
          <a:p>
            <a:pPr eaLnBrk="1" hangingPunct="1"/>
            <a:endParaRPr lang="en-US" altLang="en-US" dirty="0" smtClean="0"/>
          </a:p>
          <a:p>
            <a:pPr eaLnBrk="1" hangingPunct="1"/>
            <a:endParaRPr lang="en-US" altLang="en-US" dirty="0" smtClean="0"/>
          </a:p>
        </p:txBody>
      </p:sp>
      <p:sp>
        <p:nvSpPr>
          <p:cNvPr id="52228"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41D0B976-A606-4F55-9EDE-930141D06408}" type="slidenum">
              <a:rPr lang="en-GB" altLang="en-US" sz="1400" smtClean="0"/>
              <a:pPr>
                <a:spcBef>
                  <a:spcPct val="0"/>
                </a:spcBef>
                <a:buFontTx/>
                <a:buNone/>
              </a:pPr>
              <a:t>36</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GB" altLang="en-US" smtClean="0"/>
              <a:t>Bibliography contd</a:t>
            </a:r>
          </a:p>
        </p:txBody>
      </p:sp>
      <p:sp>
        <p:nvSpPr>
          <p:cNvPr id="53251" name="Content Placeholder 2"/>
          <p:cNvSpPr>
            <a:spLocks noGrp="1"/>
          </p:cNvSpPr>
          <p:nvPr>
            <p:ph idx="1"/>
          </p:nvPr>
        </p:nvSpPr>
        <p:spPr/>
        <p:txBody>
          <a:bodyPr/>
          <a:lstStyle/>
          <a:p>
            <a:pPr eaLnBrk="1" hangingPunct="1"/>
            <a:r>
              <a:rPr lang="en-US" altLang="en-US" sz="2000" smtClean="0"/>
              <a:t>Moore (2013).  International accounting standards and the true and fair view.  Financial Reporting Council (UK) www.frc.org.uk </a:t>
            </a:r>
          </a:p>
          <a:p>
            <a:pPr eaLnBrk="1" hangingPunct="1"/>
            <a:r>
              <a:rPr lang="en-US" altLang="en-US" sz="2000" smtClean="0"/>
              <a:t>Prorokowski, L and Prorokowski, H (2015). FVA – sailing on uncharted waters, Journal of Financial Regulation and Compliance Vol 23 No 1 2015 pp 31-54.</a:t>
            </a:r>
          </a:p>
          <a:p>
            <a:pPr eaLnBrk="1" hangingPunct="1"/>
            <a:r>
              <a:rPr lang="en-US" altLang="en-US" sz="2000" smtClean="0"/>
              <a:t>Sherif, N and Chambers, M (2015) The rise of KVA, Risk, Sept. </a:t>
            </a:r>
          </a:p>
          <a:p>
            <a:pPr eaLnBrk="1" hangingPunct="1"/>
            <a:r>
              <a:rPr lang="en-US" altLang="en-US" sz="2000" smtClean="0"/>
              <a:t>UK Gov (2006).  The Companies Act 2006 as amended by later Acts</a:t>
            </a:r>
          </a:p>
          <a:p>
            <a:endParaRPr lang="en-GB" altLang="en-US" smtClean="0"/>
          </a:p>
        </p:txBody>
      </p:sp>
      <p:sp>
        <p:nvSpPr>
          <p:cNvPr id="53252"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542A94A-12CE-43AB-8A29-CF1023BE568C}" type="slidenum">
              <a:rPr lang="en-GB" altLang="en-US" smtClean="0"/>
              <a:pPr/>
              <a:t>37</a:t>
            </a:fld>
            <a:endParaRPr lang="en-GB" altLang="en-US"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smtClean="0"/>
              <a:t>Structure</a:t>
            </a:r>
          </a:p>
        </p:txBody>
      </p:sp>
      <p:sp>
        <p:nvSpPr>
          <p:cNvPr id="17411" name="Content Placeholder 2"/>
          <p:cNvSpPr>
            <a:spLocks noGrp="1"/>
          </p:cNvSpPr>
          <p:nvPr>
            <p:ph idx="1"/>
          </p:nvPr>
        </p:nvSpPr>
        <p:spPr/>
        <p:txBody>
          <a:bodyPr/>
          <a:lstStyle/>
          <a:p>
            <a:r>
              <a:rPr lang="en-GB" altLang="en-US" smtClean="0"/>
              <a:t>Definitions</a:t>
            </a:r>
          </a:p>
          <a:p>
            <a:r>
              <a:rPr lang="en-GB" altLang="en-US" smtClean="0"/>
              <a:t>Accounting conceptual basis</a:t>
            </a:r>
          </a:p>
          <a:p>
            <a:r>
              <a:rPr lang="en-GB" altLang="en-US" smtClean="0"/>
              <a:t>Legal basis</a:t>
            </a:r>
          </a:p>
          <a:p>
            <a:r>
              <a:rPr lang="en-GB" altLang="en-US" smtClean="0"/>
              <a:t>IFRS application to FVA and KVA</a:t>
            </a:r>
          </a:p>
          <a:p>
            <a:r>
              <a:rPr lang="en-GB" altLang="en-US" smtClean="0"/>
              <a:t>Evidence from Annual Reports</a:t>
            </a:r>
          </a:p>
          <a:p>
            <a:r>
              <a:rPr lang="en-GB" altLang="en-US" smtClean="0"/>
              <a:t>Interpretation</a:t>
            </a:r>
          </a:p>
          <a:p>
            <a:r>
              <a:rPr lang="en-GB" altLang="en-US" smtClean="0"/>
              <a:t>Conclusions </a:t>
            </a:r>
          </a:p>
          <a:p>
            <a:pPr lvl="1"/>
            <a:endParaRPr lang="en-GB" altLang="en-US" smtClean="0"/>
          </a:p>
        </p:txBody>
      </p:sp>
      <p:sp>
        <p:nvSpPr>
          <p:cNvPr id="17412"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61F5417E-C3D4-4887-82C1-E48678549CAC}" type="slidenum">
              <a:rPr lang="en-GB" altLang="en-US" sz="1400" smtClean="0"/>
              <a:pPr>
                <a:spcBef>
                  <a:spcPct val="0"/>
                </a:spcBef>
                <a:buFontTx/>
                <a:buNone/>
              </a:pPr>
              <a:t>4</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Accounting Equation/Terms</a:t>
            </a:r>
          </a:p>
        </p:txBody>
      </p:sp>
      <p:sp>
        <p:nvSpPr>
          <p:cNvPr id="11267" name="Rectangle 3"/>
          <p:cNvSpPr>
            <a:spLocks noGrp="1" noChangeArrowheads="1"/>
          </p:cNvSpPr>
          <p:nvPr>
            <p:ph type="body" idx="1"/>
          </p:nvPr>
        </p:nvSpPr>
        <p:spPr>
          <a:xfrm>
            <a:off x="457200" y="1371600"/>
            <a:ext cx="8229600" cy="4754563"/>
          </a:xfrm>
          <a:extLst>
            <a:ext uri="{909E8E84-426E-40dd-AFC4-6F175D3DCCD1}"/>
            <a:ext uri="{91240B29-F687-4f45-9708-019B960494DF}"/>
            <a:ext uri="{AF507438-7753-43e0-B8FC-AC1667EBCBE1}"/>
            <a:ext uri="{FAA26D3D-D897-4be2-8F04-BA451C77F1D7}"/>
          </a:extLst>
        </p:spPr>
        <p:txBody>
          <a:bodyPr/>
          <a:lstStyle/>
          <a:p>
            <a:pPr marL="0" indent="0" algn="ctr" eaLnBrk="1" hangingPunct="1">
              <a:buFontTx/>
              <a:buNone/>
              <a:defRPr/>
            </a:pPr>
            <a:r>
              <a:rPr lang="en-GB" sz="2400" dirty="0" smtClean="0"/>
              <a:t>Equity = Reserves + Share Capital</a:t>
            </a:r>
          </a:p>
          <a:p>
            <a:pPr marL="0" indent="0" algn="ctr" eaLnBrk="1" hangingPunct="1">
              <a:buFontTx/>
              <a:buNone/>
              <a:defRPr/>
            </a:pPr>
            <a:r>
              <a:rPr lang="en-GB" sz="2400" dirty="0" smtClean="0"/>
              <a:t>Equity = Net Assets</a:t>
            </a:r>
          </a:p>
          <a:p>
            <a:pPr eaLnBrk="1" hangingPunct="1">
              <a:defRPr/>
            </a:pPr>
            <a:r>
              <a:rPr lang="en-GB" sz="2400" dirty="0" smtClean="0"/>
              <a:t>Debit side: Net Assets</a:t>
            </a:r>
          </a:p>
          <a:p>
            <a:pPr eaLnBrk="1" hangingPunct="1">
              <a:defRPr/>
            </a:pPr>
            <a:r>
              <a:rPr lang="en-GB" sz="2400" dirty="0" smtClean="0"/>
              <a:t>Credit side: Equity</a:t>
            </a:r>
          </a:p>
          <a:p>
            <a:pPr eaLnBrk="1" hangingPunct="1">
              <a:defRPr/>
            </a:pPr>
            <a:r>
              <a:rPr lang="en-GB" sz="2400" dirty="0" smtClean="0"/>
              <a:t>Should match under double entry rules</a:t>
            </a:r>
          </a:p>
          <a:p>
            <a:pPr eaLnBrk="1" hangingPunct="1">
              <a:defRPr/>
            </a:pPr>
            <a:r>
              <a:rPr lang="en-GB" sz="2400" dirty="0" smtClean="0"/>
              <a:t>The position at y/e is Statement of Financial Position (</a:t>
            </a:r>
            <a:r>
              <a:rPr lang="en-GB" sz="2400" dirty="0" err="1" smtClean="0"/>
              <a:t>SoFP</a:t>
            </a:r>
            <a:r>
              <a:rPr lang="en-GB" sz="2400" dirty="0" smtClean="0"/>
              <a:t>), the change over a year is the Income Statement (IS) which is made up of the Profit &amp; Loss account (</a:t>
            </a:r>
            <a:r>
              <a:rPr lang="en-GB" sz="2400" dirty="0" err="1" smtClean="0"/>
              <a:t>PnL</a:t>
            </a:r>
            <a:r>
              <a:rPr lang="en-GB" sz="2400" dirty="0" smtClean="0"/>
              <a:t>) and the Other Comprehensive Income statement (OCI)</a:t>
            </a:r>
          </a:p>
          <a:p>
            <a:pPr eaLnBrk="1" hangingPunct="1">
              <a:defRPr/>
            </a:pPr>
            <a:r>
              <a:rPr lang="en-GB" sz="2400" dirty="0" smtClean="0"/>
              <a:t>Required by IAS1 which notes para 15 – application of IFRS is presumed to result in fair presentation of results.</a:t>
            </a:r>
          </a:p>
        </p:txBody>
      </p:sp>
      <p:sp>
        <p:nvSpPr>
          <p:cNvPr id="18436"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B1A9BCDB-68D9-43BC-AC9D-6B159E4ACD71}" type="slidenum">
              <a:rPr lang="en-GB" altLang="en-US" sz="1400" smtClean="0"/>
              <a:pPr>
                <a:spcBef>
                  <a:spcPct val="0"/>
                </a:spcBef>
                <a:buFontTx/>
                <a:buNone/>
              </a:pPr>
              <a:t>5</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001000" cy="1143000"/>
          </a:xfrm>
        </p:spPr>
        <p:txBody>
          <a:bodyPr/>
          <a:lstStyle/>
          <a:p>
            <a:pPr eaLnBrk="1" hangingPunct="1"/>
            <a:r>
              <a:rPr lang="en-GB" altLang="en-US" smtClean="0"/>
              <a:t>What is KVA?</a:t>
            </a:r>
          </a:p>
        </p:txBody>
      </p:sp>
      <p:sp>
        <p:nvSpPr>
          <p:cNvPr id="7171" name="Rectangle 3"/>
          <p:cNvSpPr>
            <a:spLocks noGrp="1" noChangeArrowheads="1"/>
          </p:cNvSpPr>
          <p:nvPr>
            <p:ph type="body" idx="1"/>
          </p:nvPr>
        </p:nvSpPr>
        <p:spPr>
          <a:extLst>
            <a:ext uri="{909E8E84-426E-40dd-AFC4-6F175D3DCCD1}"/>
            <a:ext uri="{91240B29-F687-4f45-9708-019B960494DF}"/>
            <a:ext uri="{AF507438-7753-43e0-B8FC-AC1667EBCBE1}"/>
            <a:ext uri="{FAA26D3D-D897-4be2-8F04-BA451C77F1D7}"/>
          </a:extLst>
        </p:spPr>
        <p:txBody>
          <a:bodyPr/>
          <a:lstStyle/>
          <a:p>
            <a:pPr eaLnBrk="1" hangingPunct="1">
              <a:defRPr/>
            </a:pPr>
            <a:r>
              <a:rPr lang="en-GB" dirty="0" smtClean="0"/>
              <a:t>For the purposes of this discussion:</a:t>
            </a:r>
          </a:p>
          <a:p>
            <a:pPr marL="0" indent="0" eaLnBrk="1" hangingPunct="1">
              <a:buFontTx/>
              <a:buNone/>
              <a:defRPr/>
            </a:pPr>
            <a:r>
              <a:rPr lang="en-GB" dirty="0" smtClean="0"/>
              <a:t>   the lifetime cost of capital</a:t>
            </a:r>
          </a:p>
          <a:p>
            <a:pPr lvl="1" eaLnBrk="1" hangingPunct="1">
              <a:defRPr/>
            </a:pPr>
            <a:r>
              <a:rPr lang="en-GB" dirty="0" smtClean="0">
                <a:ea typeface="Arial" charset="0"/>
              </a:rPr>
              <a:t>As in (Green, Kenyon and Dennis, 2014)</a:t>
            </a:r>
          </a:p>
          <a:p>
            <a:pPr lvl="1" eaLnBrk="1" hangingPunct="1">
              <a:defRPr/>
            </a:pPr>
            <a:r>
              <a:rPr lang="en-GB" dirty="0" smtClean="0">
                <a:ea typeface="Arial" charset="0"/>
              </a:rPr>
              <a:t>For more details see paper on SSRN</a:t>
            </a:r>
          </a:p>
          <a:p>
            <a:pPr eaLnBrk="1" hangingPunct="1">
              <a:defRPr/>
            </a:pPr>
            <a:r>
              <a:rPr lang="en-GB" dirty="0" smtClean="0"/>
              <a:t>What capital?</a:t>
            </a:r>
          </a:p>
          <a:p>
            <a:pPr marL="0" indent="0" eaLnBrk="1" hangingPunct="1">
              <a:lnSpc>
                <a:spcPct val="90000"/>
              </a:lnSpc>
              <a:buFontTx/>
              <a:buNone/>
              <a:defRPr/>
            </a:pPr>
            <a:r>
              <a:rPr lang="en-GB" dirty="0" smtClean="0"/>
              <a:t>   The capital required under Basel III to </a:t>
            </a:r>
          </a:p>
          <a:p>
            <a:pPr marL="0" indent="0" eaLnBrk="1" hangingPunct="1">
              <a:lnSpc>
                <a:spcPct val="90000"/>
              </a:lnSpc>
              <a:buFontTx/>
              <a:buNone/>
              <a:defRPr/>
            </a:pPr>
            <a:r>
              <a:rPr lang="en-GB" dirty="0" smtClean="0"/>
              <a:t>   back up risky investments</a:t>
            </a:r>
          </a:p>
        </p:txBody>
      </p:sp>
      <p:sp>
        <p:nvSpPr>
          <p:cNvPr id="1946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1E253624-8BBB-4BA6-8684-1494690004B1}" type="slidenum">
              <a:rPr lang="en-GB" altLang="en-US" sz="1400" smtClean="0"/>
              <a:pPr>
                <a:spcBef>
                  <a:spcPct val="0"/>
                </a:spcBef>
                <a:buFontTx/>
                <a:buNone/>
              </a:pPr>
              <a:t>6</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altLang="en-US" smtClean="0"/>
              <a:t>What is FVA?</a:t>
            </a:r>
          </a:p>
        </p:txBody>
      </p:sp>
      <p:sp>
        <p:nvSpPr>
          <p:cNvPr id="20483" name="Content Placeholder 2"/>
          <p:cNvSpPr>
            <a:spLocks noGrp="1"/>
          </p:cNvSpPr>
          <p:nvPr>
            <p:ph idx="1"/>
          </p:nvPr>
        </p:nvSpPr>
        <p:spPr/>
        <p:txBody>
          <a:bodyPr/>
          <a:lstStyle/>
          <a:p>
            <a:r>
              <a:rPr lang="en-US" altLang="en-US" smtClean="0"/>
              <a:t>The difference between the actual cost of funding the derivative and the collateral rate on the hedge</a:t>
            </a:r>
          </a:p>
          <a:p>
            <a:r>
              <a:rPr lang="en-US" altLang="en-US" smtClean="0"/>
              <a:t>Sometimes analysed as FBA and FCA where the FBA is equated to DVA (Burgard &amp; Kjaer, 2012)</a:t>
            </a:r>
          </a:p>
        </p:txBody>
      </p:sp>
      <p:sp>
        <p:nvSpPr>
          <p:cNvPr id="20484"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3E6945D-9EEF-40BD-A45D-DC5FBCA0B2DA}" type="slidenum">
              <a:rPr lang="en-GB" altLang="en-US" sz="1400" smtClean="0"/>
              <a:pPr>
                <a:spcBef>
                  <a:spcPct val="0"/>
                </a:spcBef>
                <a:buFontTx/>
                <a:buNone/>
              </a:pPr>
              <a:t>7</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smtClean="0"/>
              <a:t>Accounting Conceptual Framework (2010)</a:t>
            </a:r>
          </a:p>
        </p:txBody>
      </p:sp>
      <p:sp>
        <p:nvSpPr>
          <p:cNvPr id="21507" name="Content Placeholder 2"/>
          <p:cNvSpPr>
            <a:spLocks noGrp="1"/>
          </p:cNvSpPr>
          <p:nvPr>
            <p:ph idx="1"/>
          </p:nvPr>
        </p:nvSpPr>
        <p:spPr/>
        <p:txBody>
          <a:bodyPr/>
          <a:lstStyle/>
          <a:p>
            <a:r>
              <a:rPr lang="en-GB" altLang="en-US" smtClean="0"/>
              <a:t>Asset: resource controlled by entity … from which future economic benefits are expected to flow to the entity.</a:t>
            </a:r>
          </a:p>
          <a:p>
            <a:r>
              <a:rPr lang="en-GB" altLang="en-US" smtClean="0"/>
              <a:t>Liability: present obligation of the entity… which is expected to result in an outflow … of resources embodying economic benefits.</a:t>
            </a:r>
          </a:p>
          <a:p>
            <a:r>
              <a:rPr lang="en-GB" altLang="en-US" smtClean="0"/>
              <a:t>Equity: the residual interest in the assets after deducting all its liabilities.</a:t>
            </a:r>
          </a:p>
        </p:txBody>
      </p:sp>
      <p:sp>
        <p:nvSpPr>
          <p:cNvPr id="21508"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C597A9C6-F0F2-471F-A781-49F1300DDE53}" type="slidenum">
              <a:rPr lang="en-GB" altLang="en-US" sz="1400" smtClean="0"/>
              <a:pPr>
                <a:spcBef>
                  <a:spcPct val="0"/>
                </a:spcBef>
                <a:buFontTx/>
                <a:buNone/>
              </a:pPr>
              <a:t>8</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altLang="en-US" smtClean="0"/>
              <a:t>Economic benefit</a:t>
            </a:r>
          </a:p>
        </p:txBody>
      </p:sp>
      <p:sp>
        <p:nvSpPr>
          <p:cNvPr id="22531" name="Content Placeholder 2"/>
          <p:cNvSpPr>
            <a:spLocks noGrp="1"/>
          </p:cNvSpPr>
          <p:nvPr>
            <p:ph idx="1"/>
          </p:nvPr>
        </p:nvSpPr>
        <p:spPr/>
        <p:txBody>
          <a:bodyPr/>
          <a:lstStyle/>
          <a:p>
            <a:r>
              <a:rPr lang="en-GB" altLang="en-US" smtClean="0"/>
              <a:t>… potential to contribute directly or indirectly to the flow of cash and cash equivalents… (IFRS, 2010)</a:t>
            </a:r>
          </a:p>
        </p:txBody>
      </p:sp>
      <p:sp>
        <p:nvSpPr>
          <p:cNvPr id="22532"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2996D38-41BA-4248-B0D3-708052E764CE}" type="slidenum">
              <a:rPr lang="en-GB" altLang="en-US" sz="1400" smtClean="0"/>
              <a:pPr>
                <a:spcBef>
                  <a:spcPct val="0"/>
                </a:spcBef>
                <a:buFontTx/>
                <a:buNone/>
              </a:pPr>
              <a:t>9</a:t>
            </a:fld>
            <a:endParaRPr lang="en-GB" altLang="en-US" sz="1400" smtClean="0"/>
          </a:p>
        </p:txBody>
      </p:sp>
      <p:sp>
        <p:nvSpPr>
          <p:cNvPr id="2" name="Footer Placeholder 1"/>
          <p:cNvSpPr>
            <a:spLocks noGrp="1"/>
          </p:cNvSpPr>
          <p:nvPr>
            <p:ph type="ftr" sz="quarter" idx="11"/>
          </p:nvPr>
        </p:nvSpPr>
        <p:spPr/>
        <p:txBody>
          <a:bodyPr/>
          <a:lstStyle/>
          <a:p>
            <a:pPr>
              <a:defRPr/>
            </a:pPr>
            <a:r>
              <a:rPr lang="en-GB" smtClean="0"/>
              <a:t>© Richard Kenyon 2018</a:t>
            </a:r>
            <a:endParaRPr lang="en-GB"/>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2523</TotalTime>
  <Words>2225</Words>
  <Application>Microsoft Office PowerPoint</Application>
  <PresentationFormat>On-screen Show (4:3)</PresentationFormat>
  <Paragraphs>287</Paragraphs>
  <Slides>37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ＭＳ Ｐゴシック</vt:lpstr>
      <vt:lpstr>Arial</vt:lpstr>
      <vt:lpstr>Calibri</vt:lpstr>
      <vt:lpstr>Default Design</vt:lpstr>
      <vt:lpstr>Accounting for KVA and FVA in practice</vt:lpstr>
      <vt:lpstr>Disclaimer</vt:lpstr>
      <vt:lpstr>Objectives</vt:lpstr>
      <vt:lpstr>Structure</vt:lpstr>
      <vt:lpstr>Accounting Equation/Terms</vt:lpstr>
      <vt:lpstr>What is KVA?</vt:lpstr>
      <vt:lpstr>What is FVA?</vt:lpstr>
      <vt:lpstr>Accounting Conceptual Framework (2010)</vt:lpstr>
      <vt:lpstr>Economic benefit</vt:lpstr>
      <vt:lpstr>Profit (IFRS, 2010)</vt:lpstr>
      <vt:lpstr>Treatment in FS (IFRS, 2010)</vt:lpstr>
      <vt:lpstr>Disclosure in FS</vt:lpstr>
      <vt:lpstr>Legal Basis</vt:lpstr>
      <vt:lpstr>IFRS requires Fair Value models</vt:lpstr>
      <vt:lpstr>Should KVA be in the FV model?</vt:lpstr>
      <vt:lpstr>Should FVA be in the FV model?</vt:lpstr>
      <vt:lpstr>Reminder on Accounting Value</vt:lpstr>
      <vt:lpstr>Accounting for KVA and FVA</vt:lpstr>
      <vt:lpstr>PnL or OCI</vt:lpstr>
      <vt:lpstr>Dividends</vt:lpstr>
      <vt:lpstr>Provisions or Reserves (PnL+OCI)?</vt:lpstr>
      <vt:lpstr>Accounting Implications</vt:lpstr>
      <vt:lpstr>Previous work</vt:lpstr>
      <vt:lpstr>FVA/KVA in Annual Reports</vt:lpstr>
      <vt:lpstr>30 G-SIBs</vt:lpstr>
      <vt:lpstr>Some mention of FVA accounting - trend</vt:lpstr>
      <vt:lpstr>G-SIB – FVA in Annual Reports</vt:lpstr>
      <vt:lpstr>Results on FVA &amp; KVA</vt:lpstr>
      <vt:lpstr>Full disclosure (12)</vt:lpstr>
      <vt:lpstr>Methods disclosed</vt:lpstr>
      <vt:lpstr>Policy but no numbers (7)</vt:lpstr>
      <vt:lpstr>No mention (9)</vt:lpstr>
      <vt:lpstr>Comment in Audit Report (2)</vt:lpstr>
      <vt:lpstr>Summary</vt:lpstr>
      <vt:lpstr>Conclusions</vt:lpstr>
      <vt:lpstr>Bibliography</vt:lpstr>
      <vt:lpstr>Bibliography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kenyon</dc:creator>
  <cp:lastModifiedBy>Richard Kenyon</cp:lastModifiedBy>
  <cp:revision>118</cp:revision>
  <cp:lastPrinted>1601-01-01T00:00:00Z</cp:lastPrinted>
  <dcterms:created xsi:type="dcterms:W3CDTF">2015-11-08T19:53:30Z</dcterms:created>
  <dcterms:modified xsi:type="dcterms:W3CDTF">2018-08-02T13:11:54Z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