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0"/>
  </p:notesMasterIdLst>
  <p:sldIdLst>
    <p:sldId id="256" r:id="rId2"/>
    <p:sldId id="260" r:id="rId3"/>
    <p:sldId id="261" r:id="rId4"/>
    <p:sldId id="264" r:id="rId5"/>
    <p:sldId id="263" r:id="rId6"/>
    <p:sldId id="295" r:id="rId7"/>
    <p:sldId id="296" r:id="rId8"/>
    <p:sldId id="297" r:id="rId9"/>
    <p:sldId id="294" r:id="rId10"/>
    <p:sldId id="266" r:id="rId11"/>
    <p:sldId id="291" r:id="rId12"/>
    <p:sldId id="282" r:id="rId13"/>
    <p:sldId id="284" r:id="rId14"/>
    <p:sldId id="285" r:id="rId15"/>
    <p:sldId id="267" r:id="rId16"/>
    <p:sldId id="314" r:id="rId17"/>
    <p:sldId id="281" r:id="rId18"/>
    <p:sldId id="304" r:id="rId19"/>
    <p:sldId id="306" r:id="rId20"/>
    <p:sldId id="309" r:id="rId21"/>
    <p:sldId id="310" r:id="rId22"/>
    <p:sldId id="311" r:id="rId23"/>
    <p:sldId id="312" r:id="rId24"/>
    <p:sldId id="307" r:id="rId25"/>
    <p:sldId id="313" r:id="rId26"/>
    <p:sldId id="278" r:id="rId27"/>
    <p:sldId id="259" r:id="rId28"/>
    <p:sldId id="25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16EE"/>
    <a:srgbClr val="001E3C"/>
    <a:srgbClr val="0038A8"/>
    <a:srgbClr val="ADB3B8"/>
    <a:srgbClr val="4472C4"/>
    <a:srgbClr val="CDE3FF"/>
    <a:srgbClr val="CDD3ED"/>
    <a:srgbClr val="CED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8" autoAdjust="0"/>
    <p:restoredTop sz="94280" autoAdjust="0"/>
  </p:normalViewPr>
  <p:slideViewPr>
    <p:cSldViewPr snapToGrid="0">
      <p:cViewPr>
        <p:scale>
          <a:sx n="70" d="100"/>
          <a:sy n="70" d="100"/>
        </p:scale>
        <p:origin x="480"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SW" userId="d02adfa48e43bf7e" providerId="LiveId" clId="{4C45CEFB-F145-4661-87B3-255717C01846}"/>
    <pc:docChg chg="custSel addSld delSld modSld">
      <pc:chgData name="Rebecca SW" userId="d02adfa48e43bf7e" providerId="LiveId" clId="{4C45CEFB-F145-4661-87B3-255717C01846}" dt="2018-03-15T15:13:48.456" v="1231" actId="2696"/>
      <pc:docMkLst>
        <pc:docMk/>
      </pc:docMkLst>
      <pc:sldChg chg="modSp modAnim">
        <pc:chgData name="Rebecca SW" userId="d02adfa48e43bf7e" providerId="LiveId" clId="{4C45CEFB-F145-4661-87B3-255717C01846}" dt="2018-03-15T14:40:36.764" v="186"/>
        <pc:sldMkLst>
          <pc:docMk/>
          <pc:sldMk cId="714653065" sldId="259"/>
        </pc:sldMkLst>
        <pc:spChg chg="mod">
          <ac:chgData name="Rebecca SW" userId="d02adfa48e43bf7e" providerId="LiveId" clId="{4C45CEFB-F145-4661-87B3-255717C01846}" dt="2018-03-15T14:40:34.080" v="185" actId="12"/>
          <ac:spMkLst>
            <pc:docMk/>
            <pc:sldMk cId="714653065" sldId="259"/>
            <ac:spMk id="3" creationId="{B1E45B7C-A2CF-491C-9051-31079A219E80}"/>
          </ac:spMkLst>
        </pc:spChg>
      </pc:sldChg>
      <pc:sldChg chg="del">
        <pc:chgData name="Rebecca SW" userId="d02adfa48e43bf7e" providerId="LiveId" clId="{4C45CEFB-F145-4661-87B3-255717C01846}" dt="2018-03-15T12:14:28.991" v="2" actId="2696"/>
        <pc:sldMkLst>
          <pc:docMk/>
          <pc:sldMk cId="1481423710" sldId="265"/>
        </pc:sldMkLst>
      </pc:sldChg>
      <pc:sldChg chg="modSp">
        <pc:chgData name="Rebecca SW" userId="d02adfa48e43bf7e" providerId="LiveId" clId="{4C45CEFB-F145-4661-87B3-255717C01846}" dt="2018-03-15T12:14:52.934" v="15" actId="20577"/>
        <pc:sldMkLst>
          <pc:docMk/>
          <pc:sldMk cId="1813636572" sldId="266"/>
        </pc:sldMkLst>
        <pc:spChg chg="mod">
          <ac:chgData name="Rebecca SW" userId="d02adfa48e43bf7e" providerId="LiveId" clId="{4C45CEFB-F145-4661-87B3-255717C01846}" dt="2018-03-15T12:14:52.934" v="15" actId="20577"/>
          <ac:spMkLst>
            <pc:docMk/>
            <pc:sldMk cId="1813636572" sldId="266"/>
            <ac:spMk id="3" creationId="{00000000-0000-0000-0000-000000000000}"/>
          </ac:spMkLst>
        </pc:spChg>
      </pc:sldChg>
      <pc:sldChg chg="modSp">
        <pc:chgData name="Rebecca SW" userId="d02adfa48e43bf7e" providerId="LiveId" clId="{4C45CEFB-F145-4661-87B3-255717C01846}" dt="2018-03-15T12:15:17.039" v="20" actId="1076"/>
        <pc:sldMkLst>
          <pc:docMk/>
          <pc:sldMk cId="3649070612" sldId="267"/>
        </pc:sldMkLst>
        <pc:spChg chg="mod">
          <ac:chgData name="Rebecca SW" userId="d02adfa48e43bf7e" providerId="LiveId" clId="{4C45CEFB-F145-4661-87B3-255717C01846}" dt="2018-03-15T12:15:17.039" v="20" actId="1076"/>
          <ac:spMkLst>
            <pc:docMk/>
            <pc:sldMk cId="3649070612" sldId="267"/>
            <ac:spMk id="3" creationId="{00000000-0000-0000-0000-000000000000}"/>
          </ac:spMkLst>
        </pc:spChg>
      </pc:sldChg>
      <pc:sldChg chg="del">
        <pc:chgData name="Rebecca SW" userId="d02adfa48e43bf7e" providerId="LiveId" clId="{4C45CEFB-F145-4661-87B3-255717C01846}" dt="2018-03-15T12:14:05.574" v="1" actId="2696"/>
        <pc:sldMkLst>
          <pc:docMk/>
          <pc:sldMk cId="3387114843" sldId="276"/>
        </pc:sldMkLst>
      </pc:sldChg>
      <pc:sldChg chg="del">
        <pc:chgData name="Rebecca SW" userId="d02adfa48e43bf7e" providerId="LiveId" clId="{4C45CEFB-F145-4661-87B3-255717C01846}" dt="2018-03-15T14:50:33.621" v="930" actId="2696"/>
        <pc:sldMkLst>
          <pc:docMk/>
          <pc:sldMk cId="3221513871" sldId="277"/>
        </pc:sldMkLst>
      </pc:sldChg>
      <pc:sldChg chg="modSp modNotesTx">
        <pc:chgData name="Rebecca SW" userId="d02adfa48e43bf7e" providerId="LiveId" clId="{4C45CEFB-F145-4661-87B3-255717C01846}" dt="2018-03-15T14:50:20.811" v="929" actId="122"/>
        <pc:sldMkLst>
          <pc:docMk/>
          <pc:sldMk cId="2373324781" sldId="278"/>
        </pc:sldMkLst>
        <pc:spChg chg="mod">
          <ac:chgData name="Rebecca SW" userId="d02adfa48e43bf7e" providerId="LiveId" clId="{4C45CEFB-F145-4661-87B3-255717C01846}" dt="2018-03-15T14:50:20.811" v="929" actId="122"/>
          <ac:spMkLst>
            <pc:docMk/>
            <pc:sldMk cId="2373324781" sldId="278"/>
            <ac:spMk id="2" creationId="{00000000-0000-0000-0000-000000000000}"/>
          </ac:spMkLst>
        </pc:spChg>
        <pc:spChg chg="mod">
          <ac:chgData name="Rebecca SW" userId="d02adfa48e43bf7e" providerId="LiveId" clId="{4C45CEFB-F145-4661-87B3-255717C01846}" dt="2018-03-15T14:50:11.626" v="927" actId="20577"/>
          <ac:spMkLst>
            <pc:docMk/>
            <pc:sldMk cId="2373324781" sldId="278"/>
            <ac:spMk id="3" creationId="{00000000-0000-0000-0000-000000000000}"/>
          </ac:spMkLst>
        </pc:spChg>
      </pc:sldChg>
      <pc:sldChg chg="modSp">
        <pc:chgData name="Rebecca SW" userId="d02adfa48e43bf7e" providerId="LiveId" clId="{4C45CEFB-F145-4661-87B3-255717C01846}" dt="2018-03-15T12:15:09.240" v="19" actId="1076"/>
        <pc:sldMkLst>
          <pc:docMk/>
          <pc:sldMk cId="2943115002" sldId="291"/>
        </pc:sldMkLst>
        <pc:spChg chg="mod">
          <ac:chgData name="Rebecca SW" userId="d02adfa48e43bf7e" providerId="LiveId" clId="{4C45CEFB-F145-4661-87B3-255717C01846}" dt="2018-03-15T12:15:09.240" v="19" actId="1076"/>
          <ac:spMkLst>
            <pc:docMk/>
            <pc:sldMk cId="2943115002" sldId="291"/>
            <ac:spMk id="13" creationId="{9EAF8078-F89C-4AAF-9E29-C7D08034277E}"/>
          </ac:spMkLst>
        </pc:spChg>
        <pc:spChg chg="mod">
          <ac:chgData name="Rebecca SW" userId="d02adfa48e43bf7e" providerId="LiveId" clId="{4C45CEFB-F145-4661-87B3-255717C01846}" dt="2018-03-15T12:15:07.378" v="18" actId="1076"/>
          <ac:spMkLst>
            <pc:docMk/>
            <pc:sldMk cId="2943115002" sldId="291"/>
            <ac:spMk id="14" creationId="{479D3136-586A-4399-8835-6201AED87CA8}"/>
          </ac:spMkLst>
        </pc:spChg>
      </pc:sldChg>
      <pc:sldChg chg="del">
        <pc:chgData name="Rebecca SW" userId="d02adfa48e43bf7e" providerId="LiveId" clId="{4C45CEFB-F145-4661-87B3-255717C01846}" dt="2018-03-15T14:50:45.702" v="931" actId="2696"/>
        <pc:sldMkLst>
          <pc:docMk/>
          <pc:sldMk cId="4223485604" sldId="293"/>
        </pc:sldMkLst>
      </pc:sldChg>
      <pc:sldChg chg="modSp">
        <pc:chgData name="Rebecca SW" userId="d02adfa48e43bf7e" providerId="LiveId" clId="{4C45CEFB-F145-4661-87B3-255717C01846}" dt="2018-03-15T12:14:37.968" v="3" actId="1076"/>
        <pc:sldMkLst>
          <pc:docMk/>
          <pc:sldMk cId="1750574971" sldId="294"/>
        </pc:sldMkLst>
        <pc:spChg chg="mod">
          <ac:chgData name="Rebecca SW" userId="d02adfa48e43bf7e" providerId="LiveId" clId="{4C45CEFB-F145-4661-87B3-255717C01846}" dt="2018-03-15T12:14:37.968" v="3" actId="1076"/>
          <ac:spMkLst>
            <pc:docMk/>
            <pc:sldMk cId="1750574971" sldId="294"/>
            <ac:spMk id="3" creationId="{9EF9152C-7F8C-462E-A1A3-1D9586E5DCB4}"/>
          </ac:spMkLst>
        </pc:spChg>
      </pc:sldChg>
      <pc:sldChg chg="modSp modAnim">
        <pc:chgData name="Rebecca SW" userId="d02adfa48e43bf7e" providerId="LiveId" clId="{4C45CEFB-F145-4661-87B3-255717C01846}" dt="2018-03-15T14:52:25.969" v="1060" actId="20577"/>
        <pc:sldMkLst>
          <pc:docMk/>
          <pc:sldMk cId="4232661865" sldId="296"/>
        </pc:sldMkLst>
        <pc:spChg chg="mod">
          <ac:chgData name="Rebecca SW" userId="d02adfa48e43bf7e" providerId="LiveId" clId="{4C45CEFB-F145-4661-87B3-255717C01846}" dt="2018-03-15T14:52:21.825" v="1059" actId="20577"/>
          <ac:spMkLst>
            <pc:docMk/>
            <pc:sldMk cId="4232661865" sldId="296"/>
            <ac:spMk id="3" creationId="{1B654D76-F879-4D58-BA62-DB01BD415D33}"/>
          </ac:spMkLst>
        </pc:spChg>
        <pc:picChg chg="mod">
          <ac:chgData name="Rebecca SW" userId="d02adfa48e43bf7e" providerId="LiveId" clId="{4C45CEFB-F145-4661-87B3-255717C01846}" dt="2018-03-15T14:52:19.177" v="1058" actId="1076"/>
          <ac:picMkLst>
            <pc:docMk/>
            <pc:sldMk cId="4232661865" sldId="296"/>
            <ac:picMk id="5122" creationId="{CD4DE16F-3D9B-4097-A0AE-F85BD9C479F7}"/>
          </ac:picMkLst>
        </pc:picChg>
      </pc:sldChg>
      <pc:sldChg chg="modSp modAnim">
        <pc:chgData name="Rebecca SW" userId="d02adfa48e43bf7e" providerId="LiveId" clId="{4C45CEFB-F145-4661-87B3-255717C01846}" dt="2018-03-15T14:51:48.508" v="1004" actId="12"/>
        <pc:sldMkLst>
          <pc:docMk/>
          <pc:sldMk cId="3415546357" sldId="297"/>
        </pc:sldMkLst>
        <pc:spChg chg="mod">
          <ac:chgData name="Rebecca SW" userId="d02adfa48e43bf7e" providerId="LiveId" clId="{4C45CEFB-F145-4661-87B3-255717C01846}" dt="2018-03-15T14:51:48.508" v="1004" actId="12"/>
          <ac:spMkLst>
            <pc:docMk/>
            <pc:sldMk cId="3415546357" sldId="297"/>
            <ac:spMk id="3" creationId="{C1AABBDB-0F3F-4B0D-8A76-83AD7F0BF139}"/>
          </ac:spMkLst>
        </pc:spChg>
      </pc:sldChg>
      <pc:sldChg chg="del">
        <pc:chgData name="Rebecca SW" userId="d02adfa48e43bf7e" providerId="LiveId" clId="{4C45CEFB-F145-4661-87B3-255717C01846}" dt="2018-03-15T15:13:48.449" v="1230" actId="2696"/>
        <pc:sldMkLst>
          <pc:docMk/>
          <pc:sldMk cId="1335167205" sldId="298"/>
        </pc:sldMkLst>
      </pc:sldChg>
      <pc:sldChg chg="del">
        <pc:chgData name="Rebecca SW" userId="d02adfa48e43bf7e" providerId="LiveId" clId="{4C45CEFB-F145-4661-87B3-255717C01846}" dt="2018-03-15T15:13:48.442" v="1229" actId="2696"/>
        <pc:sldMkLst>
          <pc:docMk/>
          <pc:sldMk cId="3482372762" sldId="299"/>
        </pc:sldMkLst>
      </pc:sldChg>
      <pc:sldChg chg="del">
        <pc:chgData name="Rebecca SW" userId="d02adfa48e43bf7e" providerId="LiveId" clId="{4C45CEFB-F145-4661-87B3-255717C01846}" dt="2018-03-15T15:13:48.456" v="1231" actId="2696"/>
        <pc:sldMkLst>
          <pc:docMk/>
          <pc:sldMk cId="2404719998" sldId="300"/>
        </pc:sldMkLst>
      </pc:sldChg>
      <pc:sldChg chg="del">
        <pc:chgData name="Rebecca SW" userId="d02adfa48e43bf7e" providerId="LiveId" clId="{4C45CEFB-F145-4661-87B3-255717C01846}" dt="2018-03-15T15:13:48.438" v="1228" actId="2696"/>
        <pc:sldMkLst>
          <pc:docMk/>
          <pc:sldMk cId="2627340578" sldId="301"/>
        </pc:sldMkLst>
      </pc:sldChg>
      <pc:sldChg chg="del">
        <pc:chgData name="Rebecca SW" userId="d02adfa48e43bf7e" providerId="LiveId" clId="{4C45CEFB-F145-4661-87B3-255717C01846}" dt="2018-03-15T15:13:48.432" v="1227" actId="2696"/>
        <pc:sldMkLst>
          <pc:docMk/>
          <pc:sldMk cId="639361466" sldId="302"/>
        </pc:sldMkLst>
      </pc:sldChg>
      <pc:sldChg chg="del">
        <pc:chgData name="Rebecca SW" userId="d02adfa48e43bf7e" providerId="LiveId" clId="{4C45CEFB-F145-4661-87B3-255717C01846}" dt="2018-03-15T12:14:02.873" v="0" actId="2696"/>
        <pc:sldMkLst>
          <pc:docMk/>
          <pc:sldMk cId="2076730120" sldId="308"/>
        </pc:sldMkLst>
      </pc:sldChg>
      <pc:sldChg chg="modSp">
        <pc:chgData name="Rebecca SW" userId="d02adfa48e43bf7e" providerId="LiveId" clId="{4C45CEFB-F145-4661-87B3-255717C01846}" dt="2018-03-15T14:38:24.337" v="52" actId="20577"/>
        <pc:sldMkLst>
          <pc:docMk/>
          <pc:sldMk cId="2066091775" sldId="310"/>
        </pc:sldMkLst>
        <pc:spChg chg="mod">
          <ac:chgData name="Rebecca SW" userId="d02adfa48e43bf7e" providerId="LiveId" clId="{4C45CEFB-F145-4661-87B3-255717C01846}" dt="2018-03-15T14:38:24.337" v="52" actId="20577"/>
          <ac:spMkLst>
            <pc:docMk/>
            <pc:sldMk cId="2066091775" sldId="310"/>
            <ac:spMk id="2" creationId="{00000000-0000-0000-0000-000000000000}"/>
          </ac:spMkLst>
        </pc:spChg>
      </pc:sldChg>
      <pc:sldChg chg="modSp">
        <pc:chgData name="Rebecca SW" userId="d02adfa48e43bf7e" providerId="LiveId" clId="{4C45CEFB-F145-4661-87B3-255717C01846}" dt="2018-03-15T14:38:49.056" v="72" actId="20577"/>
        <pc:sldMkLst>
          <pc:docMk/>
          <pc:sldMk cId="954618202" sldId="311"/>
        </pc:sldMkLst>
        <pc:spChg chg="mod">
          <ac:chgData name="Rebecca SW" userId="d02adfa48e43bf7e" providerId="LiveId" clId="{4C45CEFB-F145-4661-87B3-255717C01846}" dt="2018-03-15T14:38:49.056" v="72" actId="20577"/>
          <ac:spMkLst>
            <pc:docMk/>
            <pc:sldMk cId="954618202" sldId="311"/>
            <ac:spMk id="12" creationId="{4851EB3F-E6F0-4B1D-84BE-13472ECFA910}"/>
          </ac:spMkLst>
        </pc:spChg>
      </pc:sldChg>
      <pc:sldChg chg="modSp">
        <pc:chgData name="Rebecca SW" userId="d02adfa48e43bf7e" providerId="LiveId" clId="{4C45CEFB-F145-4661-87B3-255717C01846}" dt="2018-03-15T14:39:49.825" v="184" actId="1076"/>
        <pc:sldMkLst>
          <pc:docMk/>
          <pc:sldMk cId="3014943143" sldId="312"/>
        </pc:sldMkLst>
        <pc:spChg chg="mod">
          <ac:chgData name="Rebecca SW" userId="d02adfa48e43bf7e" providerId="LiveId" clId="{4C45CEFB-F145-4661-87B3-255717C01846}" dt="2018-03-15T14:39:22.207" v="85" actId="20577"/>
          <ac:spMkLst>
            <pc:docMk/>
            <pc:sldMk cId="3014943143" sldId="312"/>
            <ac:spMk id="9" creationId="{1FEAE8F9-1B9C-4AE8-B8DD-2BB523F702BD}"/>
          </ac:spMkLst>
        </pc:spChg>
        <pc:spChg chg="mod">
          <ac:chgData name="Rebecca SW" userId="d02adfa48e43bf7e" providerId="LiveId" clId="{4C45CEFB-F145-4661-87B3-255717C01846}" dt="2018-03-15T14:39:49.825" v="184" actId="1076"/>
          <ac:spMkLst>
            <pc:docMk/>
            <pc:sldMk cId="3014943143" sldId="312"/>
            <ac:spMk id="11" creationId="{DB4A5404-A9EB-4AEA-AF95-2256E0134056}"/>
          </ac:spMkLst>
        </pc:spChg>
      </pc:sldChg>
      <pc:sldChg chg="addSp delSp modSp add mod">
        <pc:chgData name="Rebecca SW" userId="d02adfa48e43bf7e" providerId="LiveId" clId="{4C45CEFB-F145-4661-87B3-255717C01846}" dt="2018-03-15T15:13:24.332" v="1226" actId="113"/>
        <pc:sldMkLst>
          <pc:docMk/>
          <pc:sldMk cId="1766982812" sldId="314"/>
        </pc:sldMkLst>
        <pc:spChg chg="del">
          <ac:chgData name="Rebecca SW" userId="d02adfa48e43bf7e" providerId="LiveId" clId="{4C45CEFB-F145-4661-87B3-255717C01846}" dt="2018-03-15T15:05:55.360" v="1064" actId="478"/>
          <ac:spMkLst>
            <pc:docMk/>
            <pc:sldMk cId="1766982812" sldId="314"/>
            <ac:spMk id="2" creationId="{E30F0238-7284-4A7F-9C6D-9E12B64FE3B4}"/>
          </ac:spMkLst>
        </pc:spChg>
        <pc:spChg chg="del">
          <ac:chgData name="Rebecca SW" userId="d02adfa48e43bf7e" providerId="LiveId" clId="{4C45CEFB-F145-4661-87B3-255717C01846}" dt="2018-03-15T15:05:53.200" v="1063"/>
          <ac:spMkLst>
            <pc:docMk/>
            <pc:sldMk cId="1766982812" sldId="314"/>
            <ac:spMk id="3" creationId="{10B93E69-C0B4-4374-A4E4-1764CBFB3707}"/>
          </ac:spMkLst>
        </pc:spChg>
        <pc:spChg chg="add mod">
          <ac:chgData name="Rebecca SW" userId="d02adfa48e43bf7e" providerId="LiveId" clId="{4C45CEFB-F145-4661-87B3-255717C01846}" dt="2018-03-15T15:10:53.674" v="1216" actId="1076"/>
          <ac:spMkLst>
            <pc:docMk/>
            <pc:sldMk cId="1766982812" sldId="314"/>
            <ac:spMk id="6" creationId="{69646676-136E-4001-A87C-BFFF7077AB57}"/>
          </ac:spMkLst>
        </pc:spChg>
        <pc:spChg chg="add mod">
          <ac:chgData name="Rebecca SW" userId="d02adfa48e43bf7e" providerId="LiveId" clId="{4C45CEFB-F145-4661-87B3-255717C01846}" dt="2018-03-15T15:10:53.674" v="1216" actId="1076"/>
          <ac:spMkLst>
            <pc:docMk/>
            <pc:sldMk cId="1766982812" sldId="314"/>
            <ac:spMk id="7" creationId="{7E2B19F9-47D4-44DE-8C33-67111EC914EA}"/>
          </ac:spMkLst>
        </pc:spChg>
        <pc:spChg chg="add mod">
          <ac:chgData name="Rebecca SW" userId="d02adfa48e43bf7e" providerId="LiveId" clId="{4C45CEFB-F145-4661-87B3-255717C01846}" dt="2018-03-15T15:10:53.674" v="1216" actId="1076"/>
          <ac:spMkLst>
            <pc:docMk/>
            <pc:sldMk cId="1766982812" sldId="314"/>
            <ac:spMk id="8" creationId="{6F35A69A-8C8B-497B-BA97-6EC9F613896B}"/>
          </ac:spMkLst>
        </pc:spChg>
        <pc:spChg chg="add mod">
          <ac:chgData name="Rebecca SW" userId="d02adfa48e43bf7e" providerId="LiveId" clId="{4C45CEFB-F145-4661-87B3-255717C01846}" dt="2018-03-15T15:10:53.674" v="1216" actId="1076"/>
          <ac:spMkLst>
            <pc:docMk/>
            <pc:sldMk cId="1766982812" sldId="314"/>
            <ac:spMk id="9" creationId="{846158A2-F856-46E1-9648-88F796414BE0}"/>
          </ac:spMkLst>
        </pc:spChg>
        <pc:graphicFrameChg chg="add mod">
          <ac:chgData name="Rebecca SW" userId="d02adfa48e43bf7e" providerId="LiveId" clId="{4C45CEFB-F145-4661-87B3-255717C01846}" dt="2018-03-15T15:11:26.697" v="1220" actId="1076"/>
          <ac:graphicFrameMkLst>
            <pc:docMk/>
            <pc:sldMk cId="1766982812" sldId="314"/>
            <ac:graphicFrameMk id="4" creationId="{A27B6651-7F2F-4D30-8DFA-83FCA3B3EEEE}"/>
          </ac:graphicFrameMkLst>
        </pc:graphicFrameChg>
        <pc:graphicFrameChg chg="add mod">
          <ac:chgData name="Rebecca SW" userId="d02adfa48e43bf7e" providerId="LiveId" clId="{4C45CEFB-F145-4661-87B3-255717C01846}" dt="2018-03-15T15:13:24.332" v="1226" actId="113"/>
          <ac:graphicFrameMkLst>
            <pc:docMk/>
            <pc:sldMk cId="1766982812" sldId="314"/>
            <ac:graphicFrameMk id="5" creationId="{A27B6651-7F2F-4D30-8DFA-83FCA3B3EEEE}"/>
          </ac:graphicFrameMkLst>
        </pc:graphicFrameChg>
        <pc:graphicFrameChg chg="add mod">
          <ac:chgData name="Rebecca SW" userId="d02adfa48e43bf7e" providerId="LiveId" clId="{4C45CEFB-F145-4661-87B3-255717C01846}" dt="2018-03-15T15:11:30.801" v="1222" actId="571"/>
          <ac:graphicFrameMkLst>
            <pc:docMk/>
            <pc:sldMk cId="1766982812" sldId="314"/>
            <ac:graphicFrameMk id="10" creationId="{9FACCE23-0210-4165-A787-B1BE5852C05E}"/>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ebec\Downloads\Working%20on%20Brexit%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ebec\Downloads\Working%20on%20Brexit%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GB" sz="2500" dirty="0">
                <a:solidFill>
                  <a:schemeClr val="tx1"/>
                </a:solidFill>
              </a:rPr>
              <a:t>Leavers'</a:t>
            </a:r>
            <a:r>
              <a:rPr lang="en-GB" sz="2500" baseline="0" dirty="0">
                <a:solidFill>
                  <a:schemeClr val="tx1"/>
                </a:solidFill>
              </a:rPr>
              <a:t> and Remainers' Scores on Personality and Attitude Measures</a:t>
            </a:r>
            <a:endParaRPr lang="en-GB" sz="2500" dirty="0">
              <a:solidFill>
                <a:schemeClr val="tx1"/>
              </a:solidFill>
            </a:endParaRP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dLbls>
          <c:dLblPos val="inEnd"/>
          <c:showLegendKey val="0"/>
          <c:showVal val="1"/>
          <c:showCatName val="0"/>
          <c:showSerName val="0"/>
          <c:showPercent val="0"/>
          <c:showBubbleSize val="0"/>
        </c:dLbls>
        <c:gapWidth val="41"/>
        <c:axId val="423286920"/>
        <c:axId val="423291184"/>
      </c:barChart>
      <c:catAx>
        <c:axId val="423286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423291184"/>
        <c:crosses val="autoZero"/>
        <c:auto val="0"/>
        <c:lblAlgn val="ctr"/>
        <c:lblOffset val="100"/>
        <c:noMultiLvlLbl val="0"/>
      </c:catAx>
      <c:valAx>
        <c:axId val="423291184"/>
        <c:scaling>
          <c:orientation val="minMax"/>
          <c:min val="20"/>
        </c:scaling>
        <c:delete val="1"/>
        <c:axPos val="l"/>
        <c:numFmt formatCode="###0.00" sourceLinked="1"/>
        <c:majorTickMark val="none"/>
        <c:minorTickMark val="none"/>
        <c:tickLblPos val="nextTo"/>
        <c:crossAx val="42328692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GB" sz="2500" b="1" dirty="0">
                <a:solidFill>
                  <a:schemeClr val="tx1"/>
                </a:solidFill>
              </a:rPr>
              <a:t>Leavers'</a:t>
            </a:r>
            <a:r>
              <a:rPr lang="en-GB" sz="2500" b="1" baseline="0" dirty="0">
                <a:solidFill>
                  <a:schemeClr val="tx1"/>
                </a:solidFill>
              </a:rPr>
              <a:t> and Remainers' Scores on </a:t>
            </a:r>
          </a:p>
          <a:p>
            <a:pPr>
              <a:defRPr/>
            </a:pPr>
            <a:r>
              <a:rPr lang="en-GB" sz="2500" b="1" baseline="0" dirty="0">
                <a:solidFill>
                  <a:schemeClr val="tx1"/>
                </a:solidFill>
              </a:rPr>
              <a:t>Personality and Attitude Measures</a:t>
            </a:r>
            <a:endParaRPr lang="en-GB" sz="2500" b="1" dirty="0">
              <a:solidFill>
                <a:schemeClr val="tx1"/>
              </a:solidFill>
            </a:endParaRP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1.6725671451302195E-2"/>
          <c:y val="9.6202775205263935E-2"/>
          <c:w val="0.96654865709739557"/>
          <c:h val="0.86924077855012583"/>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206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D5EC-48C1-BE3A-00A5EAF65366}"/>
              </c:ext>
            </c:extLst>
          </c:dPt>
          <c:dPt>
            <c:idx val="2"/>
            <c:invertIfNegative val="0"/>
            <c:bubble3D val="0"/>
            <c:spPr>
              <a:solidFill>
                <a:srgbClr val="00206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D5EC-48C1-BE3A-00A5EAF65366}"/>
              </c:ext>
            </c:extLst>
          </c:dPt>
          <c:dPt>
            <c:idx val="4"/>
            <c:invertIfNegative val="0"/>
            <c:bubble3D val="0"/>
            <c:spPr>
              <a:solidFill>
                <a:srgbClr val="00206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D5EC-48C1-BE3A-00A5EAF65366}"/>
              </c:ext>
            </c:extLst>
          </c:dPt>
          <c:dPt>
            <c:idx val="6"/>
            <c:invertIfNegative val="0"/>
            <c:bubble3D val="0"/>
            <c:spPr>
              <a:solidFill>
                <a:srgbClr val="00206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D5EC-48C1-BE3A-00A5EAF65366}"/>
              </c:ext>
            </c:extLst>
          </c:dPt>
          <c:dPt>
            <c:idx val="8"/>
            <c:invertIfNegative val="0"/>
            <c:bubble3D val="0"/>
            <c:spPr>
              <a:solidFill>
                <a:srgbClr val="00206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D5EC-48C1-BE3A-00A5EAF6536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c:ext xmlns:c15="http://schemas.microsoft.com/office/drawing/2012/chart" uri="{02D57815-91ED-43cb-92C2-25804820EDAC}">
                  <c15:fullRef>
                    <c15:sqref>Sheet3!$H$3:$I$12</c15:sqref>
                  </c15:fullRef>
                  <c15:levelRef>
                    <c15:sqref>Sheet3!$H$3:$H$12</c15:sqref>
                  </c15:levelRef>
                </c:ext>
              </c:extLst>
              <c:f>Sheet3!$H$3:$H$12</c:f>
              <c:strCache>
                <c:ptCount val="10"/>
                <c:pt idx="0">
                  <c:v> Racial Prejudice</c:v>
                </c:pt>
                <c:pt idx="2">
                  <c:v>Empathy</c:v>
                </c:pt>
                <c:pt idx="4">
                  <c:v>Coll.Self-Esteem</c:v>
                </c:pt>
                <c:pt idx="6">
                  <c:v>Locus of Control</c:v>
                </c:pt>
                <c:pt idx="8">
                  <c:v>Social Dominance</c:v>
                </c:pt>
              </c:strCache>
            </c:strRef>
          </c:cat>
          <c:val>
            <c:numRef>
              <c:f>Sheet3!$J$3:$J$12</c:f>
              <c:numCache>
                <c:formatCode>###0.00</c:formatCode>
                <c:ptCount val="10"/>
                <c:pt idx="0">
                  <c:v>57.737373737373737</c:v>
                </c:pt>
                <c:pt idx="1">
                  <c:v>42.326633165829143</c:v>
                </c:pt>
                <c:pt idx="2">
                  <c:v>63.252525252525253</c:v>
                </c:pt>
                <c:pt idx="3">
                  <c:v>63.733668341708544</c:v>
                </c:pt>
                <c:pt idx="4">
                  <c:v>70.272727272727266</c:v>
                </c:pt>
                <c:pt idx="5">
                  <c:v>65.889447236180899</c:v>
                </c:pt>
                <c:pt idx="6">
                  <c:v>37.200000000000003</c:v>
                </c:pt>
                <c:pt idx="7">
                  <c:v>38.5</c:v>
                </c:pt>
                <c:pt idx="8">
                  <c:v>27.343434343434343</c:v>
                </c:pt>
                <c:pt idx="9">
                  <c:v>25.331658291457288</c:v>
                </c:pt>
              </c:numCache>
            </c:numRef>
          </c:val>
          <c:extLst>
            <c:ext xmlns:c16="http://schemas.microsoft.com/office/drawing/2014/chart" uri="{C3380CC4-5D6E-409C-BE32-E72D297353CC}">
              <c16:uniqueId val="{0000000A-D5EC-48C1-BE3A-00A5EAF65366}"/>
            </c:ext>
          </c:extLst>
        </c:ser>
        <c:dLbls>
          <c:dLblPos val="inEnd"/>
          <c:showLegendKey val="0"/>
          <c:showVal val="1"/>
          <c:showCatName val="0"/>
          <c:showSerName val="0"/>
          <c:showPercent val="0"/>
          <c:showBubbleSize val="0"/>
        </c:dLbls>
        <c:gapWidth val="41"/>
        <c:axId val="423286920"/>
        <c:axId val="423291184"/>
      </c:barChart>
      <c:catAx>
        <c:axId val="423286920"/>
        <c:scaling>
          <c:orientation val="minMax"/>
        </c:scaling>
        <c:delete val="1"/>
        <c:axPos val="b"/>
        <c:numFmt formatCode="General" sourceLinked="1"/>
        <c:majorTickMark val="none"/>
        <c:minorTickMark val="none"/>
        <c:tickLblPos val="nextTo"/>
        <c:crossAx val="423291184"/>
        <c:crosses val="autoZero"/>
        <c:auto val="0"/>
        <c:lblAlgn val="ctr"/>
        <c:lblOffset val="100"/>
        <c:noMultiLvlLbl val="0"/>
      </c:catAx>
      <c:valAx>
        <c:axId val="423291184"/>
        <c:scaling>
          <c:orientation val="minMax"/>
          <c:min val="20"/>
        </c:scaling>
        <c:delete val="1"/>
        <c:axPos val="l"/>
        <c:numFmt formatCode="###0.00" sourceLinked="1"/>
        <c:majorTickMark val="none"/>
        <c:minorTickMark val="none"/>
        <c:tickLblPos val="nextTo"/>
        <c:crossAx val="42328692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0.01921</cdr:x>
      <cdr:y>0.92799</cdr:y>
    </cdr:from>
    <cdr:to>
      <cdr:x>0.19066</cdr:x>
      <cdr:y>0.98729</cdr:y>
    </cdr:to>
    <cdr:sp macro="" textlink="">
      <cdr:nvSpPr>
        <cdr:cNvPr id="2" name="TextBox 5">
          <a:extLst xmlns:a="http://schemas.openxmlformats.org/drawingml/2006/main">
            <a:ext uri="{FF2B5EF4-FFF2-40B4-BE49-F238E27FC236}">
              <a16:creationId xmlns:a16="http://schemas.microsoft.com/office/drawing/2014/main" id="{69646676-136E-4001-A87C-BFFF7077AB57}"/>
            </a:ext>
          </a:extLst>
        </cdr:cNvPr>
        <cdr:cNvSpPr txBox="1"/>
      </cdr:nvSpPr>
      <cdr:spPr>
        <a:xfrm xmlns:a="http://schemas.openxmlformats.org/drawingml/2006/main">
          <a:off x="158849" y="5057318"/>
          <a:ext cx="1418017" cy="3231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GB" sz="1500" dirty="0"/>
            <a:t>Racial Prejudice</a:t>
          </a:r>
        </a:p>
      </cdr:txBody>
    </cdr:sp>
  </cdr:relSizeAnchor>
  <cdr:relSizeAnchor xmlns:cdr="http://schemas.openxmlformats.org/drawingml/2006/chartDrawing">
    <cdr:from>
      <cdr:x>0.08003</cdr:x>
      <cdr:y>0</cdr:y>
    </cdr:from>
    <cdr:to>
      <cdr:x>0.19059</cdr:x>
      <cdr:y>0.16779</cdr:y>
    </cdr:to>
    <cdr:sp macro="" textlink="">
      <cdr:nvSpPr>
        <cdr:cNvPr id="3" name="TextBox 2">
          <a:extLst xmlns:a="http://schemas.openxmlformats.org/drawingml/2006/main">
            <a:ext uri="{FF2B5EF4-FFF2-40B4-BE49-F238E27FC236}">
              <a16:creationId xmlns:a16="http://schemas.microsoft.com/office/drawing/2014/main" id="{0C65FF77-472A-44AC-92E2-B847A198D91F}"/>
            </a:ext>
          </a:extLst>
        </cdr:cNvPr>
        <cdr:cNvSpPr txBox="1"/>
      </cdr:nvSpPr>
      <cdr:spPr>
        <a:xfrm xmlns:a="http://schemas.openxmlformats.org/drawingml/2006/main">
          <a:off x="661916" y="-70968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0.05537</cdr:x>
      <cdr:y>0.37559</cdr:y>
    </cdr:from>
    <cdr:to>
      <cdr:x>0.07355</cdr:x>
      <cdr:y>0.40339</cdr:y>
    </cdr:to>
    <cdr:sp macro="" textlink="">
      <cdr:nvSpPr>
        <cdr:cNvPr id="2" name="Star: 5 Points 1">
          <a:extLst xmlns:a="http://schemas.openxmlformats.org/drawingml/2006/main">
            <a:ext uri="{FF2B5EF4-FFF2-40B4-BE49-F238E27FC236}">
              <a16:creationId xmlns:a16="http://schemas.microsoft.com/office/drawing/2014/main" id="{E19DB2BA-EC6C-4B7C-A7ED-A8F9A87A62A9}"/>
            </a:ext>
          </a:extLst>
        </cdr:cNvPr>
        <cdr:cNvSpPr/>
      </cdr:nvSpPr>
      <cdr:spPr>
        <a:xfrm xmlns:a="http://schemas.openxmlformats.org/drawingml/2006/main">
          <a:off x="457199" y="1843773"/>
          <a:ext cx="150126" cy="136478"/>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0.14913</cdr:x>
      <cdr:y>0.59166</cdr:y>
    </cdr:from>
    <cdr:to>
      <cdr:x>0.16731</cdr:x>
      <cdr:y>0.61946</cdr:y>
    </cdr:to>
    <cdr:sp macro="" textlink="">
      <cdr:nvSpPr>
        <cdr:cNvPr id="3" name="Star: 5 Points 2">
          <a:extLst xmlns:a="http://schemas.openxmlformats.org/drawingml/2006/main">
            <a:ext uri="{FF2B5EF4-FFF2-40B4-BE49-F238E27FC236}">
              <a16:creationId xmlns:a16="http://schemas.microsoft.com/office/drawing/2014/main" id="{22006850-BD21-48F1-9D85-197102EC75C9}"/>
            </a:ext>
          </a:extLst>
        </cdr:cNvPr>
        <cdr:cNvSpPr/>
      </cdr:nvSpPr>
      <cdr:spPr>
        <a:xfrm xmlns:a="http://schemas.openxmlformats.org/drawingml/2006/main">
          <a:off x="1231332" y="2904507"/>
          <a:ext cx="150126" cy="136478"/>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0.44288</cdr:x>
      <cdr:y>0.18777</cdr:y>
    </cdr:from>
    <cdr:to>
      <cdr:x>0.46107</cdr:x>
      <cdr:y>0.21557</cdr:y>
    </cdr:to>
    <cdr:sp macro="" textlink="">
      <cdr:nvSpPr>
        <cdr:cNvPr id="4" name="Star: 5 Points 3">
          <a:extLst xmlns:a="http://schemas.openxmlformats.org/drawingml/2006/main">
            <a:ext uri="{FF2B5EF4-FFF2-40B4-BE49-F238E27FC236}">
              <a16:creationId xmlns:a16="http://schemas.microsoft.com/office/drawing/2014/main" id="{2625B60F-AC93-489A-8103-1CDAF18FADAD}"/>
            </a:ext>
          </a:extLst>
        </cdr:cNvPr>
        <cdr:cNvSpPr/>
      </cdr:nvSpPr>
      <cdr:spPr>
        <a:xfrm xmlns:a="http://schemas.openxmlformats.org/drawingml/2006/main">
          <a:off x="3656842" y="921790"/>
          <a:ext cx="150126" cy="136478"/>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0.5404</cdr:x>
      <cdr:y>0.25172</cdr:y>
    </cdr:from>
    <cdr:to>
      <cdr:x>0.55859</cdr:x>
      <cdr:y>0.27952</cdr:y>
    </cdr:to>
    <cdr:sp macro="" textlink="">
      <cdr:nvSpPr>
        <cdr:cNvPr id="5" name="Star: 5 Points 4">
          <a:extLst xmlns:a="http://schemas.openxmlformats.org/drawingml/2006/main">
            <a:ext uri="{FF2B5EF4-FFF2-40B4-BE49-F238E27FC236}">
              <a16:creationId xmlns:a16="http://schemas.microsoft.com/office/drawing/2014/main" id="{2625B60F-AC93-489A-8103-1CDAF18FADAD}"/>
            </a:ext>
          </a:extLst>
        </cdr:cNvPr>
        <cdr:cNvSpPr/>
      </cdr:nvSpPr>
      <cdr:spPr>
        <a:xfrm xmlns:a="http://schemas.openxmlformats.org/drawingml/2006/main">
          <a:off x="4462060" y="1235689"/>
          <a:ext cx="150126" cy="136478"/>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0.8259</cdr:x>
      <cdr:y>0.81253</cdr:y>
    </cdr:from>
    <cdr:to>
      <cdr:x>0.84408</cdr:x>
      <cdr:y>0.84033</cdr:y>
    </cdr:to>
    <cdr:sp macro="" textlink="">
      <cdr:nvSpPr>
        <cdr:cNvPr id="6" name="Star: 5 Points 5">
          <a:extLst xmlns:a="http://schemas.openxmlformats.org/drawingml/2006/main">
            <a:ext uri="{FF2B5EF4-FFF2-40B4-BE49-F238E27FC236}">
              <a16:creationId xmlns:a16="http://schemas.microsoft.com/office/drawing/2014/main" id="{5A50BB85-D7D9-49C1-9A49-AE6DB7FB0864}"/>
            </a:ext>
          </a:extLst>
        </cdr:cNvPr>
        <cdr:cNvSpPr/>
      </cdr:nvSpPr>
      <cdr:spPr>
        <a:xfrm xmlns:a="http://schemas.openxmlformats.org/drawingml/2006/main">
          <a:off x="6819332" y="3988745"/>
          <a:ext cx="150126" cy="136478"/>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0.92176</cdr:x>
      <cdr:y>0.84311</cdr:y>
    </cdr:from>
    <cdr:to>
      <cdr:x>0.93994</cdr:x>
      <cdr:y>0.87091</cdr:y>
    </cdr:to>
    <cdr:sp macro="" textlink="">
      <cdr:nvSpPr>
        <cdr:cNvPr id="7" name="Star: 5 Points 6">
          <a:extLst xmlns:a="http://schemas.openxmlformats.org/drawingml/2006/main">
            <a:ext uri="{FF2B5EF4-FFF2-40B4-BE49-F238E27FC236}">
              <a16:creationId xmlns:a16="http://schemas.microsoft.com/office/drawing/2014/main" id="{5A50BB85-D7D9-49C1-9A49-AE6DB7FB0864}"/>
            </a:ext>
          </a:extLst>
        </cdr:cNvPr>
        <cdr:cNvSpPr/>
      </cdr:nvSpPr>
      <cdr:spPr>
        <a:xfrm xmlns:a="http://schemas.openxmlformats.org/drawingml/2006/main">
          <a:off x="7610902" y="4138871"/>
          <a:ext cx="150126" cy="136478"/>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B0C56-10AE-42F9-B584-D5704DA95F8F}" type="datetimeFigureOut">
              <a:rPr lang="en-GB" smtClean="0"/>
              <a:t>14/03/2018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CECC8-19FD-4BB7-8536-38BBC648D807}" type="slidenum">
              <a:rPr lang="en-GB" smtClean="0"/>
              <a:t>‹#›</a:t>
            </a:fld>
            <a:endParaRPr lang="en-GB"/>
          </a:p>
        </p:txBody>
      </p:sp>
    </p:spTree>
    <p:extLst>
      <p:ext uri="{BB962C8B-B14F-4D97-AF65-F5344CB8AC3E}">
        <p14:creationId xmlns:p14="http://schemas.microsoft.com/office/powerpoint/2010/main" val="167845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is a visually appealing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Leave votes common among less-educated, poorer and older voters, and those who expressed concerns about immigration and multi-culturalism (</a:t>
            </a:r>
            <a:r>
              <a:rPr lang="en-GB" sz="1200" dirty="0" err="1"/>
              <a:t>Hobolt</a:t>
            </a:r>
            <a:r>
              <a:rPr lang="en-GB" sz="1200" dirty="0"/>
              <a:t>, 2016)</a:t>
            </a:r>
          </a:p>
          <a:p>
            <a:endParaRPr lang="en-GB" dirty="0"/>
          </a:p>
          <a:p>
            <a:r>
              <a:rPr lang="en-GB" sz="1200" kern="1200" dirty="0">
                <a:solidFill>
                  <a:schemeClr val="tx1"/>
                </a:solidFill>
                <a:effectLst/>
                <a:latin typeface="+mn-lt"/>
                <a:ea typeface="+mn-ea"/>
                <a:cs typeface="+mn-cs"/>
              </a:rPr>
              <a:t>Immigration &amp; death penalty predict voting out – speaks to right-wing authoritarianism, or “openness vs order”. </a:t>
            </a:r>
          </a:p>
          <a:p>
            <a:r>
              <a:rPr lang="en-GB" sz="1200" kern="1200" dirty="0">
                <a:solidFill>
                  <a:schemeClr val="tx1"/>
                </a:solidFill>
                <a:effectLst/>
                <a:latin typeface="+mn-lt"/>
                <a:ea typeface="+mn-ea"/>
                <a:cs typeface="+mn-cs"/>
              </a:rPr>
              <a:t>“Karen Stenner, author of the Authoritarian Dynamic, argues that people are divided between those who dislike difference – signifying a disordered identity and environment – and those who embrace it. The former abhor both ethnic and moral diversity. Many see the world as a dangerous place and wish to protect themselves from it.” – Economic divides may be overshadowing differences in identity and personality, which are more realistic predictors of voting behaviours. </a:t>
            </a:r>
            <a:endParaRPr lang="en-GB" dirty="0"/>
          </a:p>
        </p:txBody>
      </p:sp>
      <p:sp>
        <p:nvSpPr>
          <p:cNvPr id="4" name="Slide Number Placeholder 3"/>
          <p:cNvSpPr>
            <a:spLocks noGrp="1"/>
          </p:cNvSpPr>
          <p:nvPr>
            <p:ph type="sldNum" sz="quarter" idx="10"/>
          </p:nvPr>
        </p:nvSpPr>
        <p:spPr/>
        <p:txBody>
          <a:bodyPr/>
          <a:lstStyle/>
          <a:p>
            <a:fld id="{7A9CECC8-19FD-4BB7-8536-38BBC648D807}" type="slidenum">
              <a:rPr lang="en-GB" smtClean="0"/>
              <a:t>4</a:t>
            </a:fld>
            <a:endParaRPr lang="en-GB"/>
          </a:p>
        </p:txBody>
      </p:sp>
    </p:spTree>
    <p:extLst>
      <p:ext uri="{BB962C8B-B14F-4D97-AF65-F5344CB8AC3E}">
        <p14:creationId xmlns:p14="http://schemas.microsoft.com/office/powerpoint/2010/main" val="178021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7000"/>
              </a:lnSpc>
              <a:spcAft>
                <a:spcPts val="800"/>
              </a:spcAft>
              <a:buAutoNum type="alphaLcParenR"/>
            </a:pPr>
            <a:r>
              <a:rPr lang="en-GB"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need to help Britain not the EU, particularly in areas such as healthcare and the NHS</a:t>
            </a:r>
          </a:p>
          <a:p>
            <a:pPr marL="228600" indent="-228600">
              <a:lnSpc>
                <a:spcPct val="107000"/>
              </a:lnSpc>
              <a:spcAft>
                <a:spcPts val="800"/>
              </a:spcAft>
              <a:buAutoNum type="alphaLcParen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Presentation of the EU as outmoded and no longer fit for purpose </a:t>
            </a:r>
            <a:r>
              <a:rPr lang="en-GB"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(EU a thing of the past, unsuited to the new era)</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 similarities to some of the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remainers</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here, but also the sense of unfairness of our position compared to other members of the EU – we follow the rules</a:t>
            </a:r>
          </a:p>
          <a:p>
            <a:pPr marL="228600" indent="-228600">
              <a:lnSpc>
                <a:spcPct val="107000"/>
              </a:lnSpc>
              <a:spcAft>
                <a:spcPts val="800"/>
              </a:spcAft>
              <a:buAutoNum type="alphaLcParenR"/>
            </a:pPr>
            <a:r>
              <a:rPr lang="en-GB"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Ensure fair distribution of resources, while making the UK safer and ensuring social integration. View migrants or refugees as a symbol of what is wrong with the EU</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7A9CECC8-19FD-4BB7-8536-38BBC648D807}" type="slidenum">
              <a:rPr lang="en-GB" smtClean="0"/>
              <a:t>19</a:t>
            </a:fld>
            <a:endParaRPr lang="en-GB"/>
          </a:p>
        </p:txBody>
      </p:sp>
    </p:spTree>
    <p:extLst>
      <p:ext uri="{BB962C8B-B14F-4D97-AF65-F5344CB8AC3E}">
        <p14:creationId xmlns:p14="http://schemas.microsoft.com/office/powerpoint/2010/main" val="337654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nSpc>
                <a:spcPct val="107000"/>
              </a:lnSpc>
              <a:spcAft>
                <a:spcPts val="0"/>
              </a:spcAft>
              <a:buFont typeface="+mj-lt"/>
              <a:buAutoNum type="alphaLcParenR"/>
            </a:pPr>
            <a:r>
              <a:rPr lang="en-GB"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Many considered a cost-benefit analysis, happy to go through hardship in the short term to ensure future/ younger generations are better off</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07000"/>
              </a:lnSpc>
              <a:spcAft>
                <a:spcPts val="0"/>
              </a:spcAft>
              <a:buFont typeface="+mj-lt"/>
              <a:buAutoNum type="alphaLcParenR"/>
            </a:pPr>
            <a:r>
              <a:rPr lang="en-GB"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Taking back control, making own independent decisions and laws which suit the country’s interests. Reclaiming power</a:t>
            </a:r>
          </a:p>
          <a:p>
            <a:endParaRPr lang="en-GB" dirty="0"/>
          </a:p>
        </p:txBody>
      </p:sp>
      <p:sp>
        <p:nvSpPr>
          <p:cNvPr id="4" name="Slide Number Placeholder 3"/>
          <p:cNvSpPr>
            <a:spLocks noGrp="1"/>
          </p:cNvSpPr>
          <p:nvPr>
            <p:ph type="sldNum" sz="quarter" idx="10"/>
          </p:nvPr>
        </p:nvSpPr>
        <p:spPr/>
        <p:txBody>
          <a:bodyPr/>
          <a:lstStyle/>
          <a:p>
            <a:fld id="{7A9CECC8-19FD-4BB7-8536-38BBC648D807}" type="slidenum">
              <a:rPr lang="en-GB" smtClean="0"/>
              <a:t>20</a:t>
            </a:fld>
            <a:endParaRPr lang="en-GB"/>
          </a:p>
        </p:txBody>
      </p:sp>
    </p:spTree>
    <p:extLst>
      <p:ext uri="{BB962C8B-B14F-4D97-AF65-F5344CB8AC3E}">
        <p14:creationId xmlns:p14="http://schemas.microsoft.com/office/powerpoint/2010/main" val="2226655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kern="1200" dirty="0">
                <a:solidFill>
                  <a:schemeClr val="tx1"/>
                </a:solidFill>
                <a:effectLst/>
                <a:latin typeface="+mn-lt"/>
                <a:ea typeface="+mn-ea"/>
                <a:cs typeface="+mn-cs"/>
              </a:rPr>
              <a:t>Ideals of cohesion and unity (cohesion, unity of working as one, having a world view.</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kern="1200" dirty="0">
                <a:solidFill>
                  <a:schemeClr val="tx1"/>
                </a:solidFill>
                <a:effectLst/>
                <a:latin typeface="+mn-lt"/>
                <a:ea typeface="+mn-ea"/>
                <a:cs typeface="+mn-cs"/>
              </a:rPr>
              <a:t>fear of exclusion, isolation or vulnerability from rest of world, but protective factors of EU, as well as safety and security, particularly in times of conflict/ threat.</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kern="1200" dirty="0">
                <a:solidFill>
                  <a:schemeClr val="tx1"/>
                </a:solidFill>
                <a:effectLst/>
                <a:latin typeface="+mn-lt"/>
                <a:ea typeface="+mn-ea"/>
                <a:cs typeface="+mn-cs"/>
              </a:rPr>
              <a:t>awareness of limitations of EU, but better to change EU from the inside, based on what you know. Better the devil you know, how always been, now a step backwards and times will change.</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A9CECC8-19FD-4BB7-8536-38BBC648D807}" type="slidenum">
              <a:rPr lang="en-GB" smtClean="0"/>
              <a:t>21</a:t>
            </a:fld>
            <a:endParaRPr lang="en-GB"/>
          </a:p>
        </p:txBody>
      </p:sp>
    </p:spTree>
    <p:extLst>
      <p:ext uri="{BB962C8B-B14F-4D97-AF65-F5344CB8AC3E}">
        <p14:creationId xmlns:p14="http://schemas.microsoft.com/office/powerpoint/2010/main" val="2750667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GB" sz="1200" kern="1200" dirty="0">
                <a:solidFill>
                  <a:schemeClr val="tx1"/>
                </a:solidFill>
                <a:effectLst/>
                <a:latin typeface="+mn-lt"/>
                <a:ea typeface="+mn-ea"/>
                <a:cs typeface="+mn-cs"/>
              </a:rPr>
              <a:t>Considerations of impact (mainly economy, legislation and freedom of movement, but complex reasons provided about other areas. E.g.: economic risk of Brexit, economic stability/ benefits/ wellbeing if stay in EU, also related issues around expenses, single market, customs, living costs, recession. Then freedom of movement, impact on travel and holidays, travel, trade, employment and job prospects, human rights laws, EU funding for community projects in jeopardy. Issues with protective legislation, equal rights, lower life quality, research, house prices, scientific co-operation. Immigration, nationality, visa also an issue. Surprisingly environmental protection not an important factor, although mentioned by a couple of participants. </a:t>
            </a:r>
          </a:p>
          <a:p>
            <a:pPr marL="228600" indent="-228600">
              <a:buAutoNum type="alphaLcParenR"/>
            </a:pPr>
            <a:r>
              <a:rPr lang="en-GB" sz="1200" kern="1200" dirty="0">
                <a:solidFill>
                  <a:schemeClr val="tx1"/>
                </a:solidFill>
                <a:effectLst/>
                <a:latin typeface="+mn-lt"/>
                <a:ea typeface="+mn-ea"/>
                <a:cs typeface="+mn-cs"/>
              </a:rPr>
              <a:t>Concerned about those without a voice, working class, younger generation (and non-voters?), vulnerable others, as well as the future of the UK. Many were of the younger generation, or felt the younger/ future generations would suffer. </a:t>
            </a:r>
          </a:p>
          <a:p>
            <a:pPr marL="228600" indent="-228600">
              <a:buAutoNum type="alphaLcParenR"/>
            </a:pPr>
            <a:r>
              <a:rPr lang="en-GB" sz="1200" kern="1200" dirty="0">
                <a:solidFill>
                  <a:schemeClr val="tx1"/>
                </a:solidFill>
                <a:effectLst/>
                <a:latin typeface="+mn-lt"/>
                <a:ea typeface="+mn-ea"/>
                <a:cs typeface="+mn-cs"/>
              </a:rPr>
              <a:t>Felt diversity/ culture positive and many identified as European.</a:t>
            </a:r>
          </a:p>
          <a:p>
            <a:endParaRPr lang="en-GB" dirty="0"/>
          </a:p>
        </p:txBody>
      </p:sp>
      <p:sp>
        <p:nvSpPr>
          <p:cNvPr id="4" name="Slide Number Placeholder 3"/>
          <p:cNvSpPr>
            <a:spLocks noGrp="1"/>
          </p:cNvSpPr>
          <p:nvPr>
            <p:ph type="sldNum" sz="quarter" idx="10"/>
          </p:nvPr>
        </p:nvSpPr>
        <p:spPr/>
        <p:txBody>
          <a:bodyPr/>
          <a:lstStyle/>
          <a:p>
            <a:fld id="{7A9CECC8-19FD-4BB7-8536-38BBC648D807}" type="slidenum">
              <a:rPr lang="en-GB" smtClean="0"/>
              <a:t>22</a:t>
            </a:fld>
            <a:endParaRPr lang="en-GB"/>
          </a:p>
        </p:txBody>
      </p:sp>
    </p:spTree>
    <p:extLst>
      <p:ext uri="{BB962C8B-B14F-4D97-AF65-F5344CB8AC3E}">
        <p14:creationId xmlns:p14="http://schemas.microsoft.com/office/powerpoint/2010/main" val="320338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NAME OF THIS THEME WITH RSW</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kern="1200" dirty="0">
                <a:solidFill>
                  <a:schemeClr val="tx1"/>
                </a:solidFill>
                <a:effectLst/>
                <a:latin typeface="+mn-lt"/>
                <a:ea typeface="+mn-ea"/>
                <a:cs typeface="+mn-cs"/>
              </a:rPr>
              <a:t>perceptions of leave voters and “othering” (e.g. entitled, elderly, racist, not around to see impact/ consequences of actions, misperceiving information, not informed, not understanding impact, selfish), perceptions of leave campaign (inconsistent, lies, hyperbole about migration/ NHS, over-ambitious, xenophobic, fear-mongering, problematic. </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kern="1200" dirty="0">
                <a:solidFill>
                  <a:schemeClr val="tx1"/>
                </a:solidFill>
                <a:effectLst/>
                <a:latin typeface="+mn-lt"/>
                <a:ea typeface="+mn-ea"/>
                <a:cs typeface="+mn-cs"/>
              </a:rPr>
              <a:t>Distrust in local/ global politics (distrust in local/ UK government and their decision making, particularly Tory. Saw UK as being brought down by </a:t>
            </a:r>
            <a:r>
              <a:rPr lang="en-GB" sz="1200" kern="1200" dirty="0" err="1">
                <a:solidFill>
                  <a:schemeClr val="tx1"/>
                </a:solidFill>
                <a:effectLst/>
                <a:latin typeface="+mn-lt"/>
                <a:ea typeface="+mn-ea"/>
                <a:cs typeface="+mn-cs"/>
              </a:rPr>
              <a:t>Gov</a:t>
            </a:r>
            <a:r>
              <a:rPr lang="en-GB" sz="1200" kern="1200" dirty="0">
                <a:solidFill>
                  <a:schemeClr val="tx1"/>
                </a:solidFill>
                <a:effectLst/>
                <a:latin typeface="+mn-lt"/>
                <a:ea typeface="+mn-ea"/>
                <a:cs typeface="+mn-cs"/>
              </a:rPr>
              <a:t> who would have no-one to answer for and were untrustworthy. No longer felt protected from local </a:t>
            </a:r>
            <a:r>
              <a:rPr lang="en-GB" sz="1200" kern="1200" dirty="0" err="1">
                <a:solidFill>
                  <a:schemeClr val="tx1"/>
                </a:solidFill>
                <a:effectLst/>
                <a:latin typeface="+mn-lt"/>
                <a:ea typeface="+mn-ea"/>
                <a:cs typeface="+mn-cs"/>
              </a:rPr>
              <a:t>Gov</a:t>
            </a:r>
            <a:r>
              <a:rPr lang="en-GB" sz="1200" kern="1200" dirty="0">
                <a:solidFill>
                  <a:schemeClr val="tx1"/>
                </a:solidFill>
                <a:effectLst/>
                <a:latin typeface="+mn-lt"/>
                <a:ea typeface="+mn-ea"/>
                <a:cs typeface="+mn-cs"/>
              </a:rPr>
              <a:t> who were ruining the country. Also acknowledgement with the rising far-right and alt-right within Europe, but left behind on a global scale. Similar to the leavers, apart from their feeling related to the loss of political consensus .</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kern="1200" dirty="0">
                <a:solidFill>
                  <a:schemeClr val="tx1"/>
                </a:solidFill>
                <a:effectLst/>
                <a:latin typeface="+mn-lt"/>
                <a:ea typeface="+mn-ea"/>
                <a:cs typeface="+mn-cs"/>
              </a:rPr>
              <a:t>Disunity between 1) borderline voters acting on instinct, but comprehending referendum outcome. Many borderline voters went with a gut feeling, what felt right, even though some wanted to spoil their vote with a protest vote. Coping with/ comprehending outcome, but uninformed, confusion/ lack of information led to their uncertainty. Lack of information was a key factor, fairness important in outcome.  2) Considered and concerned voters facing regret and future uncertainty. Were cautious in placing their vote and now regretted outcome. Careful consideration of costs and benefits, remain benefits outweighed/ had stronger arguments than the leave arguments, worse off if left. Incomprehension now, devastated pessimists regretted the outcome of the vote, felt fearful for the future. Felt well-informed, lots of information available to make a decision. There was now an uncertain future, stepping backwards into the unknown. Devastated pessimists – regret, fear for future, confusion and future uncertainty, concerns with what happens next. Hope to change vote later on. State here distinction of </a:t>
            </a:r>
            <a:r>
              <a:rPr lang="en-GB" sz="1200" kern="1200" dirty="0" err="1">
                <a:solidFill>
                  <a:schemeClr val="tx1"/>
                </a:solidFill>
                <a:effectLst/>
                <a:latin typeface="+mn-lt"/>
                <a:ea typeface="+mn-ea"/>
                <a:cs typeface="+mn-cs"/>
              </a:rPr>
              <a:t>remainers</a:t>
            </a:r>
            <a:r>
              <a:rPr lang="en-GB" sz="1200" kern="1200" dirty="0">
                <a:solidFill>
                  <a:schemeClr val="tx1"/>
                </a:solidFill>
                <a:effectLst/>
                <a:latin typeface="+mn-lt"/>
                <a:ea typeface="+mn-ea"/>
                <a:cs typeface="+mn-cs"/>
              </a:rPr>
              <a:t> – may have some common goals, but also differences (lacking in unity and clarity?) </a:t>
            </a:r>
          </a:p>
          <a:p>
            <a:endParaRPr lang="en-GB" dirty="0"/>
          </a:p>
        </p:txBody>
      </p:sp>
      <p:sp>
        <p:nvSpPr>
          <p:cNvPr id="4" name="Slide Number Placeholder 3"/>
          <p:cNvSpPr>
            <a:spLocks noGrp="1"/>
          </p:cNvSpPr>
          <p:nvPr>
            <p:ph type="sldNum" sz="quarter" idx="10"/>
          </p:nvPr>
        </p:nvSpPr>
        <p:spPr/>
        <p:txBody>
          <a:bodyPr/>
          <a:lstStyle/>
          <a:p>
            <a:fld id="{7A9CECC8-19FD-4BB7-8536-38BBC648D807}" type="slidenum">
              <a:rPr lang="en-GB" smtClean="0"/>
              <a:t>23</a:t>
            </a:fld>
            <a:endParaRPr lang="en-GB"/>
          </a:p>
        </p:txBody>
      </p:sp>
    </p:spTree>
    <p:extLst>
      <p:ext uri="{BB962C8B-B14F-4D97-AF65-F5344CB8AC3E}">
        <p14:creationId xmlns:p14="http://schemas.microsoft.com/office/powerpoint/2010/main" val="3209509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important here</a:t>
            </a:r>
          </a:p>
        </p:txBody>
      </p:sp>
      <p:sp>
        <p:nvSpPr>
          <p:cNvPr id="4" name="Slide Number Placeholder 3"/>
          <p:cNvSpPr>
            <a:spLocks noGrp="1"/>
          </p:cNvSpPr>
          <p:nvPr>
            <p:ph type="sldNum" sz="quarter" idx="10"/>
          </p:nvPr>
        </p:nvSpPr>
        <p:spPr/>
        <p:txBody>
          <a:bodyPr/>
          <a:lstStyle/>
          <a:p>
            <a:fld id="{7A9CECC8-19FD-4BB7-8536-38BBC648D807}" type="slidenum">
              <a:rPr lang="en-GB" smtClean="0"/>
              <a:t>25</a:t>
            </a:fld>
            <a:endParaRPr lang="en-GB"/>
          </a:p>
        </p:txBody>
      </p:sp>
    </p:spTree>
    <p:extLst>
      <p:ext uri="{BB962C8B-B14F-4D97-AF65-F5344CB8AC3E}">
        <p14:creationId xmlns:p14="http://schemas.microsoft.com/office/powerpoint/2010/main" val="1309733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Rich, qualitative, in-depth data required with quantitative scoping data</a:t>
            </a:r>
          </a:p>
          <a:p>
            <a:r>
              <a:rPr lang="en-GB" dirty="0"/>
              <a:t>Helps to understand misperceptions, whilst triangulating data</a:t>
            </a:r>
          </a:p>
          <a:p>
            <a:endParaRPr lang="en-GB" dirty="0"/>
          </a:p>
          <a:p>
            <a:r>
              <a:rPr lang="en-GB" sz="1200" dirty="0"/>
              <a:t>Leavers not ‘all racist’ – although </a:t>
            </a:r>
          </a:p>
          <a:p>
            <a:r>
              <a:rPr lang="en-GB" sz="1200" dirty="0"/>
              <a:t>Helps to understand misperceptions</a:t>
            </a:r>
          </a:p>
          <a:p>
            <a:endParaRPr lang="en-GB" sz="1200" dirty="0"/>
          </a:p>
          <a:p>
            <a:endParaRPr lang="en-GB" dirty="0"/>
          </a:p>
        </p:txBody>
      </p:sp>
      <p:sp>
        <p:nvSpPr>
          <p:cNvPr id="4" name="Slide Number Placeholder 3"/>
          <p:cNvSpPr>
            <a:spLocks noGrp="1"/>
          </p:cNvSpPr>
          <p:nvPr>
            <p:ph type="sldNum" sz="quarter" idx="10"/>
          </p:nvPr>
        </p:nvSpPr>
        <p:spPr/>
        <p:txBody>
          <a:bodyPr/>
          <a:lstStyle/>
          <a:p>
            <a:fld id="{7A9CECC8-19FD-4BB7-8536-38BBC648D807}" type="slidenum">
              <a:rPr lang="en-GB" smtClean="0"/>
              <a:t>26</a:t>
            </a:fld>
            <a:endParaRPr lang="en-GB"/>
          </a:p>
        </p:txBody>
      </p:sp>
    </p:spTree>
    <p:extLst>
      <p:ext uri="{BB962C8B-B14F-4D97-AF65-F5344CB8AC3E}">
        <p14:creationId xmlns:p14="http://schemas.microsoft.com/office/powerpoint/2010/main" val="997758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Continued analysis from roadshow and integration of those findings with these</a:t>
            </a:r>
          </a:p>
        </p:txBody>
      </p:sp>
      <p:sp>
        <p:nvSpPr>
          <p:cNvPr id="4" name="Slide Number Placeholder 3"/>
          <p:cNvSpPr>
            <a:spLocks noGrp="1"/>
          </p:cNvSpPr>
          <p:nvPr>
            <p:ph type="sldNum" sz="quarter" idx="10"/>
          </p:nvPr>
        </p:nvSpPr>
        <p:spPr/>
        <p:txBody>
          <a:bodyPr/>
          <a:lstStyle/>
          <a:p>
            <a:fld id="{7A9CECC8-19FD-4BB7-8536-38BBC648D807}" type="slidenum">
              <a:rPr lang="en-GB" smtClean="0"/>
              <a:t>27</a:t>
            </a:fld>
            <a:endParaRPr lang="en-GB"/>
          </a:p>
        </p:txBody>
      </p:sp>
    </p:spTree>
    <p:extLst>
      <p:ext uri="{BB962C8B-B14F-4D97-AF65-F5344CB8AC3E}">
        <p14:creationId xmlns:p14="http://schemas.microsoft.com/office/powerpoint/2010/main" val="231885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Voters were most likely to reject the political status quo (choose Brexit) when concerns that immigration levels were too high were combined with a low level of trust in politicians.</a:t>
            </a:r>
            <a:endParaRPr lang="en-GB" dirty="0"/>
          </a:p>
        </p:txBody>
      </p:sp>
      <p:sp>
        <p:nvSpPr>
          <p:cNvPr id="4" name="Slide Number Placeholder 3"/>
          <p:cNvSpPr>
            <a:spLocks noGrp="1"/>
          </p:cNvSpPr>
          <p:nvPr>
            <p:ph type="sldNum" sz="quarter" idx="10"/>
          </p:nvPr>
        </p:nvSpPr>
        <p:spPr/>
        <p:txBody>
          <a:bodyPr/>
          <a:lstStyle/>
          <a:p>
            <a:fld id="{7A9CECC8-19FD-4BB7-8536-38BBC648D807}" type="slidenum">
              <a:rPr lang="en-GB" smtClean="0"/>
              <a:t>5</a:t>
            </a:fld>
            <a:endParaRPr lang="en-GB"/>
          </a:p>
        </p:txBody>
      </p:sp>
    </p:spTree>
    <p:extLst>
      <p:ext uri="{BB962C8B-B14F-4D97-AF65-F5344CB8AC3E}">
        <p14:creationId xmlns:p14="http://schemas.microsoft.com/office/powerpoint/2010/main" val="110452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like these slides, but wondered if we need separate slides on these – perhaps just one slide stating what each one is and the questionnaire we are using to mention it?</a:t>
            </a:r>
          </a:p>
          <a:p>
            <a:endParaRPr lang="en-GB" dirty="0"/>
          </a:p>
        </p:txBody>
      </p:sp>
      <p:sp>
        <p:nvSpPr>
          <p:cNvPr id="4" name="Slide Number Placeholder 3"/>
          <p:cNvSpPr>
            <a:spLocks noGrp="1"/>
          </p:cNvSpPr>
          <p:nvPr>
            <p:ph type="sldNum" sz="quarter" idx="10"/>
          </p:nvPr>
        </p:nvSpPr>
        <p:spPr/>
        <p:txBody>
          <a:bodyPr/>
          <a:lstStyle/>
          <a:p>
            <a:fld id="{7A9CECC8-19FD-4BB7-8536-38BBC648D807}" type="slidenum">
              <a:rPr lang="en-GB" smtClean="0"/>
              <a:t>6</a:t>
            </a:fld>
            <a:endParaRPr lang="en-GB"/>
          </a:p>
        </p:txBody>
      </p:sp>
    </p:spTree>
    <p:extLst>
      <p:ext uri="{BB962C8B-B14F-4D97-AF65-F5344CB8AC3E}">
        <p14:creationId xmlns:p14="http://schemas.microsoft.com/office/powerpoint/2010/main" val="414298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People who are high in trait collective self-esteem should be more likely to react to threats to collective self-esteem by derogating outgroups and enhancing the ingroup.</a:t>
            </a:r>
            <a:endParaRPr lang="en-GB" dirty="0"/>
          </a:p>
        </p:txBody>
      </p:sp>
      <p:sp>
        <p:nvSpPr>
          <p:cNvPr id="4" name="Slide Number Placeholder 3"/>
          <p:cNvSpPr>
            <a:spLocks noGrp="1"/>
          </p:cNvSpPr>
          <p:nvPr>
            <p:ph type="sldNum" sz="quarter" idx="10"/>
          </p:nvPr>
        </p:nvSpPr>
        <p:spPr/>
        <p:txBody>
          <a:bodyPr/>
          <a:lstStyle/>
          <a:p>
            <a:fld id="{7A9CECC8-19FD-4BB7-8536-38BBC648D807}" type="slidenum">
              <a:rPr lang="en-GB" smtClean="0"/>
              <a:t>8</a:t>
            </a:fld>
            <a:endParaRPr lang="en-GB"/>
          </a:p>
        </p:txBody>
      </p:sp>
    </p:spTree>
    <p:extLst>
      <p:ext uri="{BB962C8B-B14F-4D97-AF65-F5344CB8AC3E}">
        <p14:creationId xmlns:p14="http://schemas.microsoft.com/office/powerpoint/2010/main" val="255936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comment on previous slide</a:t>
            </a:r>
          </a:p>
        </p:txBody>
      </p:sp>
      <p:sp>
        <p:nvSpPr>
          <p:cNvPr id="4" name="Slide Number Placeholder 3"/>
          <p:cNvSpPr>
            <a:spLocks noGrp="1"/>
          </p:cNvSpPr>
          <p:nvPr>
            <p:ph type="sldNum" sz="quarter" idx="10"/>
          </p:nvPr>
        </p:nvSpPr>
        <p:spPr/>
        <p:txBody>
          <a:bodyPr/>
          <a:lstStyle/>
          <a:p>
            <a:fld id="{7A9CECC8-19FD-4BB7-8536-38BBC648D807}" type="slidenum">
              <a:rPr lang="en-GB" smtClean="0"/>
              <a:t>9</a:t>
            </a:fld>
            <a:endParaRPr lang="en-GB"/>
          </a:p>
        </p:txBody>
      </p:sp>
    </p:spTree>
    <p:extLst>
      <p:ext uri="{BB962C8B-B14F-4D97-AF65-F5344CB8AC3E}">
        <p14:creationId xmlns:p14="http://schemas.microsoft.com/office/powerpoint/2010/main" val="7310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we collapse some of these into one or two slides?</a:t>
            </a:r>
          </a:p>
        </p:txBody>
      </p:sp>
      <p:sp>
        <p:nvSpPr>
          <p:cNvPr id="4" name="Slide Number Placeholder 3"/>
          <p:cNvSpPr>
            <a:spLocks noGrp="1"/>
          </p:cNvSpPr>
          <p:nvPr>
            <p:ph type="sldNum" sz="quarter" idx="10"/>
          </p:nvPr>
        </p:nvSpPr>
        <p:spPr/>
        <p:txBody>
          <a:bodyPr/>
          <a:lstStyle/>
          <a:p>
            <a:fld id="{7A9CECC8-19FD-4BB7-8536-38BBC648D807}" type="slidenum">
              <a:rPr lang="en-GB" smtClean="0"/>
              <a:t>12</a:t>
            </a:fld>
            <a:endParaRPr lang="en-GB"/>
          </a:p>
        </p:txBody>
      </p:sp>
    </p:spTree>
    <p:extLst>
      <p:ext uri="{BB962C8B-B14F-4D97-AF65-F5344CB8AC3E}">
        <p14:creationId xmlns:p14="http://schemas.microsoft.com/office/powerpoint/2010/main" val="236234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we need a separate slide for this?</a:t>
            </a:r>
          </a:p>
          <a:p>
            <a:r>
              <a:rPr lang="en-GB" dirty="0"/>
              <a:t>Or can this be combined with slide 11 above?</a:t>
            </a:r>
          </a:p>
        </p:txBody>
      </p:sp>
      <p:sp>
        <p:nvSpPr>
          <p:cNvPr id="4" name="Slide Number Placeholder 3"/>
          <p:cNvSpPr>
            <a:spLocks noGrp="1"/>
          </p:cNvSpPr>
          <p:nvPr>
            <p:ph type="sldNum" sz="quarter" idx="10"/>
          </p:nvPr>
        </p:nvSpPr>
        <p:spPr/>
        <p:txBody>
          <a:bodyPr/>
          <a:lstStyle/>
          <a:p>
            <a:fld id="{7A9CECC8-19FD-4BB7-8536-38BBC648D807}" type="slidenum">
              <a:rPr lang="en-GB" smtClean="0"/>
              <a:t>15</a:t>
            </a:fld>
            <a:endParaRPr lang="en-GB"/>
          </a:p>
        </p:txBody>
      </p:sp>
    </p:spTree>
    <p:extLst>
      <p:ext uri="{BB962C8B-B14F-4D97-AF65-F5344CB8AC3E}">
        <p14:creationId xmlns:p14="http://schemas.microsoft.com/office/powerpoint/2010/main" val="30035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dirty="0"/>
              <a:t>Do we need this here – can we just mention today we are focusing on the first one?</a:t>
            </a:r>
          </a:p>
          <a:p>
            <a:endParaRPr lang="en-GB" dirty="0"/>
          </a:p>
          <a:p>
            <a:r>
              <a:rPr lang="en-GB" dirty="0"/>
              <a:t>What were your main reasons for voting (or not voting) this way? …..</a:t>
            </a:r>
          </a:p>
          <a:p>
            <a:endParaRPr lang="en-GB" sz="1200" kern="1200" dirty="0">
              <a:solidFill>
                <a:schemeClr val="tx1"/>
              </a:solidFill>
              <a:effectLst/>
              <a:latin typeface="+mn-lt"/>
              <a:ea typeface="+mn-ea"/>
              <a:cs typeface="+mn-cs"/>
            </a:endParaRPr>
          </a:p>
          <a:p>
            <a:pPr marL="228600" indent="-228600">
              <a:buFont typeface="+mj-lt"/>
              <a:buAutoNum type="arabicPeriod"/>
            </a:pPr>
            <a:r>
              <a:rPr lang="en-GB" sz="1200" kern="1200" dirty="0">
                <a:solidFill>
                  <a:schemeClr val="tx1"/>
                </a:solidFill>
                <a:effectLst/>
                <a:latin typeface="+mn-lt"/>
                <a:ea typeface="+mn-ea"/>
                <a:cs typeface="+mn-cs"/>
              </a:rPr>
              <a:t>UK trade and economy will suffer if we leave the EU.</a:t>
            </a:r>
          </a:p>
          <a:p>
            <a:pPr marL="228600" indent="-228600">
              <a:buFont typeface="+mj-lt"/>
              <a:buAutoNum type="arabicPeriod"/>
            </a:pPr>
            <a:r>
              <a:rPr lang="en-GB" sz="1200" kern="1200" dirty="0">
                <a:solidFill>
                  <a:schemeClr val="tx1"/>
                </a:solidFill>
                <a:effectLst/>
                <a:latin typeface="+mn-lt"/>
                <a:ea typeface="+mn-ea"/>
                <a:cs typeface="+mn-cs"/>
              </a:rPr>
              <a:t>We don't want to lose protective legislation (e.g. equal pay, parental leave, bans on discrimination) by leaving the EU.</a:t>
            </a:r>
          </a:p>
          <a:p>
            <a:pPr marL="228600" indent="-228600">
              <a:buFont typeface="+mj-lt"/>
              <a:buAutoNum type="arabicPeriod"/>
            </a:pPr>
            <a:r>
              <a:rPr lang="en-GB" sz="1200" kern="1200" dirty="0">
                <a:solidFill>
                  <a:schemeClr val="tx1"/>
                </a:solidFill>
                <a:effectLst/>
                <a:latin typeface="+mn-lt"/>
                <a:ea typeface="+mn-ea"/>
                <a:cs typeface="+mn-cs"/>
              </a:rPr>
              <a:t>The cost of living will increase if we leave the EU.</a:t>
            </a:r>
          </a:p>
          <a:p>
            <a:pPr marL="228600" indent="-228600">
              <a:buFont typeface="+mj-lt"/>
              <a:buAutoNum type="arabicPeriod"/>
            </a:pPr>
            <a:r>
              <a:rPr lang="en-GB" sz="1200" kern="1200" dirty="0">
                <a:solidFill>
                  <a:schemeClr val="tx1"/>
                </a:solidFill>
                <a:effectLst/>
                <a:latin typeface="+mn-lt"/>
                <a:ea typeface="+mn-ea"/>
                <a:cs typeface="+mn-cs"/>
              </a:rPr>
              <a:t>Quality of life will be better if we remain in the EU.</a:t>
            </a:r>
          </a:p>
          <a:p>
            <a:pPr marL="228600" indent="-228600">
              <a:buFont typeface="+mj-lt"/>
              <a:buAutoNum type="arabicPeriod"/>
            </a:pPr>
            <a:r>
              <a:rPr lang="en-GB" sz="1200" kern="1200" dirty="0">
                <a:solidFill>
                  <a:schemeClr val="tx1"/>
                </a:solidFill>
                <a:effectLst/>
                <a:latin typeface="+mn-lt"/>
                <a:ea typeface="+mn-ea"/>
                <a:cs typeface="+mn-cs"/>
              </a:rPr>
              <a:t>There is a greater risk of war if we leave the EU.</a:t>
            </a:r>
          </a:p>
          <a:p>
            <a:pPr marL="228600" indent="-228600">
              <a:buFont typeface="+mj-lt"/>
              <a:buAutoNum type="arabicPeriod"/>
            </a:pPr>
            <a:r>
              <a:rPr lang="en-GB" sz="1200" kern="1200" dirty="0">
                <a:solidFill>
                  <a:schemeClr val="tx1"/>
                </a:solidFill>
                <a:effectLst/>
                <a:latin typeface="+mn-lt"/>
                <a:ea typeface="+mn-ea"/>
                <a:cs typeface="+mn-cs"/>
              </a:rPr>
              <a:t>Holidays in Europe will be more expensive.</a:t>
            </a:r>
          </a:p>
          <a:p>
            <a:pPr marL="228600" indent="-228600">
              <a:buFont typeface="+mj-lt"/>
              <a:buAutoNum type="arabicPeriod"/>
            </a:pPr>
            <a:r>
              <a:rPr lang="en-GB" sz="1200" kern="1200" dirty="0">
                <a:solidFill>
                  <a:schemeClr val="tx1"/>
                </a:solidFill>
                <a:effectLst/>
                <a:latin typeface="+mn-lt"/>
                <a:ea typeface="+mn-ea"/>
                <a:cs typeface="+mn-cs"/>
              </a:rPr>
              <a:t>Job prospect</a:t>
            </a:r>
          </a:p>
          <a:p>
            <a:pPr marL="228600" indent="-228600">
              <a:buFont typeface="+mj-lt"/>
              <a:buAutoNum type="arabicPeriod"/>
            </a:pPr>
            <a:r>
              <a:rPr lang="en-GB" sz="1200" kern="1200" dirty="0">
                <a:solidFill>
                  <a:schemeClr val="tx1"/>
                </a:solidFill>
                <a:effectLst/>
                <a:latin typeface="+mn-lt"/>
                <a:ea typeface="+mn-ea"/>
                <a:cs typeface="+mn-cs"/>
              </a:rPr>
              <a:t>We give too much money to the EU.</a:t>
            </a:r>
          </a:p>
          <a:p>
            <a:pPr marL="228600" indent="-228600">
              <a:buFont typeface="+mj-lt"/>
              <a:buAutoNum type="arabicPeriod"/>
            </a:pPr>
            <a:r>
              <a:rPr lang="en-GB" sz="1200" kern="1200" dirty="0">
                <a:solidFill>
                  <a:schemeClr val="tx1"/>
                </a:solidFill>
                <a:effectLst/>
                <a:latin typeface="+mn-lt"/>
                <a:ea typeface="+mn-ea"/>
                <a:cs typeface="+mn-cs"/>
              </a:rPr>
              <a:t>We have no control over what the EU decides about immigration.</a:t>
            </a:r>
          </a:p>
          <a:p>
            <a:pPr marL="228600" indent="-228600">
              <a:buFont typeface="+mj-lt"/>
              <a:buAutoNum type="arabicPeriod"/>
            </a:pPr>
            <a:r>
              <a:rPr lang="en-GB" sz="1200" kern="1200" dirty="0">
                <a:solidFill>
                  <a:schemeClr val="tx1"/>
                </a:solidFill>
                <a:effectLst/>
                <a:latin typeface="+mn-lt"/>
                <a:ea typeface="+mn-ea"/>
                <a:cs typeface="+mn-cs"/>
              </a:rPr>
              <a:t>We won't have to deal with EU regulations if we leave.</a:t>
            </a:r>
          </a:p>
          <a:p>
            <a:pPr marL="228600" indent="-228600">
              <a:buFont typeface="+mj-lt"/>
              <a:buAutoNum type="arabicPeriod"/>
            </a:pPr>
            <a:r>
              <a:rPr lang="en-GB" sz="1200" kern="1200" dirty="0">
                <a:solidFill>
                  <a:schemeClr val="tx1"/>
                </a:solidFill>
                <a:effectLst/>
                <a:latin typeface="+mn-lt"/>
                <a:ea typeface="+mn-ea"/>
                <a:cs typeface="+mn-cs"/>
              </a:rPr>
              <a:t>The UK needs to reclaim its sovereignty.</a:t>
            </a:r>
          </a:p>
          <a:p>
            <a:pPr marL="228600" indent="-228600">
              <a:buFont typeface="+mj-lt"/>
              <a:buAutoNum type="arabicPeriod"/>
            </a:pPr>
            <a:r>
              <a:rPr lang="en-GB" sz="1200" kern="1200" dirty="0">
                <a:solidFill>
                  <a:schemeClr val="tx1"/>
                </a:solidFill>
                <a:effectLst/>
                <a:latin typeface="+mn-lt"/>
                <a:ea typeface="+mn-ea"/>
                <a:cs typeface="+mn-cs"/>
              </a:rPr>
              <a:t>I couldn't decide what the best decision is.</a:t>
            </a:r>
          </a:p>
          <a:p>
            <a:pPr marL="228600" indent="-228600">
              <a:buFont typeface="+mj-lt"/>
              <a:buAutoNum type="arabicPeriod"/>
            </a:pPr>
            <a:r>
              <a:rPr lang="en-GB" sz="1200" kern="1200" dirty="0">
                <a:solidFill>
                  <a:schemeClr val="tx1"/>
                </a:solidFill>
                <a:effectLst/>
                <a:latin typeface="+mn-lt"/>
                <a:ea typeface="+mn-ea"/>
                <a:cs typeface="+mn-cs"/>
              </a:rPr>
              <a:t>The EU is undemocratic, as we do not elect leaders there.</a:t>
            </a:r>
          </a:p>
          <a:p>
            <a:pPr marL="228600" indent="-228600">
              <a:buFont typeface="+mj-lt"/>
              <a:buAutoNum type="arabicPeriod"/>
            </a:pPr>
            <a:r>
              <a:rPr lang="en-GB" sz="1200" kern="1200" dirty="0">
                <a:solidFill>
                  <a:schemeClr val="tx1"/>
                </a:solidFill>
                <a:effectLst/>
                <a:latin typeface="+mn-lt"/>
                <a:ea typeface="+mn-ea"/>
                <a:cs typeface="+mn-cs"/>
              </a:rPr>
              <a:t>I didn't think my vote will count.</a:t>
            </a:r>
          </a:p>
          <a:p>
            <a:pPr marL="228600" indent="-228600">
              <a:buFont typeface="+mj-lt"/>
              <a:buAutoNum type="arabicPeriod"/>
            </a:pPr>
            <a:r>
              <a:rPr lang="en-GB" sz="1200" kern="1200" dirty="0">
                <a:solidFill>
                  <a:schemeClr val="tx1"/>
                </a:solidFill>
                <a:effectLst/>
                <a:latin typeface="+mn-lt"/>
                <a:ea typeface="+mn-ea"/>
                <a:cs typeface="+mn-cs"/>
              </a:rPr>
              <a:t>The welfare system will be fairer if we leave.</a:t>
            </a:r>
          </a:p>
          <a:p>
            <a:endParaRPr lang="en-GB" dirty="0"/>
          </a:p>
        </p:txBody>
      </p:sp>
      <p:sp>
        <p:nvSpPr>
          <p:cNvPr id="4" name="Slide Number Placeholder 3"/>
          <p:cNvSpPr>
            <a:spLocks noGrp="1"/>
          </p:cNvSpPr>
          <p:nvPr>
            <p:ph type="sldNum" sz="quarter" idx="10"/>
          </p:nvPr>
        </p:nvSpPr>
        <p:spPr/>
        <p:txBody>
          <a:bodyPr/>
          <a:lstStyle/>
          <a:p>
            <a:fld id="{7A9CECC8-19FD-4BB7-8536-38BBC648D807}" type="slidenum">
              <a:rPr lang="en-GB" smtClean="0"/>
              <a:t>17</a:t>
            </a:fld>
            <a:endParaRPr lang="en-GB"/>
          </a:p>
        </p:txBody>
      </p:sp>
    </p:spTree>
    <p:extLst>
      <p:ext uri="{BB962C8B-B14F-4D97-AF65-F5344CB8AC3E}">
        <p14:creationId xmlns:p14="http://schemas.microsoft.com/office/powerpoint/2010/main" val="144072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107000"/>
              </a:lnSpc>
              <a:spcAft>
                <a:spcPts val="800"/>
              </a:spcAft>
              <a:buFont typeface="+mj-lt"/>
              <a:buAutoNum type="alphaLcParenR"/>
            </a:pPr>
            <a:r>
              <a:rPr lang="en-GB"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Although many did not think they had the power to elicit change. Voters were not misinformed, although often sought out information from others/ went on a gut feeling, often feeling as though their vote would not make a difference, as vote had already been set</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nSpc>
                <a:spcPct val="107000"/>
              </a:lnSpc>
              <a:spcAft>
                <a:spcPts val="0"/>
              </a:spcAft>
              <a:buFont typeface="+mj-lt"/>
              <a:buAutoNum type="alphaLcParen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Distrust in those running the country and no-one is listening to their concerns – similar to some of the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remainers</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(misleading/ irrelevant information presented by the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gov</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marL="228600" lvl="0" indent="-228600">
              <a:lnSpc>
                <a:spcPct val="107000"/>
              </a:lnSpc>
              <a:spcAft>
                <a:spcPts val="0"/>
              </a:spcAft>
              <a:buFont typeface="+mj-lt"/>
              <a:buAutoNum type="alphaLcParenR"/>
            </a:pPr>
            <a:r>
              <a:rPr lang="en-GB"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Shamed/ isolated </a:t>
            </a:r>
            <a:r>
              <a:rPr lang="en-GB" sz="1200" b="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remainers</a:t>
            </a:r>
            <a:r>
              <a:rPr lang="en-GB" sz="12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Some did not identify with racism, xenophobia etc. or other polarised reasons for vote attributed to them by politicians, the media and other members of society. Often kept voting preference to self. Realise migration a big factor in many other people’s decisions to leave the EU and focused on cultural recognition, but felt their reasons were more complex) </a:t>
            </a:r>
            <a:r>
              <a:rPr lang="en-GB" sz="1200" b="0" dirty="0">
                <a:solidFill>
                  <a:srgbClr val="FF0000"/>
                </a:solidFill>
                <a:effectLst/>
                <a:latin typeface="Calibri" panose="020F0502020204030204" pitchFamily="34" charset="0"/>
                <a:cs typeface="Times New Roman" panose="02020603050405020304" pitchFamily="18" charset="0"/>
              </a:rPr>
              <a:t>Others were proud </a:t>
            </a:r>
            <a:r>
              <a:rPr lang="en-GB" sz="1200" b="0" dirty="0" err="1">
                <a:solidFill>
                  <a:srgbClr val="FF0000"/>
                </a:solidFill>
                <a:effectLst/>
                <a:latin typeface="Calibri" panose="020F0502020204030204" pitchFamily="34" charset="0"/>
                <a:cs typeface="Times New Roman" panose="02020603050405020304" pitchFamily="18" charset="0"/>
              </a:rPr>
              <a:t>remainers</a:t>
            </a:r>
            <a:r>
              <a:rPr lang="en-GB" sz="1200" b="0" dirty="0">
                <a:solidFill>
                  <a:srgbClr val="FF0000"/>
                </a:solidFill>
                <a:effectLst/>
                <a:latin typeface="Calibri" panose="020F0502020204030204" pitchFamily="34" charset="0"/>
                <a:cs typeface="Times New Roman" panose="02020603050405020304" pitchFamily="18" charset="0"/>
              </a:rPr>
              <a:t>:</a:t>
            </a:r>
            <a:r>
              <a:rPr lang="en-GB" b="0" dirty="0"/>
              <a:t>. </a:t>
            </a:r>
            <a:r>
              <a:rPr lang="en-GB" dirty="0"/>
              <a:t>Trying to understand the way that others see them.</a:t>
            </a:r>
          </a:p>
          <a:p>
            <a:pPr marL="0" lvl="0" indent="0">
              <a:lnSpc>
                <a:spcPct val="107000"/>
              </a:lnSpc>
              <a:spcAft>
                <a:spcPts val="800"/>
              </a:spcAft>
              <a:buFont typeface="+mj-lt"/>
              <a:buNone/>
            </a:pPr>
            <a:endParaRPr lang="en-GB"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7A9CECC8-19FD-4BB7-8536-38BBC648D807}" type="slidenum">
              <a:rPr lang="en-GB" smtClean="0"/>
              <a:t>18</a:t>
            </a:fld>
            <a:endParaRPr lang="en-GB"/>
          </a:p>
        </p:txBody>
      </p:sp>
    </p:spTree>
    <p:extLst>
      <p:ext uri="{BB962C8B-B14F-4D97-AF65-F5344CB8AC3E}">
        <p14:creationId xmlns:p14="http://schemas.microsoft.com/office/powerpoint/2010/main" val="169609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057764D7-0BB8-4530-A764-8325417CFA49}"/>
              </a:ext>
            </a:extLst>
          </p:cNvPr>
          <p:cNvPicPr>
            <a:picLocks noChangeAspect="1"/>
          </p:cNvPicPr>
          <p:nvPr userDrawn="1"/>
        </p:nvPicPr>
        <p:blipFill rotWithShape="1">
          <a:blip r:embed="rId2">
            <a:lum bright="70000" contrast="-70000"/>
          </a:blip>
          <a:srcRect l="3493" t="7751" r="16695" b="13033"/>
          <a:stretch/>
        </p:blipFill>
        <p:spPr>
          <a:xfrm>
            <a:off x="-68826" y="0"/>
            <a:ext cx="9212826" cy="6243484"/>
          </a:xfrm>
          <a:prstGeom prst="rect">
            <a:avLst/>
          </a:prstGeom>
        </p:spPr>
      </p:pic>
    </p:spTree>
    <p:extLst>
      <p:ext uri="{BB962C8B-B14F-4D97-AF65-F5344CB8AC3E}">
        <p14:creationId xmlns:p14="http://schemas.microsoft.com/office/powerpoint/2010/main" val="367171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339346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03681E-4A27-420E-8994-2EE82C20C195}"/>
              </a:ext>
            </a:extLst>
          </p:cNvPr>
          <p:cNvSpPr>
            <a:spLocks noGrp="1"/>
          </p:cNvSpPr>
          <p:nvPr>
            <p:ph type="title"/>
          </p:nvPr>
        </p:nvSpPr>
        <p:spPr>
          <a:xfrm>
            <a:off x="628650" y="365126"/>
            <a:ext cx="7886700" cy="1325563"/>
          </a:xfrm>
          <a:prstGeom prst="rect">
            <a:avLst/>
          </a:prstGeom>
        </p:spPr>
        <p:txBody>
          <a:bodyPr/>
          <a:lstStyle>
            <a:lvl1pPr>
              <a:defRPr b="1"/>
            </a:lvl1pPr>
          </a:lstStyle>
          <a:p>
            <a:endParaRPr lang="en-GB" dirty="0"/>
          </a:p>
        </p:txBody>
      </p:sp>
      <p:pic>
        <p:nvPicPr>
          <p:cNvPr id="8" name="Picture 7">
            <a:extLst>
              <a:ext uri="{FF2B5EF4-FFF2-40B4-BE49-F238E27FC236}">
                <a16:creationId xmlns:a16="http://schemas.microsoft.com/office/drawing/2014/main" id="{FADE82EE-DEFF-4689-A342-05C284E2480D}"/>
              </a:ext>
            </a:extLst>
          </p:cNvPr>
          <p:cNvPicPr>
            <a:picLocks noChangeAspect="1"/>
          </p:cNvPicPr>
          <p:nvPr userDrawn="1"/>
        </p:nvPicPr>
        <p:blipFill rotWithShape="1">
          <a:blip r:embed="rId2">
            <a:lum bright="70000" contrast="-70000"/>
          </a:blip>
          <a:srcRect l="3493" t="7751" r="16695" b="13033"/>
          <a:stretch/>
        </p:blipFill>
        <p:spPr>
          <a:xfrm>
            <a:off x="-68826" y="-1"/>
            <a:ext cx="9212826" cy="6287525"/>
          </a:xfrm>
          <a:prstGeom prst="rect">
            <a:avLst/>
          </a:prstGeom>
        </p:spPr>
      </p:pic>
    </p:spTree>
    <p:extLst>
      <p:ext uri="{BB962C8B-B14F-4D97-AF65-F5344CB8AC3E}">
        <p14:creationId xmlns:p14="http://schemas.microsoft.com/office/powerpoint/2010/main" val="3874140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50263"/>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094271"/>
            <a:ext cx="7886700" cy="40826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1E1F61A7-C2D1-481D-9FCF-0E3EC1E6F3F4}"/>
              </a:ext>
            </a:extLst>
          </p:cNvPr>
          <p:cNvSpPr/>
          <p:nvPr userDrawn="1"/>
        </p:nvSpPr>
        <p:spPr>
          <a:xfrm>
            <a:off x="-37214" y="6207737"/>
            <a:ext cx="9218428" cy="645539"/>
          </a:xfrm>
          <a:prstGeom prst="rect">
            <a:avLst/>
          </a:prstGeom>
          <a:solidFill>
            <a:srgbClr val="001E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C3CFA04-4F43-4EF3-847B-4DB9762F5037}"/>
              </a:ext>
            </a:extLst>
          </p:cNvPr>
          <p:cNvPicPr>
            <a:picLocks noChangeAspect="1"/>
          </p:cNvPicPr>
          <p:nvPr userDrawn="1"/>
        </p:nvPicPr>
        <p:blipFill>
          <a:blip r:embed="rId5">
            <a:duotone>
              <a:schemeClr val="bg2">
                <a:shade val="45000"/>
                <a:satMod val="135000"/>
              </a:schemeClr>
              <a:prstClr val="white"/>
            </a:duotone>
          </a:blip>
          <a:stretch>
            <a:fillRect/>
          </a:stretch>
        </p:blipFill>
        <p:spPr>
          <a:xfrm>
            <a:off x="160257" y="6352499"/>
            <a:ext cx="7548848" cy="368977"/>
          </a:xfrm>
          <a:prstGeom prst="rect">
            <a:avLst/>
          </a:prstGeom>
        </p:spPr>
      </p:pic>
      <p:sp>
        <p:nvSpPr>
          <p:cNvPr id="8" name="Slide Number Placeholder 5">
            <a:extLst>
              <a:ext uri="{FF2B5EF4-FFF2-40B4-BE49-F238E27FC236}">
                <a16:creationId xmlns:a16="http://schemas.microsoft.com/office/drawing/2014/main" id="{6779353A-6220-4AF7-811F-A80371D251DD}"/>
              </a:ext>
            </a:extLst>
          </p:cNvPr>
          <p:cNvSpPr txBox="1">
            <a:spLocks/>
          </p:cNvSpPr>
          <p:nvPr userDrawn="1"/>
        </p:nvSpPr>
        <p:spPr>
          <a:xfrm>
            <a:off x="6639846" y="636126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EC12B6-35DD-4188-82E4-988016CAB6D2}" type="slidenum">
              <a:rPr lang="en-GB" smtClean="0">
                <a:solidFill>
                  <a:srgbClr val="ADB3B8"/>
                </a:solidFill>
              </a:rPr>
              <a:pPr/>
              <a:t>‹#›</a:t>
            </a:fld>
            <a:endParaRPr lang="en-GB" dirty="0">
              <a:solidFill>
                <a:srgbClr val="ADB3B8"/>
              </a:solidFill>
            </a:endParaRPr>
          </a:p>
        </p:txBody>
      </p:sp>
      <p:pic>
        <p:nvPicPr>
          <p:cNvPr id="9" name="Picture 8">
            <a:extLst>
              <a:ext uri="{FF2B5EF4-FFF2-40B4-BE49-F238E27FC236}">
                <a16:creationId xmlns:a16="http://schemas.microsoft.com/office/drawing/2014/main" id="{CDE73BEF-C34B-4AE3-B6E6-EB21DF45505E}"/>
              </a:ext>
            </a:extLst>
          </p:cNvPr>
          <p:cNvPicPr>
            <a:picLocks noChangeAspect="1"/>
          </p:cNvPicPr>
          <p:nvPr userDrawn="1"/>
        </p:nvPicPr>
        <p:blipFill rotWithShape="1">
          <a:blip r:embed="rId6">
            <a:lum bright="70000" contrast="-70000"/>
          </a:blip>
          <a:srcRect b="83255"/>
          <a:stretch/>
        </p:blipFill>
        <p:spPr>
          <a:xfrm>
            <a:off x="0" y="0"/>
            <a:ext cx="9144000" cy="765543"/>
          </a:xfrm>
          <a:prstGeom prst="rect">
            <a:avLst/>
          </a:prstGeom>
        </p:spPr>
      </p:pic>
    </p:spTree>
    <p:extLst>
      <p:ext uri="{BB962C8B-B14F-4D97-AF65-F5344CB8AC3E}">
        <p14:creationId xmlns:p14="http://schemas.microsoft.com/office/powerpoint/2010/main" val="86232802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8.jpe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4C2010-FAF8-474C-BA57-7D8427A5AA9A}"/>
              </a:ext>
            </a:extLst>
          </p:cNvPr>
          <p:cNvSpPr/>
          <p:nvPr/>
        </p:nvSpPr>
        <p:spPr>
          <a:xfrm>
            <a:off x="657225" y="2024266"/>
            <a:ext cx="7829549" cy="1685077"/>
          </a:xfrm>
          <a:prstGeom prst="rect">
            <a:avLst/>
          </a:prstGeom>
          <a:noFill/>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GB" sz="5250" b="1" dirty="0">
                <a:ln w="10160">
                  <a:solidFill>
                    <a:srgbClr val="0038A8"/>
                  </a:solidFill>
                  <a:prstDash val="solid"/>
                </a:ln>
                <a:solidFill>
                  <a:srgbClr val="0038A8"/>
                </a:solidFill>
                <a:effectLst>
                  <a:outerShdw blurRad="38100" dist="22860" dir="5400000" algn="tl" rotWithShape="0">
                    <a:srgbClr val="000000">
                      <a:alpha val="30000"/>
                    </a:srgbClr>
                  </a:outerShdw>
                </a:effectLst>
              </a:rPr>
              <a:t>“It’s all smoke and mirrors,</a:t>
            </a:r>
          </a:p>
          <a:p>
            <a:pPr algn="ctr"/>
            <a:r>
              <a:rPr lang="en-GB" sz="5250" b="1" dirty="0">
                <a:ln w="10160">
                  <a:solidFill>
                    <a:srgbClr val="0038A8"/>
                  </a:solidFill>
                  <a:prstDash val="solid"/>
                </a:ln>
                <a:solidFill>
                  <a:srgbClr val="0038A8"/>
                </a:solidFill>
                <a:effectLst>
                  <a:outerShdw blurRad="38100" dist="22860" dir="5400000" algn="tl" rotWithShape="0">
                    <a:srgbClr val="000000">
                      <a:alpha val="30000"/>
                    </a:srgbClr>
                  </a:outerShdw>
                </a:effectLst>
              </a:rPr>
              <a:t> but I voted anyway”</a:t>
            </a:r>
            <a:endParaRPr lang="en-US" sz="5250" b="1" dirty="0">
              <a:ln w="10160">
                <a:solidFill>
                  <a:srgbClr val="0038A8"/>
                </a:solidFill>
                <a:prstDash val="solid"/>
              </a:ln>
              <a:solidFill>
                <a:srgbClr val="0038A8"/>
              </a:solidFill>
              <a:effectLst>
                <a:outerShdw blurRad="38100" dist="22860" dir="5400000" algn="tl" rotWithShape="0">
                  <a:srgbClr val="000000">
                    <a:alpha val="30000"/>
                  </a:srgbClr>
                </a:outerShdw>
              </a:effectLst>
            </a:endParaRPr>
          </a:p>
        </p:txBody>
      </p:sp>
      <p:sp>
        <p:nvSpPr>
          <p:cNvPr id="8" name="TextBox 7">
            <a:extLst>
              <a:ext uri="{FF2B5EF4-FFF2-40B4-BE49-F238E27FC236}">
                <a16:creationId xmlns:a16="http://schemas.microsoft.com/office/drawing/2014/main" id="{F7DB147C-122D-4B5A-A80E-A0FD27142F7C}"/>
              </a:ext>
            </a:extLst>
          </p:cNvPr>
          <p:cNvSpPr txBox="1"/>
          <p:nvPr/>
        </p:nvSpPr>
        <p:spPr>
          <a:xfrm>
            <a:off x="1764506" y="4162655"/>
            <a:ext cx="5614988" cy="746358"/>
          </a:xfrm>
          <a:prstGeom prst="rect">
            <a:avLst/>
          </a:prstGeom>
          <a:noFill/>
        </p:spPr>
        <p:txBody>
          <a:bodyPr wrap="square" rtlCol="0">
            <a:spAutoFit/>
          </a:bodyPr>
          <a:lstStyle/>
          <a:p>
            <a:pPr algn="ctr"/>
            <a:r>
              <a:rPr lang="en-GB" sz="2250" b="1" dirty="0"/>
              <a:t>Dr Rebecca Semmens-Wheeler</a:t>
            </a:r>
          </a:p>
          <a:p>
            <a:pPr algn="ctr"/>
            <a:r>
              <a:rPr lang="en-GB" sz="2000" dirty="0"/>
              <a:t>Birmingham City University/Centre for Brexit Studies</a:t>
            </a:r>
          </a:p>
        </p:txBody>
      </p:sp>
      <p:sp>
        <p:nvSpPr>
          <p:cNvPr id="9" name="TextBox 8">
            <a:extLst>
              <a:ext uri="{FF2B5EF4-FFF2-40B4-BE49-F238E27FC236}">
                <a16:creationId xmlns:a16="http://schemas.microsoft.com/office/drawing/2014/main" id="{E5CF3546-95C2-4A20-8F20-E45362246EB5}"/>
              </a:ext>
            </a:extLst>
          </p:cNvPr>
          <p:cNvSpPr txBox="1"/>
          <p:nvPr/>
        </p:nvSpPr>
        <p:spPr>
          <a:xfrm>
            <a:off x="1764506" y="5015056"/>
            <a:ext cx="5614988" cy="746358"/>
          </a:xfrm>
          <a:prstGeom prst="rect">
            <a:avLst/>
          </a:prstGeom>
          <a:noFill/>
        </p:spPr>
        <p:txBody>
          <a:bodyPr wrap="square" rtlCol="0">
            <a:spAutoFit/>
          </a:bodyPr>
          <a:lstStyle/>
          <a:p>
            <a:pPr algn="ctr"/>
            <a:r>
              <a:rPr lang="en-GB" sz="2250" b="1" dirty="0"/>
              <a:t>Dr Kimberley Hill</a:t>
            </a:r>
          </a:p>
          <a:p>
            <a:pPr algn="ctr"/>
            <a:r>
              <a:rPr lang="en-GB" sz="2000" dirty="0"/>
              <a:t>The University of Northampton</a:t>
            </a:r>
          </a:p>
        </p:txBody>
      </p:sp>
      <p:sp>
        <p:nvSpPr>
          <p:cNvPr id="3" name="Rectangle 2">
            <a:extLst>
              <a:ext uri="{FF2B5EF4-FFF2-40B4-BE49-F238E27FC236}">
                <a16:creationId xmlns:a16="http://schemas.microsoft.com/office/drawing/2014/main" id="{6E291F87-E9DD-44A5-BE65-9FE870CFF203}"/>
              </a:ext>
            </a:extLst>
          </p:cNvPr>
          <p:cNvSpPr/>
          <p:nvPr/>
        </p:nvSpPr>
        <p:spPr>
          <a:xfrm>
            <a:off x="-74428" y="0"/>
            <a:ext cx="9218428" cy="1207651"/>
          </a:xfrm>
          <a:prstGeom prst="rect">
            <a:avLst/>
          </a:prstGeom>
          <a:solidFill>
            <a:srgbClr val="001E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4FBD3DB0-5C65-4E5A-BD53-B7C50752FE03}"/>
              </a:ext>
            </a:extLst>
          </p:cNvPr>
          <p:cNvPicPr>
            <a:picLocks noChangeAspect="1"/>
          </p:cNvPicPr>
          <p:nvPr/>
        </p:nvPicPr>
        <p:blipFill rotWithShape="1">
          <a:blip r:embed="rId2"/>
          <a:srcRect l="19297" t="13307" r="56163" b="74548"/>
          <a:stretch/>
        </p:blipFill>
        <p:spPr>
          <a:xfrm>
            <a:off x="106525" y="127587"/>
            <a:ext cx="3667064" cy="1020813"/>
          </a:xfrm>
          <a:prstGeom prst="rect">
            <a:avLst/>
          </a:prstGeom>
        </p:spPr>
      </p:pic>
      <p:pic>
        <p:nvPicPr>
          <p:cNvPr id="10" name="Picture 9" descr="Image result for birmingham city university">
            <a:extLst>
              <a:ext uri="{FF2B5EF4-FFF2-40B4-BE49-F238E27FC236}">
                <a16:creationId xmlns:a16="http://schemas.microsoft.com/office/drawing/2014/main" id="{443D0EFE-93FA-4CBC-8599-F46D65D81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827" y="64028"/>
            <a:ext cx="1078594" cy="11010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F2048A6-49BB-484F-86DF-DFC86DF4E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9"/>
          <a:stretch/>
        </p:blipFill>
        <p:spPr>
          <a:xfrm>
            <a:off x="7917421" y="64028"/>
            <a:ext cx="1093088" cy="1101091"/>
          </a:xfrm>
          <a:prstGeom prst="rect">
            <a:avLst/>
          </a:prstGeom>
        </p:spPr>
      </p:pic>
    </p:spTree>
    <p:extLst>
      <p:ext uri="{BB962C8B-B14F-4D97-AF65-F5344CB8AC3E}">
        <p14:creationId xmlns:p14="http://schemas.microsoft.com/office/powerpoint/2010/main" val="1669777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2353"/>
            <a:ext cx="7886700" cy="994172"/>
          </a:xfrm>
        </p:spPr>
        <p:txBody>
          <a:bodyPr/>
          <a:lstStyle/>
          <a:p>
            <a:r>
              <a:rPr lang="en-GB" dirty="0"/>
              <a:t>Methods</a:t>
            </a:r>
          </a:p>
        </p:txBody>
      </p:sp>
      <p:sp>
        <p:nvSpPr>
          <p:cNvPr id="3" name="Content Placeholder 2"/>
          <p:cNvSpPr>
            <a:spLocks noGrp="1"/>
          </p:cNvSpPr>
          <p:nvPr>
            <p:ph idx="1"/>
          </p:nvPr>
        </p:nvSpPr>
        <p:spPr>
          <a:xfrm>
            <a:off x="628650" y="2184048"/>
            <a:ext cx="6986801" cy="3263504"/>
          </a:xfrm>
        </p:spPr>
        <p:txBody>
          <a:bodyPr>
            <a:normAutofit/>
          </a:bodyPr>
          <a:lstStyle/>
          <a:p>
            <a:r>
              <a:rPr lang="en-GB" sz="3000" dirty="0"/>
              <a:t>Surveyed 366 participants from across the UK - Qualitative and quantitative questions</a:t>
            </a:r>
          </a:p>
          <a:p>
            <a:r>
              <a:rPr lang="en-GB" sz="3000" dirty="0"/>
              <a:t>Qualitative interviews</a:t>
            </a:r>
          </a:p>
          <a:p>
            <a:r>
              <a:rPr lang="en-GB" sz="3000" dirty="0"/>
              <a:t>Vox Pop data gathered from leave-voting areas during the “Brexit Roadshow”</a:t>
            </a:r>
          </a:p>
        </p:txBody>
      </p:sp>
    </p:spTree>
    <p:extLst>
      <p:ext uri="{BB962C8B-B14F-4D97-AF65-F5344CB8AC3E}">
        <p14:creationId xmlns:p14="http://schemas.microsoft.com/office/powerpoint/2010/main" val="181363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1DD9-A7A0-4394-98DB-42BF1B4F5D35}"/>
              </a:ext>
            </a:extLst>
          </p:cNvPr>
          <p:cNvSpPr>
            <a:spLocks noGrp="1"/>
          </p:cNvSpPr>
          <p:nvPr>
            <p:ph type="title"/>
          </p:nvPr>
        </p:nvSpPr>
        <p:spPr>
          <a:xfrm>
            <a:off x="638503" y="647807"/>
            <a:ext cx="7886700" cy="994172"/>
          </a:xfrm>
        </p:spPr>
        <p:txBody>
          <a:bodyPr/>
          <a:lstStyle/>
          <a:p>
            <a:pPr algn="ctr"/>
            <a:r>
              <a:rPr lang="en-GB" sz="3750" b="1" dirty="0">
                <a:solidFill>
                  <a:srgbClr val="002060"/>
                </a:solidFill>
              </a:rPr>
              <a:t>Our Sample</a:t>
            </a:r>
          </a:p>
        </p:txBody>
      </p:sp>
      <p:graphicFrame>
        <p:nvGraphicFramePr>
          <p:cNvPr id="11" name="Content Placeholder 10">
            <a:extLst>
              <a:ext uri="{FF2B5EF4-FFF2-40B4-BE49-F238E27FC236}">
                <a16:creationId xmlns:a16="http://schemas.microsoft.com/office/drawing/2014/main" id="{416AB968-F945-4C41-B69A-C67820B8250A}"/>
              </a:ext>
            </a:extLst>
          </p:cNvPr>
          <p:cNvGraphicFramePr>
            <a:graphicFrameLocks noGrp="1"/>
          </p:cNvGraphicFramePr>
          <p:nvPr>
            <p:ph idx="1"/>
            <p:extLst>
              <p:ext uri="{D42A27DB-BD31-4B8C-83A1-F6EECF244321}">
                <p14:modId xmlns:p14="http://schemas.microsoft.com/office/powerpoint/2010/main" val="91038299"/>
              </p:ext>
            </p:extLst>
          </p:nvPr>
        </p:nvGraphicFramePr>
        <p:xfrm>
          <a:off x="4773168" y="2501833"/>
          <a:ext cx="3953203" cy="2784699"/>
        </p:xfrm>
        <a:graphic>
          <a:graphicData uri="http://schemas.openxmlformats.org/drawingml/2006/table">
            <a:tbl>
              <a:tblPr firstRow="1" firstCol="1" bandRow="1">
                <a:tableStyleId>{5C22544A-7EE6-4342-B048-85BDC9FD1C3A}</a:tableStyleId>
              </a:tblPr>
              <a:tblGrid>
                <a:gridCol w="1354752">
                  <a:extLst>
                    <a:ext uri="{9D8B030D-6E8A-4147-A177-3AD203B41FA5}">
                      <a16:colId xmlns:a16="http://schemas.microsoft.com/office/drawing/2014/main" val="719908801"/>
                    </a:ext>
                  </a:extLst>
                </a:gridCol>
                <a:gridCol w="1388448">
                  <a:extLst>
                    <a:ext uri="{9D8B030D-6E8A-4147-A177-3AD203B41FA5}">
                      <a16:colId xmlns:a16="http://schemas.microsoft.com/office/drawing/2014/main" val="4093416945"/>
                    </a:ext>
                  </a:extLst>
                </a:gridCol>
                <a:gridCol w="1210003">
                  <a:extLst>
                    <a:ext uri="{9D8B030D-6E8A-4147-A177-3AD203B41FA5}">
                      <a16:colId xmlns:a16="http://schemas.microsoft.com/office/drawing/2014/main" val="1414304443"/>
                    </a:ext>
                  </a:extLst>
                </a:gridCol>
              </a:tblGrid>
              <a:tr h="623388">
                <a:tc>
                  <a:txBody>
                    <a:bodyPr/>
                    <a:lstStyle/>
                    <a:p>
                      <a:pPr>
                        <a:lnSpc>
                          <a:spcPct val="115000"/>
                        </a:lnSpc>
                        <a:spcAft>
                          <a:spcPts val="1000"/>
                        </a:spcAft>
                      </a:pPr>
                      <a:r>
                        <a:rPr lang="en-GB" sz="2000" dirty="0">
                          <a:effectLst/>
                        </a:rPr>
                        <a:t>Vote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15000"/>
                        </a:lnSpc>
                        <a:spcAft>
                          <a:spcPts val="1000"/>
                        </a:spcAft>
                      </a:pPr>
                      <a:r>
                        <a:rPr lang="en-GB" sz="2000" dirty="0">
                          <a:effectLst/>
                        </a:rPr>
                        <a:t>Frequency</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100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51435" marR="51435" marT="0" marB="0"/>
                </a:tc>
                <a:extLst>
                  <a:ext uri="{0D108BD9-81ED-4DB2-BD59-A6C34878D82A}">
                    <a16:rowId xmlns:a16="http://schemas.microsoft.com/office/drawing/2014/main" val="192990413"/>
                  </a:ext>
                </a:extLst>
              </a:tr>
              <a:tr h="720437">
                <a:tc>
                  <a:txBody>
                    <a:bodyPr/>
                    <a:lstStyle/>
                    <a:p>
                      <a:pPr>
                        <a:lnSpc>
                          <a:spcPct val="115000"/>
                        </a:lnSpc>
                        <a:spcAft>
                          <a:spcPts val="1000"/>
                        </a:spcAft>
                      </a:pPr>
                      <a:r>
                        <a:rPr lang="en-GB" sz="2000" dirty="0">
                          <a:effectLst/>
                        </a:rPr>
                        <a:t>Remain</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1000"/>
                        </a:spcAft>
                      </a:pPr>
                      <a:r>
                        <a:rPr lang="en-GB" sz="2000" dirty="0">
                          <a:effectLst/>
                        </a:rPr>
                        <a:t>199</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1000"/>
                        </a:spcAft>
                      </a:pPr>
                      <a:r>
                        <a:rPr lang="en-GB" sz="2000">
                          <a:effectLst/>
                        </a:rPr>
                        <a:t>55.12%</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435364320"/>
                  </a:ext>
                </a:extLst>
              </a:tr>
              <a:tr h="720437">
                <a:tc>
                  <a:txBody>
                    <a:bodyPr/>
                    <a:lstStyle/>
                    <a:p>
                      <a:pPr>
                        <a:lnSpc>
                          <a:spcPct val="115000"/>
                        </a:lnSpc>
                        <a:spcAft>
                          <a:spcPts val="1000"/>
                        </a:spcAft>
                      </a:pPr>
                      <a:r>
                        <a:rPr lang="en-GB" sz="2000" dirty="0">
                          <a:effectLst/>
                        </a:rPr>
                        <a:t>Leave</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1000"/>
                        </a:spcAft>
                      </a:pPr>
                      <a:r>
                        <a:rPr lang="en-GB" sz="2000" dirty="0">
                          <a:effectLst/>
                          <a:latin typeface="Calibri" panose="020F0502020204030204" pitchFamily="34" charset="0"/>
                          <a:ea typeface="Times New Roman" panose="02020603050405020304" pitchFamily="18" charset="0"/>
                          <a:cs typeface="Times New Roman" panose="02020603050405020304" pitchFamily="18" charset="0"/>
                        </a:rPr>
                        <a:t>100</a:t>
                      </a:r>
                    </a:p>
                  </a:txBody>
                  <a:tcPr marL="51435" marR="51435" marT="0" marB="0"/>
                </a:tc>
                <a:tc>
                  <a:txBody>
                    <a:bodyPr/>
                    <a:lstStyle/>
                    <a:p>
                      <a:pPr algn="ctr">
                        <a:lnSpc>
                          <a:spcPct val="115000"/>
                        </a:lnSpc>
                        <a:spcAft>
                          <a:spcPts val="1000"/>
                        </a:spcAft>
                      </a:pPr>
                      <a:r>
                        <a:rPr lang="en-GB" sz="2000" dirty="0">
                          <a:effectLst/>
                        </a:rPr>
                        <a:t>27.42%</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290755236"/>
                  </a:ext>
                </a:extLst>
              </a:tr>
              <a:tr h="720437">
                <a:tc>
                  <a:txBody>
                    <a:bodyPr/>
                    <a:lstStyle/>
                    <a:p>
                      <a:pPr>
                        <a:lnSpc>
                          <a:spcPct val="115000"/>
                        </a:lnSpc>
                        <a:spcAft>
                          <a:spcPts val="1000"/>
                        </a:spcAft>
                      </a:pPr>
                      <a:r>
                        <a:rPr lang="en-GB" sz="2000">
                          <a:effectLst/>
                        </a:rPr>
                        <a:t>Did not vote</a:t>
                      </a:r>
                      <a:endParaRPr lang="en-GB"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1000"/>
                        </a:spcAft>
                      </a:pPr>
                      <a:r>
                        <a:rPr lang="en-GB" sz="2000" dirty="0">
                          <a:effectLst/>
                        </a:rPr>
                        <a:t>63</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5000"/>
                        </a:lnSpc>
                        <a:spcAft>
                          <a:spcPts val="1000"/>
                        </a:spcAft>
                      </a:pPr>
                      <a:r>
                        <a:rPr lang="en-GB" sz="2000" dirty="0">
                          <a:effectLst/>
                        </a:rPr>
                        <a:t>17.45%</a:t>
                      </a:r>
                      <a:endParaRPr lang="en-GB"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17944352"/>
                  </a:ext>
                </a:extLst>
              </a:tr>
            </a:tbl>
          </a:graphicData>
        </a:graphic>
      </p:graphicFrame>
      <p:sp>
        <p:nvSpPr>
          <p:cNvPr id="4" name="Slide Number Placeholder 3">
            <a:extLst>
              <a:ext uri="{FF2B5EF4-FFF2-40B4-BE49-F238E27FC236}">
                <a16:creationId xmlns:a16="http://schemas.microsoft.com/office/drawing/2014/main" id="{C3F8916E-3A2F-424A-ABD8-3CA299CE8837}"/>
              </a:ext>
            </a:extLst>
          </p:cNvPr>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11</a:t>
            </a:fld>
            <a:endParaRPr lang="en-GB"/>
          </a:p>
        </p:txBody>
      </p:sp>
      <p:sp>
        <p:nvSpPr>
          <p:cNvPr id="12" name="Rectangle 3">
            <a:extLst>
              <a:ext uri="{FF2B5EF4-FFF2-40B4-BE49-F238E27FC236}">
                <a16:creationId xmlns:a16="http://schemas.microsoft.com/office/drawing/2014/main" id="{018C2F84-5805-4865-B1D7-B4D5F8C22EC2}"/>
              </a:ext>
            </a:extLst>
          </p:cNvPr>
          <p:cNvSpPr>
            <a:spLocks noChangeArrowheads="1"/>
          </p:cNvSpPr>
          <p:nvPr/>
        </p:nvSpPr>
        <p:spPr bwMode="auto">
          <a:xfrm>
            <a:off x="4843483" y="2022187"/>
            <a:ext cx="2742546"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GB" altLang="en-US" sz="2400" dirty="0">
                <a:latin typeface="Calibri" panose="020F0502020204030204" pitchFamily="34" charset="0"/>
                <a:ea typeface="Arial" panose="020B0604020202020204" pitchFamily="34" charset="0"/>
                <a:cs typeface="Times New Roman" panose="02020603050405020304" pitchFamily="18" charset="0"/>
              </a:rPr>
              <a:t>EU Referendum Vote</a:t>
            </a:r>
            <a:endParaRPr lang="en-GB" altLang="en-US" sz="2400" dirty="0">
              <a:latin typeface="Arial" panose="020B0604020202020204" pitchFamily="34" charset="0"/>
            </a:endParaRPr>
          </a:p>
        </p:txBody>
      </p:sp>
      <p:sp>
        <p:nvSpPr>
          <p:cNvPr id="13" name="Rectangle 12">
            <a:extLst>
              <a:ext uri="{FF2B5EF4-FFF2-40B4-BE49-F238E27FC236}">
                <a16:creationId xmlns:a16="http://schemas.microsoft.com/office/drawing/2014/main" id="{9EAF8078-F89C-4AAF-9E29-C7D08034277E}"/>
              </a:ext>
            </a:extLst>
          </p:cNvPr>
          <p:cNvSpPr/>
          <p:nvPr/>
        </p:nvSpPr>
        <p:spPr>
          <a:xfrm>
            <a:off x="184721" y="3632981"/>
            <a:ext cx="3953203" cy="2015936"/>
          </a:xfrm>
          <a:prstGeom prst="rect">
            <a:avLst/>
          </a:prstGeom>
        </p:spPr>
        <p:txBody>
          <a:bodyPr wrap="square">
            <a:spAutoFit/>
          </a:bodyPr>
          <a:lstStyle/>
          <a:p>
            <a:r>
              <a:rPr lang="en-GB" sz="2500" dirty="0">
                <a:solidFill>
                  <a:srgbClr val="002060"/>
                </a:solidFill>
              </a:rPr>
              <a:t>2015 general election:</a:t>
            </a:r>
          </a:p>
          <a:p>
            <a:r>
              <a:rPr lang="en-GB" sz="2500" dirty="0">
                <a:solidFill>
                  <a:srgbClr val="4472C4"/>
                </a:solidFill>
              </a:rPr>
              <a:t>143 voted Labour (39.6%)</a:t>
            </a:r>
          </a:p>
          <a:p>
            <a:r>
              <a:rPr lang="en-GB" sz="2500" dirty="0">
                <a:solidFill>
                  <a:srgbClr val="4472C4"/>
                </a:solidFill>
              </a:rPr>
              <a:t>80 did not vote (22.2%)</a:t>
            </a:r>
          </a:p>
          <a:p>
            <a:r>
              <a:rPr lang="en-GB" sz="2500" dirty="0">
                <a:solidFill>
                  <a:srgbClr val="4472C4"/>
                </a:solidFill>
              </a:rPr>
              <a:t>74 voted Conservative (20.5%)</a:t>
            </a:r>
            <a:endParaRPr lang="en-GB" sz="2500" i="1" dirty="0">
              <a:solidFill>
                <a:srgbClr val="4472C4"/>
              </a:solidFill>
            </a:endParaRPr>
          </a:p>
        </p:txBody>
      </p:sp>
      <p:sp>
        <p:nvSpPr>
          <p:cNvPr id="14" name="Rectangle 13">
            <a:extLst>
              <a:ext uri="{FF2B5EF4-FFF2-40B4-BE49-F238E27FC236}">
                <a16:creationId xmlns:a16="http://schemas.microsoft.com/office/drawing/2014/main" id="{479D3136-586A-4399-8835-6201AED87CA8}"/>
              </a:ext>
            </a:extLst>
          </p:cNvPr>
          <p:cNvSpPr/>
          <p:nvPr/>
        </p:nvSpPr>
        <p:spPr>
          <a:xfrm>
            <a:off x="184720" y="1413064"/>
            <a:ext cx="3953204" cy="2015936"/>
          </a:xfrm>
          <a:prstGeom prst="rect">
            <a:avLst/>
          </a:prstGeom>
        </p:spPr>
        <p:txBody>
          <a:bodyPr wrap="square">
            <a:spAutoFit/>
          </a:bodyPr>
          <a:lstStyle/>
          <a:p>
            <a:r>
              <a:rPr lang="en-GB" sz="2500" dirty="0">
                <a:solidFill>
                  <a:srgbClr val="4472C4"/>
                </a:solidFill>
              </a:rPr>
              <a:t>Age: 18-82 years old (</a:t>
            </a:r>
            <a:r>
              <a:rPr lang="en-GB" sz="2500" i="1" dirty="0">
                <a:solidFill>
                  <a:srgbClr val="4472C4"/>
                </a:solidFill>
              </a:rPr>
              <a:t>M</a:t>
            </a:r>
            <a:r>
              <a:rPr lang="en-GB" sz="2500" dirty="0">
                <a:solidFill>
                  <a:srgbClr val="4472C4"/>
                </a:solidFill>
              </a:rPr>
              <a:t> = 27.65)</a:t>
            </a:r>
          </a:p>
          <a:p>
            <a:r>
              <a:rPr lang="en-GB" sz="2500" dirty="0">
                <a:solidFill>
                  <a:srgbClr val="4472C4"/>
                </a:solidFill>
              </a:rPr>
              <a:t>83 males, 266 females, 12 other</a:t>
            </a:r>
          </a:p>
          <a:p>
            <a:r>
              <a:rPr lang="en-GB" sz="2500" dirty="0">
                <a:solidFill>
                  <a:srgbClr val="4472C4"/>
                </a:solidFill>
              </a:rPr>
              <a:t>233 (61.8%) students</a:t>
            </a:r>
            <a:endParaRPr lang="en-GB" sz="2500" i="1" dirty="0">
              <a:solidFill>
                <a:srgbClr val="4472C4"/>
              </a:solidFill>
            </a:endParaRPr>
          </a:p>
        </p:txBody>
      </p:sp>
    </p:spTree>
    <p:extLst>
      <p:ext uri="{BB962C8B-B14F-4D97-AF65-F5344CB8AC3E}">
        <p14:creationId xmlns:p14="http://schemas.microsoft.com/office/powerpoint/2010/main" val="294311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E4AA-663F-485F-9D67-2C0261F50B62}"/>
              </a:ext>
            </a:extLst>
          </p:cNvPr>
          <p:cNvSpPr>
            <a:spLocks noGrp="1"/>
          </p:cNvSpPr>
          <p:nvPr>
            <p:ph type="title"/>
          </p:nvPr>
        </p:nvSpPr>
        <p:spPr>
          <a:xfrm>
            <a:off x="628650" y="1354336"/>
            <a:ext cx="7886700" cy="994172"/>
          </a:xfrm>
        </p:spPr>
        <p:txBody>
          <a:bodyPr>
            <a:normAutofit fontScale="90000"/>
          </a:bodyPr>
          <a:lstStyle/>
          <a:p>
            <a:r>
              <a:rPr lang="en-GB" dirty="0"/>
              <a:t>Demographics: Employment status</a:t>
            </a:r>
          </a:p>
        </p:txBody>
      </p:sp>
      <p:sp>
        <p:nvSpPr>
          <p:cNvPr id="4" name="Slide Number Placeholder 3">
            <a:extLst>
              <a:ext uri="{FF2B5EF4-FFF2-40B4-BE49-F238E27FC236}">
                <a16:creationId xmlns:a16="http://schemas.microsoft.com/office/drawing/2014/main" id="{213E7D20-74A7-412B-B9E0-42F70B6CB583}"/>
              </a:ext>
            </a:extLst>
          </p:cNvPr>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12</a:t>
            </a:fld>
            <a:endParaRPr lang="en-GB"/>
          </a:p>
        </p:txBody>
      </p:sp>
      <p:pic>
        <p:nvPicPr>
          <p:cNvPr id="5" name="Picture 4">
            <a:extLst>
              <a:ext uri="{FF2B5EF4-FFF2-40B4-BE49-F238E27FC236}">
                <a16:creationId xmlns:a16="http://schemas.microsoft.com/office/drawing/2014/main" id="{5D3C5438-7A00-458F-9F7D-B750B59A4535}"/>
              </a:ext>
            </a:extLst>
          </p:cNvPr>
          <p:cNvPicPr>
            <a:picLocks noChangeAspect="1"/>
          </p:cNvPicPr>
          <p:nvPr/>
        </p:nvPicPr>
        <p:blipFill rotWithShape="1">
          <a:blip r:embed="rId3"/>
          <a:srcRect l="27895" t="32046" r="22500" b="35906"/>
          <a:stretch/>
        </p:blipFill>
        <p:spPr>
          <a:xfrm>
            <a:off x="816433" y="2192756"/>
            <a:ext cx="7722375" cy="3741700"/>
          </a:xfrm>
          <a:prstGeom prst="rect">
            <a:avLst/>
          </a:prstGeom>
        </p:spPr>
      </p:pic>
    </p:spTree>
    <p:extLst>
      <p:ext uri="{BB962C8B-B14F-4D97-AF65-F5344CB8AC3E}">
        <p14:creationId xmlns:p14="http://schemas.microsoft.com/office/powerpoint/2010/main" val="1518691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E4AA-663F-485F-9D67-2C0261F50B62}"/>
              </a:ext>
            </a:extLst>
          </p:cNvPr>
          <p:cNvSpPr>
            <a:spLocks noGrp="1"/>
          </p:cNvSpPr>
          <p:nvPr>
            <p:ph type="title"/>
          </p:nvPr>
        </p:nvSpPr>
        <p:spPr>
          <a:xfrm>
            <a:off x="628650" y="1354336"/>
            <a:ext cx="7886700" cy="994172"/>
          </a:xfrm>
        </p:spPr>
        <p:txBody>
          <a:bodyPr/>
          <a:lstStyle/>
          <a:p>
            <a:r>
              <a:rPr lang="en-GB" dirty="0"/>
              <a:t>Demographics: Education level</a:t>
            </a:r>
          </a:p>
        </p:txBody>
      </p:sp>
      <p:sp>
        <p:nvSpPr>
          <p:cNvPr id="4" name="Slide Number Placeholder 3">
            <a:extLst>
              <a:ext uri="{FF2B5EF4-FFF2-40B4-BE49-F238E27FC236}">
                <a16:creationId xmlns:a16="http://schemas.microsoft.com/office/drawing/2014/main" id="{213E7D20-74A7-412B-B9E0-42F70B6CB583}"/>
              </a:ext>
            </a:extLst>
          </p:cNvPr>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13</a:t>
            </a:fld>
            <a:endParaRPr lang="en-GB"/>
          </a:p>
        </p:txBody>
      </p:sp>
      <p:pic>
        <p:nvPicPr>
          <p:cNvPr id="5" name="Picture 4">
            <a:extLst>
              <a:ext uri="{FF2B5EF4-FFF2-40B4-BE49-F238E27FC236}">
                <a16:creationId xmlns:a16="http://schemas.microsoft.com/office/drawing/2014/main" id="{5D3C5438-7A00-458F-9F7D-B750B59A4535}"/>
              </a:ext>
            </a:extLst>
          </p:cNvPr>
          <p:cNvPicPr>
            <a:picLocks noChangeAspect="1"/>
          </p:cNvPicPr>
          <p:nvPr/>
        </p:nvPicPr>
        <p:blipFill rotWithShape="1">
          <a:blip r:embed="rId2"/>
          <a:srcRect l="27895" t="32046" r="22500" b="35906"/>
          <a:stretch/>
        </p:blipFill>
        <p:spPr>
          <a:xfrm>
            <a:off x="914401" y="2240223"/>
            <a:ext cx="6085097" cy="2948395"/>
          </a:xfrm>
          <a:prstGeom prst="rect">
            <a:avLst/>
          </a:prstGeom>
        </p:spPr>
      </p:pic>
      <p:grpSp>
        <p:nvGrpSpPr>
          <p:cNvPr id="8" name="Group 7">
            <a:extLst>
              <a:ext uri="{FF2B5EF4-FFF2-40B4-BE49-F238E27FC236}">
                <a16:creationId xmlns:a16="http://schemas.microsoft.com/office/drawing/2014/main" id="{45B7FF3C-9AA5-4EB1-BABE-123803D8EB2A}"/>
              </a:ext>
            </a:extLst>
          </p:cNvPr>
          <p:cNvGrpSpPr/>
          <p:nvPr/>
        </p:nvGrpSpPr>
        <p:grpSpPr>
          <a:xfrm>
            <a:off x="628650" y="2240224"/>
            <a:ext cx="7886700" cy="3611936"/>
            <a:chOff x="1164562" y="1843965"/>
            <a:chExt cx="9525433" cy="4075572"/>
          </a:xfrm>
        </p:grpSpPr>
        <p:pic>
          <p:nvPicPr>
            <p:cNvPr id="3" name="Picture 2">
              <a:extLst>
                <a:ext uri="{FF2B5EF4-FFF2-40B4-BE49-F238E27FC236}">
                  <a16:creationId xmlns:a16="http://schemas.microsoft.com/office/drawing/2014/main" id="{881340CA-CC76-4CFA-A61D-FA9E6FEB8CCA}"/>
                </a:ext>
              </a:extLst>
            </p:cNvPr>
            <p:cNvPicPr>
              <a:picLocks noChangeAspect="1"/>
            </p:cNvPicPr>
            <p:nvPr/>
          </p:nvPicPr>
          <p:blipFill rotWithShape="1">
            <a:blip r:embed="rId3"/>
            <a:srcRect l="22500" t="32749" r="10437" b="28993"/>
            <a:stretch/>
          </p:blipFill>
          <p:spPr>
            <a:xfrm>
              <a:off x="1164562" y="1843965"/>
              <a:ext cx="9525433" cy="4075572"/>
            </a:xfrm>
            <a:prstGeom prst="rect">
              <a:avLst/>
            </a:prstGeom>
          </p:spPr>
        </p:pic>
        <p:sp>
          <p:nvSpPr>
            <p:cNvPr id="7" name="Rectangle 6">
              <a:extLst>
                <a:ext uri="{FF2B5EF4-FFF2-40B4-BE49-F238E27FC236}">
                  <a16:creationId xmlns:a16="http://schemas.microsoft.com/office/drawing/2014/main" id="{0CDBE4A3-A111-45CF-86E5-B0A04852D515}"/>
                </a:ext>
              </a:extLst>
            </p:cNvPr>
            <p:cNvSpPr/>
            <p:nvPr/>
          </p:nvSpPr>
          <p:spPr>
            <a:xfrm>
              <a:off x="6597315" y="4372351"/>
              <a:ext cx="4026569" cy="1299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Tree>
    <p:extLst>
      <p:ext uri="{BB962C8B-B14F-4D97-AF65-F5344CB8AC3E}">
        <p14:creationId xmlns:p14="http://schemas.microsoft.com/office/powerpoint/2010/main" val="122569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E4AA-663F-485F-9D67-2C0261F50B62}"/>
              </a:ext>
            </a:extLst>
          </p:cNvPr>
          <p:cNvSpPr>
            <a:spLocks noGrp="1"/>
          </p:cNvSpPr>
          <p:nvPr>
            <p:ph type="title"/>
          </p:nvPr>
        </p:nvSpPr>
        <p:spPr>
          <a:xfrm>
            <a:off x="628650" y="634655"/>
            <a:ext cx="7886700" cy="994172"/>
          </a:xfrm>
        </p:spPr>
        <p:txBody>
          <a:bodyPr>
            <a:normAutofit fontScale="90000"/>
          </a:bodyPr>
          <a:lstStyle/>
          <a:p>
            <a:r>
              <a:rPr lang="en-GB" dirty="0"/>
              <a:t>Demographics: Vote in referendum</a:t>
            </a:r>
          </a:p>
        </p:txBody>
      </p:sp>
      <p:sp>
        <p:nvSpPr>
          <p:cNvPr id="4" name="Slide Number Placeholder 3">
            <a:extLst>
              <a:ext uri="{FF2B5EF4-FFF2-40B4-BE49-F238E27FC236}">
                <a16:creationId xmlns:a16="http://schemas.microsoft.com/office/drawing/2014/main" id="{213E7D20-74A7-412B-B9E0-42F70B6CB583}"/>
              </a:ext>
            </a:extLst>
          </p:cNvPr>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14</a:t>
            </a:fld>
            <a:endParaRPr lang="en-GB"/>
          </a:p>
        </p:txBody>
      </p:sp>
      <p:sp>
        <p:nvSpPr>
          <p:cNvPr id="7" name="Rectangle 6">
            <a:extLst>
              <a:ext uri="{FF2B5EF4-FFF2-40B4-BE49-F238E27FC236}">
                <a16:creationId xmlns:a16="http://schemas.microsoft.com/office/drawing/2014/main" id="{0CDBE4A3-A111-45CF-86E5-B0A04852D515}"/>
              </a:ext>
            </a:extLst>
          </p:cNvPr>
          <p:cNvSpPr/>
          <p:nvPr/>
        </p:nvSpPr>
        <p:spPr>
          <a:xfrm>
            <a:off x="4947987" y="4136513"/>
            <a:ext cx="3019927" cy="974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a:extLst>
              <a:ext uri="{FF2B5EF4-FFF2-40B4-BE49-F238E27FC236}">
                <a16:creationId xmlns:a16="http://schemas.microsoft.com/office/drawing/2014/main" id="{4C407295-9405-431E-80E6-77F85C3B8CC6}"/>
              </a:ext>
            </a:extLst>
          </p:cNvPr>
          <p:cNvPicPr>
            <a:picLocks noChangeAspect="1"/>
          </p:cNvPicPr>
          <p:nvPr/>
        </p:nvPicPr>
        <p:blipFill rotWithShape="1">
          <a:blip r:embed="rId2"/>
          <a:srcRect l="20570" t="44089" r="16492" b="9845"/>
          <a:stretch/>
        </p:blipFill>
        <p:spPr>
          <a:xfrm>
            <a:off x="745958" y="1879935"/>
            <a:ext cx="7465354" cy="4098174"/>
          </a:xfrm>
          <a:prstGeom prst="rect">
            <a:avLst/>
          </a:prstGeom>
        </p:spPr>
      </p:pic>
    </p:spTree>
    <p:extLst>
      <p:ext uri="{BB962C8B-B14F-4D97-AF65-F5344CB8AC3E}">
        <p14:creationId xmlns:p14="http://schemas.microsoft.com/office/powerpoint/2010/main" val="93099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6387"/>
            <a:ext cx="7886700" cy="994172"/>
          </a:xfrm>
        </p:spPr>
        <p:txBody>
          <a:bodyPr/>
          <a:lstStyle/>
          <a:p>
            <a:pPr algn="ctr"/>
            <a:r>
              <a:rPr lang="en-GB" b="1" dirty="0">
                <a:solidFill>
                  <a:srgbClr val="002060"/>
                </a:solidFill>
              </a:rPr>
              <a:t>Methods: Survey questionnaires</a:t>
            </a:r>
          </a:p>
        </p:txBody>
      </p:sp>
      <p:sp>
        <p:nvSpPr>
          <p:cNvPr id="3" name="Content Placeholder 2"/>
          <p:cNvSpPr>
            <a:spLocks noGrp="1"/>
          </p:cNvSpPr>
          <p:nvPr>
            <p:ph idx="1"/>
          </p:nvPr>
        </p:nvSpPr>
        <p:spPr>
          <a:xfrm>
            <a:off x="628650" y="1689170"/>
            <a:ext cx="7519064" cy="3263504"/>
          </a:xfrm>
        </p:spPr>
        <p:txBody>
          <a:bodyPr>
            <a:noAutofit/>
          </a:bodyPr>
          <a:lstStyle/>
          <a:p>
            <a:pPr>
              <a:lnSpc>
                <a:spcPct val="150000"/>
              </a:lnSpc>
            </a:pPr>
            <a:r>
              <a:rPr lang="en-GB" sz="2500" dirty="0">
                <a:solidFill>
                  <a:srgbClr val="4472C4"/>
                </a:solidFill>
              </a:rPr>
              <a:t>Locus of Control scale (Rotter, 1966)</a:t>
            </a:r>
          </a:p>
          <a:p>
            <a:pPr>
              <a:lnSpc>
                <a:spcPct val="150000"/>
              </a:lnSpc>
            </a:pPr>
            <a:r>
              <a:rPr lang="en-GB" sz="2500" dirty="0">
                <a:solidFill>
                  <a:srgbClr val="002060"/>
                </a:solidFill>
              </a:rPr>
              <a:t>Social Dominance Orientation scale (</a:t>
            </a:r>
            <a:r>
              <a:rPr lang="en-GB" sz="2500" dirty="0" err="1">
                <a:solidFill>
                  <a:srgbClr val="002060"/>
                </a:solidFill>
              </a:rPr>
              <a:t>Pratto</a:t>
            </a:r>
            <a:r>
              <a:rPr lang="en-GB" sz="2500" dirty="0">
                <a:solidFill>
                  <a:srgbClr val="002060"/>
                </a:solidFill>
              </a:rPr>
              <a:t> et al, 1994)</a:t>
            </a:r>
          </a:p>
          <a:p>
            <a:pPr>
              <a:lnSpc>
                <a:spcPct val="150000"/>
              </a:lnSpc>
            </a:pPr>
            <a:r>
              <a:rPr lang="en-GB" sz="2500" dirty="0">
                <a:solidFill>
                  <a:srgbClr val="4472C4"/>
                </a:solidFill>
              </a:rPr>
              <a:t>Modern Racial Prejudice scale (</a:t>
            </a:r>
            <a:r>
              <a:rPr lang="en-GB" sz="2500" dirty="0" err="1">
                <a:solidFill>
                  <a:srgbClr val="4472C4"/>
                </a:solidFill>
              </a:rPr>
              <a:t>Akrami</a:t>
            </a:r>
            <a:r>
              <a:rPr lang="en-GB" sz="2500" dirty="0">
                <a:solidFill>
                  <a:srgbClr val="4472C4"/>
                </a:solidFill>
              </a:rPr>
              <a:t> et al, 2000)</a:t>
            </a:r>
          </a:p>
          <a:p>
            <a:pPr>
              <a:lnSpc>
                <a:spcPct val="150000"/>
              </a:lnSpc>
            </a:pPr>
            <a:r>
              <a:rPr lang="en-GB" sz="2500" dirty="0">
                <a:solidFill>
                  <a:srgbClr val="002060"/>
                </a:solidFill>
              </a:rPr>
              <a:t>Decision Making Questionnaire (French et al, 1993)</a:t>
            </a:r>
          </a:p>
          <a:p>
            <a:pPr>
              <a:lnSpc>
                <a:spcPct val="150000"/>
              </a:lnSpc>
            </a:pPr>
            <a:r>
              <a:rPr lang="en-GB" sz="2500" dirty="0">
                <a:solidFill>
                  <a:srgbClr val="4472C4"/>
                </a:solidFill>
              </a:rPr>
              <a:t>Social Self-Esteem scale (Crocker &amp; </a:t>
            </a:r>
            <a:r>
              <a:rPr lang="en-GB" sz="2500" dirty="0" err="1">
                <a:solidFill>
                  <a:srgbClr val="4472C4"/>
                </a:solidFill>
              </a:rPr>
              <a:t>Luhtanen</a:t>
            </a:r>
            <a:r>
              <a:rPr lang="en-GB" sz="2500" dirty="0">
                <a:solidFill>
                  <a:srgbClr val="4472C4"/>
                </a:solidFill>
              </a:rPr>
              <a:t>, 1990)</a:t>
            </a:r>
          </a:p>
          <a:p>
            <a:pPr>
              <a:lnSpc>
                <a:spcPct val="150000"/>
              </a:lnSpc>
            </a:pPr>
            <a:r>
              <a:rPr lang="en-GB" sz="2500" dirty="0">
                <a:solidFill>
                  <a:srgbClr val="002060"/>
                </a:solidFill>
              </a:rPr>
              <a:t>Empathy: Interpersonal Reactivity Scale (Davis, 1980)</a:t>
            </a:r>
          </a:p>
        </p:txBody>
      </p:sp>
    </p:spTree>
    <p:extLst>
      <p:ext uri="{BB962C8B-B14F-4D97-AF65-F5344CB8AC3E}">
        <p14:creationId xmlns:p14="http://schemas.microsoft.com/office/powerpoint/2010/main" val="364907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27B6651-7F2F-4D30-8DFA-83FCA3B3EEEE}"/>
              </a:ext>
            </a:extLst>
          </p:cNvPr>
          <p:cNvGraphicFramePr>
            <a:graphicFrameLocks noGrp="1"/>
          </p:cNvGraphicFramePr>
          <p:nvPr>
            <p:ph idx="1"/>
            <p:extLst>
              <p:ext uri="{D42A27DB-BD31-4B8C-83A1-F6EECF244321}">
                <p14:modId xmlns:p14="http://schemas.microsoft.com/office/powerpoint/2010/main" val="3677556080"/>
              </p:ext>
            </p:extLst>
          </p:nvPr>
        </p:nvGraphicFramePr>
        <p:xfrm>
          <a:off x="429905" y="709683"/>
          <a:ext cx="8270543" cy="5449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A27B6651-7F2F-4D30-8DFA-83FCA3B3EEEE}"/>
              </a:ext>
            </a:extLst>
          </p:cNvPr>
          <p:cNvGraphicFramePr>
            <a:graphicFrameLocks/>
          </p:cNvGraphicFramePr>
          <p:nvPr>
            <p:extLst>
              <p:ext uri="{D42A27DB-BD31-4B8C-83A1-F6EECF244321}">
                <p14:modId xmlns:p14="http://schemas.microsoft.com/office/powerpoint/2010/main" val="6498041"/>
              </p:ext>
            </p:extLst>
          </p:nvPr>
        </p:nvGraphicFramePr>
        <p:xfrm>
          <a:off x="443552" y="694711"/>
          <a:ext cx="8256896" cy="49090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9646676-136E-4001-A87C-BFFF7077AB57}"/>
              </a:ext>
            </a:extLst>
          </p:cNvPr>
          <p:cNvSpPr txBox="1"/>
          <p:nvPr/>
        </p:nvSpPr>
        <p:spPr>
          <a:xfrm>
            <a:off x="5485441" y="5784753"/>
            <a:ext cx="1425327" cy="323165"/>
          </a:xfrm>
          <a:prstGeom prst="rect">
            <a:avLst/>
          </a:prstGeom>
          <a:noFill/>
        </p:spPr>
        <p:txBody>
          <a:bodyPr wrap="none" rtlCol="0">
            <a:spAutoFit/>
          </a:bodyPr>
          <a:lstStyle/>
          <a:p>
            <a:r>
              <a:rPr lang="en-GB" sz="1500" dirty="0"/>
              <a:t>Locus of control</a:t>
            </a:r>
          </a:p>
        </p:txBody>
      </p:sp>
      <p:sp>
        <p:nvSpPr>
          <p:cNvPr id="7" name="TextBox 6">
            <a:extLst>
              <a:ext uri="{FF2B5EF4-FFF2-40B4-BE49-F238E27FC236}">
                <a16:creationId xmlns:a16="http://schemas.microsoft.com/office/drawing/2014/main" id="{7E2B19F9-47D4-44DE-8C33-67111EC914EA}"/>
              </a:ext>
            </a:extLst>
          </p:cNvPr>
          <p:cNvSpPr txBox="1"/>
          <p:nvPr/>
        </p:nvSpPr>
        <p:spPr>
          <a:xfrm>
            <a:off x="2559034" y="5767001"/>
            <a:ext cx="871777" cy="323165"/>
          </a:xfrm>
          <a:prstGeom prst="rect">
            <a:avLst/>
          </a:prstGeom>
          <a:noFill/>
        </p:spPr>
        <p:txBody>
          <a:bodyPr wrap="none" rtlCol="0">
            <a:spAutoFit/>
          </a:bodyPr>
          <a:lstStyle/>
          <a:p>
            <a:r>
              <a:rPr lang="en-GB" sz="1500" dirty="0"/>
              <a:t>Empathy</a:t>
            </a:r>
          </a:p>
        </p:txBody>
      </p:sp>
      <p:sp>
        <p:nvSpPr>
          <p:cNvPr id="8" name="TextBox 7">
            <a:extLst>
              <a:ext uri="{FF2B5EF4-FFF2-40B4-BE49-F238E27FC236}">
                <a16:creationId xmlns:a16="http://schemas.microsoft.com/office/drawing/2014/main" id="{6F35A69A-8C8B-497B-BA97-6EC9F613896B}"/>
              </a:ext>
            </a:extLst>
          </p:cNvPr>
          <p:cNvSpPr txBox="1"/>
          <p:nvPr/>
        </p:nvSpPr>
        <p:spPr>
          <a:xfrm>
            <a:off x="3583638" y="5787199"/>
            <a:ext cx="1901803" cy="323165"/>
          </a:xfrm>
          <a:prstGeom prst="rect">
            <a:avLst/>
          </a:prstGeom>
          <a:noFill/>
        </p:spPr>
        <p:txBody>
          <a:bodyPr wrap="none" rtlCol="0">
            <a:spAutoFit/>
          </a:bodyPr>
          <a:lstStyle/>
          <a:p>
            <a:r>
              <a:rPr lang="en-GB" sz="1500" dirty="0"/>
              <a:t>Collective self-esteem</a:t>
            </a:r>
          </a:p>
        </p:txBody>
      </p:sp>
      <p:sp>
        <p:nvSpPr>
          <p:cNvPr id="9" name="TextBox 8">
            <a:extLst>
              <a:ext uri="{FF2B5EF4-FFF2-40B4-BE49-F238E27FC236}">
                <a16:creationId xmlns:a16="http://schemas.microsoft.com/office/drawing/2014/main" id="{846158A2-F856-46E1-9648-88F796414BE0}"/>
              </a:ext>
            </a:extLst>
          </p:cNvPr>
          <p:cNvSpPr txBox="1"/>
          <p:nvPr/>
        </p:nvSpPr>
        <p:spPr>
          <a:xfrm>
            <a:off x="6937619" y="5669336"/>
            <a:ext cx="1612942" cy="553998"/>
          </a:xfrm>
          <a:prstGeom prst="rect">
            <a:avLst/>
          </a:prstGeom>
          <a:noFill/>
        </p:spPr>
        <p:txBody>
          <a:bodyPr wrap="none" rtlCol="0">
            <a:spAutoFit/>
          </a:bodyPr>
          <a:lstStyle/>
          <a:p>
            <a:r>
              <a:rPr lang="en-GB" sz="1500" dirty="0"/>
              <a:t>Social Dominance </a:t>
            </a:r>
          </a:p>
          <a:p>
            <a:r>
              <a:rPr lang="en-GB" sz="1500" dirty="0"/>
              <a:t>Orientation</a:t>
            </a:r>
          </a:p>
        </p:txBody>
      </p:sp>
    </p:spTree>
    <p:extLst>
      <p:ext uri="{BB962C8B-B14F-4D97-AF65-F5344CB8AC3E}">
        <p14:creationId xmlns:p14="http://schemas.microsoft.com/office/powerpoint/2010/main" val="176698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69282"/>
            <a:ext cx="7886700" cy="994172"/>
          </a:xfrm>
        </p:spPr>
        <p:txBody>
          <a:bodyPr>
            <a:normAutofit/>
          </a:bodyPr>
          <a:lstStyle/>
          <a:p>
            <a:pPr algn="ctr"/>
            <a:r>
              <a:rPr lang="en-GB" dirty="0"/>
              <a:t>Qualitative survey questions</a:t>
            </a:r>
          </a:p>
        </p:txBody>
      </p:sp>
      <p:sp>
        <p:nvSpPr>
          <p:cNvPr id="3" name="Content Placeholder 2"/>
          <p:cNvSpPr>
            <a:spLocks noGrp="1"/>
          </p:cNvSpPr>
          <p:nvPr>
            <p:ph idx="1"/>
          </p:nvPr>
        </p:nvSpPr>
        <p:spPr>
          <a:xfrm>
            <a:off x="628650" y="1797248"/>
            <a:ext cx="7744252" cy="3263504"/>
          </a:xfrm>
        </p:spPr>
        <p:txBody>
          <a:bodyPr>
            <a:noAutofit/>
          </a:bodyPr>
          <a:lstStyle/>
          <a:p>
            <a:r>
              <a:rPr lang="en-GB" b="1" dirty="0"/>
              <a:t>How did you vote…. What were your main reasons for voting (or not voting) this way? ….. Please explain more about your reason here.</a:t>
            </a:r>
          </a:p>
          <a:p>
            <a:pPr marL="0" indent="0">
              <a:buNone/>
            </a:pPr>
            <a:endParaRPr lang="en-GB" dirty="0"/>
          </a:p>
          <a:p>
            <a:r>
              <a:rPr lang="en-GB" dirty="0"/>
              <a:t>How do you feel now about the way you voted in the EU referendum? </a:t>
            </a:r>
          </a:p>
          <a:p>
            <a:pPr marL="0" indent="0">
              <a:buNone/>
            </a:pPr>
            <a:endParaRPr lang="en-GB" dirty="0"/>
          </a:p>
          <a:p>
            <a:r>
              <a:rPr lang="en-GB" dirty="0"/>
              <a:t>Please type anything you'd like to add about your reasons for voting this way, or for not voting.</a:t>
            </a:r>
          </a:p>
          <a:p>
            <a:endParaRPr lang="en-GB" dirty="0"/>
          </a:p>
        </p:txBody>
      </p:sp>
    </p:spTree>
    <p:extLst>
      <p:ext uri="{BB962C8B-B14F-4D97-AF65-F5344CB8AC3E}">
        <p14:creationId xmlns:p14="http://schemas.microsoft.com/office/powerpoint/2010/main" val="425502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929" y="1023732"/>
            <a:ext cx="7530142" cy="1669773"/>
          </a:xfrm>
        </p:spPr>
        <p:txBody>
          <a:bodyPr>
            <a:normAutofit fontScale="90000"/>
          </a:bodyPr>
          <a:lstStyle/>
          <a:p>
            <a:pPr>
              <a:lnSpc>
                <a:spcPct val="100000"/>
              </a:lnSpc>
            </a:pPr>
            <a:r>
              <a:rPr lang="en-GB" sz="3900" b="1" dirty="0">
                <a:latin typeface="+mn-lt"/>
              </a:rPr>
              <a:t>We’re not happy and no-one is listening</a:t>
            </a:r>
            <a:br>
              <a:rPr lang="en-GB" sz="3900" b="1" dirty="0">
                <a:latin typeface="+mn-lt"/>
              </a:rPr>
            </a:br>
            <a:r>
              <a:rPr lang="en-GB" dirty="0"/>
              <a:t> </a:t>
            </a:r>
            <a:endParaRPr lang="en-GB" b="1" dirty="0"/>
          </a:p>
        </p:txBody>
      </p:sp>
      <p:sp>
        <p:nvSpPr>
          <p:cNvPr id="3" name="Content Placeholder 2"/>
          <p:cNvSpPr>
            <a:spLocks noGrp="1"/>
          </p:cNvSpPr>
          <p:nvPr>
            <p:ph idx="1"/>
          </p:nvPr>
        </p:nvSpPr>
        <p:spPr>
          <a:xfrm>
            <a:off x="549138" y="2358958"/>
            <a:ext cx="3637100" cy="3927547"/>
          </a:xfrm>
        </p:spPr>
        <p:txBody>
          <a:bodyPr>
            <a:noAutofit/>
          </a:bodyPr>
          <a:lstStyle/>
          <a:p>
            <a:pPr marL="514350" lvl="0" indent="-514350">
              <a:lnSpc>
                <a:spcPct val="100000"/>
              </a:lnSpc>
              <a:spcBef>
                <a:spcPts val="600"/>
              </a:spcBef>
              <a:spcAft>
                <a:spcPts val="600"/>
              </a:spcAft>
              <a:buFont typeface="+mj-lt"/>
              <a:buAutoNum type="alphaLcParenR"/>
            </a:pPr>
            <a:r>
              <a:rPr lang="en-GB" sz="2300" dirty="0"/>
              <a:t>An opportunity to register personal protest </a:t>
            </a:r>
          </a:p>
          <a:p>
            <a:pPr marL="514350" lvl="0" indent="-514350">
              <a:lnSpc>
                <a:spcPct val="100000"/>
              </a:lnSpc>
              <a:spcBef>
                <a:spcPts val="600"/>
              </a:spcBef>
              <a:spcAft>
                <a:spcPts val="600"/>
              </a:spcAft>
              <a:buFont typeface="+mj-lt"/>
              <a:buAutoNum type="alphaLcParenR"/>
            </a:pPr>
            <a:r>
              <a:rPr lang="en-GB" sz="2300" dirty="0"/>
              <a:t>Limited trust or conﬁdence in the people in power who are meant to serve them</a:t>
            </a:r>
          </a:p>
          <a:p>
            <a:pPr marL="514350" lvl="0" indent="-514350">
              <a:lnSpc>
                <a:spcPct val="100000"/>
              </a:lnSpc>
              <a:spcBef>
                <a:spcPts val="600"/>
              </a:spcBef>
              <a:spcAft>
                <a:spcPts val="600"/>
              </a:spcAft>
              <a:buFont typeface="+mj-lt"/>
              <a:buAutoNum type="alphaLcParenR"/>
            </a:pPr>
            <a:r>
              <a:rPr lang="en-GB" sz="2300" dirty="0"/>
              <a:t>Disunity within the ‘leave’ camp</a:t>
            </a:r>
          </a:p>
        </p:txBody>
      </p:sp>
      <p:sp>
        <p:nvSpPr>
          <p:cNvPr id="6" name="Rectangle 5">
            <a:extLst>
              <a:ext uri="{FF2B5EF4-FFF2-40B4-BE49-F238E27FC236}">
                <a16:creationId xmlns:a16="http://schemas.microsoft.com/office/drawing/2014/main" id="{CE354EF3-155D-4186-B28E-32A0A2A12895}"/>
              </a:ext>
            </a:extLst>
          </p:cNvPr>
          <p:cNvSpPr/>
          <p:nvPr/>
        </p:nvSpPr>
        <p:spPr>
          <a:xfrm>
            <a:off x="0" y="0"/>
            <a:ext cx="9144000" cy="842211"/>
          </a:xfrm>
          <a:prstGeom prst="rect">
            <a:avLst/>
          </a:prstGeom>
          <a:solidFill>
            <a:srgbClr val="001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93B7FBF-614F-4F78-9FE8-045D7DAFB9A9}"/>
              </a:ext>
            </a:extLst>
          </p:cNvPr>
          <p:cNvSpPr txBox="1"/>
          <p:nvPr/>
        </p:nvSpPr>
        <p:spPr>
          <a:xfrm>
            <a:off x="252663" y="96262"/>
            <a:ext cx="4920916" cy="584775"/>
          </a:xfrm>
          <a:prstGeom prst="rect">
            <a:avLst/>
          </a:prstGeom>
          <a:noFill/>
        </p:spPr>
        <p:txBody>
          <a:bodyPr wrap="square" rtlCol="0">
            <a:spAutoFit/>
          </a:bodyPr>
          <a:lstStyle/>
          <a:p>
            <a:pPr marL="457200" indent="-457200">
              <a:buFont typeface="Wingdings" panose="05000000000000000000" pitchFamily="2" charset="2"/>
              <a:buChar char="Ø"/>
            </a:pPr>
            <a:r>
              <a:rPr lang="en-GB" sz="3200" b="1" dirty="0">
                <a:solidFill>
                  <a:schemeClr val="bg1"/>
                </a:solidFill>
                <a:effectLst>
                  <a:outerShdw blurRad="38100" dist="38100" dir="2700000" algn="tl">
                    <a:srgbClr val="000000">
                      <a:alpha val="43137"/>
                    </a:srgbClr>
                  </a:outerShdw>
                </a:effectLst>
              </a:rPr>
              <a:t>Leavers’ Voting Reasons:</a:t>
            </a:r>
          </a:p>
        </p:txBody>
      </p:sp>
      <p:sp>
        <p:nvSpPr>
          <p:cNvPr id="10" name="Rectangle 9">
            <a:extLst>
              <a:ext uri="{FF2B5EF4-FFF2-40B4-BE49-F238E27FC236}">
                <a16:creationId xmlns:a16="http://schemas.microsoft.com/office/drawing/2014/main" id="{6DB5918F-8800-4045-ADA0-B1A0DA4867BE}"/>
              </a:ext>
            </a:extLst>
          </p:cNvPr>
          <p:cNvSpPr/>
          <p:nvPr/>
        </p:nvSpPr>
        <p:spPr>
          <a:xfrm>
            <a:off x="849759" y="1702833"/>
            <a:ext cx="9143999" cy="523220"/>
          </a:xfrm>
          <a:prstGeom prst="rect">
            <a:avLst/>
          </a:prstGeom>
        </p:spPr>
        <p:txBody>
          <a:bodyPr wrap="square">
            <a:spAutoFit/>
          </a:bodyPr>
          <a:lstStyle/>
          <a:p>
            <a:r>
              <a:rPr lang="en-GB" sz="2500" dirty="0">
                <a:solidFill>
                  <a:prstClr val="black"/>
                </a:solidFill>
                <a:latin typeface="Calibri Light" panose="020F0302020204030204"/>
                <a:ea typeface="+mj-ea"/>
                <a:cs typeface="+mj-cs"/>
              </a:rPr>
              <a:t>Dissatisfaction within existing UK political and social structures</a:t>
            </a:r>
            <a:r>
              <a:rPr lang="en-GB" sz="2800" i="1" dirty="0">
                <a:solidFill>
                  <a:prstClr val="black"/>
                </a:solidFill>
                <a:latin typeface="Calibri Light" panose="020F0302020204030204"/>
                <a:ea typeface="+mj-ea"/>
                <a:cs typeface="+mj-cs"/>
              </a:rPr>
              <a:t> </a:t>
            </a:r>
            <a:endParaRPr lang="en-GB" dirty="0"/>
          </a:p>
        </p:txBody>
      </p:sp>
      <p:sp>
        <p:nvSpPr>
          <p:cNvPr id="11" name="TextBox 10">
            <a:extLst>
              <a:ext uri="{FF2B5EF4-FFF2-40B4-BE49-F238E27FC236}">
                <a16:creationId xmlns:a16="http://schemas.microsoft.com/office/drawing/2014/main" id="{6938A41A-007A-493D-91F1-5EE2C7B0F199}"/>
              </a:ext>
            </a:extLst>
          </p:cNvPr>
          <p:cNvSpPr txBox="1"/>
          <p:nvPr/>
        </p:nvSpPr>
        <p:spPr>
          <a:xfrm>
            <a:off x="146290" y="1216813"/>
            <a:ext cx="1143000" cy="938719"/>
          </a:xfrm>
          <a:prstGeom prst="rect">
            <a:avLst/>
          </a:prstGeom>
          <a:noFill/>
        </p:spPr>
        <p:txBody>
          <a:bodyPr wrap="square" rtlCol="0">
            <a:spAutoFit/>
          </a:bodyPr>
          <a:lstStyle/>
          <a:p>
            <a:r>
              <a:rPr lang="en-GB" sz="5500" b="1" dirty="0">
                <a:ln w="10160">
                  <a:solidFill>
                    <a:srgbClr val="001E3C"/>
                  </a:solidFill>
                  <a:prstDash val="solid"/>
                </a:ln>
                <a:solidFill>
                  <a:srgbClr val="FFFFFF"/>
                </a:solidFill>
                <a:effectLst>
                  <a:outerShdw blurRad="38100" dist="22860" dir="5400000" algn="tl" rotWithShape="0">
                    <a:srgbClr val="000000">
                      <a:alpha val="30000"/>
                    </a:srgbClr>
                  </a:outerShdw>
                </a:effectLst>
              </a:rPr>
              <a:t>1.</a:t>
            </a:r>
          </a:p>
        </p:txBody>
      </p:sp>
      <p:sp>
        <p:nvSpPr>
          <p:cNvPr id="12" name="Rectangle 11">
            <a:extLst>
              <a:ext uri="{FF2B5EF4-FFF2-40B4-BE49-F238E27FC236}">
                <a16:creationId xmlns:a16="http://schemas.microsoft.com/office/drawing/2014/main" id="{519601D8-72DD-4285-9740-24FE461DA4CB}"/>
              </a:ext>
            </a:extLst>
          </p:cNvPr>
          <p:cNvSpPr/>
          <p:nvPr/>
        </p:nvSpPr>
        <p:spPr>
          <a:xfrm>
            <a:off x="3972397" y="3560059"/>
            <a:ext cx="2793191" cy="1015663"/>
          </a:xfrm>
          <a:prstGeom prst="rect">
            <a:avLst/>
          </a:prstGeom>
        </p:spPr>
        <p:txBody>
          <a:bodyPr wrap="square">
            <a:spAutoFit/>
          </a:bodyPr>
          <a:lstStyle/>
          <a:p>
            <a:pPr algn="ctr"/>
            <a:r>
              <a:rPr lang="en-GB" sz="2000" dirty="0">
                <a:ln w="10160">
                  <a:solidFill>
                    <a:srgbClr val="0038A8"/>
                  </a:solidFill>
                  <a:prstDash val="solid"/>
                </a:ln>
                <a:solidFill>
                  <a:srgbClr val="0038A8"/>
                </a:solidFill>
              </a:rPr>
              <a:t>“It’s all smoke and mirrors, but I voted anyway”</a:t>
            </a:r>
          </a:p>
        </p:txBody>
      </p:sp>
      <p:sp>
        <p:nvSpPr>
          <p:cNvPr id="13" name="Rectangle 12">
            <a:extLst>
              <a:ext uri="{FF2B5EF4-FFF2-40B4-BE49-F238E27FC236}">
                <a16:creationId xmlns:a16="http://schemas.microsoft.com/office/drawing/2014/main" id="{9F684485-C0FC-4E6D-83C3-576E273DF72C}"/>
              </a:ext>
            </a:extLst>
          </p:cNvPr>
          <p:cNvSpPr/>
          <p:nvPr/>
        </p:nvSpPr>
        <p:spPr>
          <a:xfrm>
            <a:off x="4836305" y="2267618"/>
            <a:ext cx="4087175" cy="1107996"/>
          </a:xfrm>
          <a:prstGeom prst="rect">
            <a:avLst/>
          </a:prstGeom>
        </p:spPr>
        <p:txBody>
          <a:bodyPr wrap="square">
            <a:spAutoFit/>
          </a:bodyPr>
          <a:lstStyle/>
          <a:p>
            <a:pPr algn="ctr"/>
            <a:r>
              <a:rPr lang="en-GB" sz="2200" b="1" dirty="0">
                <a:ln w="0"/>
                <a:solidFill>
                  <a:srgbClr val="C00000"/>
                </a:solidFill>
                <a:ea typeface="Times New Roman" panose="02020603050405020304" pitchFamily="18" charset="0"/>
              </a:rPr>
              <a:t>“I was not happy with the things that were happening, but knew things needed to change”</a:t>
            </a:r>
            <a:endParaRPr lang="en-GB" sz="2200" b="1" dirty="0">
              <a:ln w="0"/>
              <a:solidFill>
                <a:srgbClr val="C00000"/>
              </a:solidFill>
            </a:endParaRPr>
          </a:p>
        </p:txBody>
      </p:sp>
      <p:sp>
        <p:nvSpPr>
          <p:cNvPr id="14" name="Rectangle 13">
            <a:extLst>
              <a:ext uri="{FF2B5EF4-FFF2-40B4-BE49-F238E27FC236}">
                <a16:creationId xmlns:a16="http://schemas.microsoft.com/office/drawing/2014/main" id="{A3CA7A1E-ABB8-4595-BE3C-8331AC7886AD}"/>
              </a:ext>
            </a:extLst>
          </p:cNvPr>
          <p:cNvSpPr/>
          <p:nvPr/>
        </p:nvSpPr>
        <p:spPr>
          <a:xfrm>
            <a:off x="6457953" y="3505989"/>
            <a:ext cx="2771776" cy="1384995"/>
          </a:xfrm>
          <a:prstGeom prst="rect">
            <a:avLst/>
          </a:prstGeom>
        </p:spPr>
        <p:txBody>
          <a:bodyPr wrap="square">
            <a:spAutoFit/>
          </a:bodyPr>
          <a:lstStyle/>
          <a:p>
            <a:pPr algn="ctr"/>
            <a:r>
              <a:rPr lang="en-GB" sz="2100" b="1" dirty="0">
                <a:ea typeface="Times New Roman" panose="02020603050405020304" pitchFamily="18" charset="0"/>
              </a:rPr>
              <a:t>“I don't think our politicians are </a:t>
            </a:r>
            <a:br>
              <a:rPr lang="en-GB" sz="2100" b="1" dirty="0">
                <a:ea typeface="Times New Roman" panose="02020603050405020304" pitchFamily="18" charset="0"/>
              </a:rPr>
            </a:br>
            <a:r>
              <a:rPr lang="en-GB" sz="2100" b="1" dirty="0">
                <a:ea typeface="Times New Roman" panose="02020603050405020304" pitchFamily="18" charset="0"/>
              </a:rPr>
              <a:t>listening to the people”</a:t>
            </a:r>
            <a:endParaRPr lang="en-GB" sz="2100" b="1" dirty="0"/>
          </a:p>
        </p:txBody>
      </p:sp>
      <p:sp>
        <p:nvSpPr>
          <p:cNvPr id="16" name="Rectangle 15">
            <a:extLst>
              <a:ext uri="{FF2B5EF4-FFF2-40B4-BE49-F238E27FC236}">
                <a16:creationId xmlns:a16="http://schemas.microsoft.com/office/drawing/2014/main" id="{1D7677F1-A7DE-4C98-8519-786181DEBD46}"/>
              </a:ext>
            </a:extLst>
          </p:cNvPr>
          <p:cNvSpPr/>
          <p:nvPr/>
        </p:nvSpPr>
        <p:spPr>
          <a:xfrm>
            <a:off x="4161244" y="4910938"/>
            <a:ext cx="2428875" cy="923330"/>
          </a:xfrm>
          <a:prstGeom prst="rect">
            <a:avLst/>
          </a:prstGeom>
        </p:spPr>
        <p:txBody>
          <a:bodyPr wrap="square">
            <a:spAutoFit/>
          </a:bodyPr>
          <a:lstStyle/>
          <a:p>
            <a:pPr algn="ctr"/>
            <a:r>
              <a:rPr lang="en-GB" b="1" dirty="0">
                <a:solidFill>
                  <a:schemeClr val="accent6">
                    <a:lumMod val="75000"/>
                  </a:schemeClr>
                </a:solidFill>
                <a:latin typeface="Arial" panose="020B0604020202020204" pitchFamily="34" charset="0"/>
                <a:ea typeface="Times New Roman" panose="02020603050405020304" pitchFamily="18" charset="0"/>
              </a:rPr>
              <a:t>“I don't tell anyone since they think I'm a racist”</a:t>
            </a:r>
            <a:endParaRPr lang="en-GB" b="1" dirty="0">
              <a:solidFill>
                <a:schemeClr val="accent6">
                  <a:lumMod val="75000"/>
                </a:schemeClr>
              </a:solidFill>
            </a:endParaRPr>
          </a:p>
        </p:txBody>
      </p:sp>
      <p:sp>
        <p:nvSpPr>
          <p:cNvPr id="17" name="Rectangle 16">
            <a:extLst>
              <a:ext uri="{FF2B5EF4-FFF2-40B4-BE49-F238E27FC236}">
                <a16:creationId xmlns:a16="http://schemas.microsoft.com/office/drawing/2014/main" id="{6BF2B357-8415-4F5A-B594-E5A2FE0705D9}"/>
              </a:ext>
            </a:extLst>
          </p:cNvPr>
          <p:cNvSpPr/>
          <p:nvPr/>
        </p:nvSpPr>
        <p:spPr>
          <a:xfrm>
            <a:off x="6694421" y="5095604"/>
            <a:ext cx="2229059" cy="738664"/>
          </a:xfrm>
          <a:prstGeom prst="rect">
            <a:avLst/>
          </a:prstGeom>
        </p:spPr>
        <p:txBody>
          <a:bodyPr wrap="square">
            <a:spAutoFit/>
          </a:bodyPr>
          <a:lstStyle/>
          <a:p>
            <a:pPr algn="ctr"/>
            <a:r>
              <a:rPr lang="en-GB" sz="2100" b="1" dirty="0">
                <a:solidFill>
                  <a:srgbClr val="7030A0"/>
                </a:solidFill>
                <a:ea typeface="Times New Roman" panose="02020603050405020304" pitchFamily="18" charset="0"/>
              </a:rPr>
              <a:t>“…control of our borders is vital!”</a:t>
            </a:r>
            <a:endParaRPr lang="en-GB" sz="2100" b="1" dirty="0">
              <a:solidFill>
                <a:srgbClr val="7030A0"/>
              </a:solidFill>
            </a:endParaRPr>
          </a:p>
        </p:txBody>
      </p:sp>
    </p:spTree>
    <p:extLst>
      <p:ext uri="{BB962C8B-B14F-4D97-AF65-F5344CB8AC3E}">
        <p14:creationId xmlns:p14="http://schemas.microsoft.com/office/powerpoint/2010/main" val="2388929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19</a:t>
            </a:fld>
            <a:endParaRPr lang="en-GB"/>
          </a:p>
        </p:txBody>
      </p:sp>
      <p:sp>
        <p:nvSpPr>
          <p:cNvPr id="6" name="Rectangle 5">
            <a:extLst>
              <a:ext uri="{FF2B5EF4-FFF2-40B4-BE49-F238E27FC236}">
                <a16:creationId xmlns:a16="http://schemas.microsoft.com/office/drawing/2014/main" id="{1B95379F-B035-43E1-B678-A0F3F826E1E0}"/>
              </a:ext>
            </a:extLst>
          </p:cNvPr>
          <p:cNvSpPr/>
          <p:nvPr/>
        </p:nvSpPr>
        <p:spPr>
          <a:xfrm>
            <a:off x="0" y="0"/>
            <a:ext cx="9144000" cy="842211"/>
          </a:xfrm>
          <a:prstGeom prst="rect">
            <a:avLst/>
          </a:prstGeom>
          <a:solidFill>
            <a:srgbClr val="001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1A3EF21-0314-45F1-B246-4A7473EB2412}"/>
              </a:ext>
            </a:extLst>
          </p:cNvPr>
          <p:cNvSpPr txBox="1"/>
          <p:nvPr/>
        </p:nvSpPr>
        <p:spPr>
          <a:xfrm>
            <a:off x="252663" y="96262"/>
            <a:ext cx="4920916" cy="584775"/>
          </a:xfrm>
          <a:prstGeom prst="rect">
            <a:avLst/>
          </a:prstGeom>
          <a:noFill/>
        </p:spPr>
        <p:txBody>
          <a:bodyPr wrap="square" rtlCol="0">
            <a:spAutoFit/>
          </a:bodyPr>
          <a:lstStyle/>
          <a:p>
            <a:pPr marL="457200" indent="-457200">
              <a:buFont typeface="Wingdings" panose="05000000000000000000" pitchFamily="2" charset="2"/>
              <a:buChar char="Ø"/>
            </a:pPr>
            <a:r>
              <a:rPr lang="en-GB" sz="3200" b="1" dirty="0">
                <a:solidFill>
                  <a:schemeClr val="bg1"/>
                </a:solidFill>
                <a:effectLst>
                  <a:outerShdw blurRad="38100" dist="38100" dir="2700000" algn="tl">
                    <a:srgbClr val="000000">
                      <a:alpha val="43137"/>
                    </a:srgbClr>
                  </a:outerShdw>
                </a:effectLst>
              </a:rPr>
              <a:t>Leavers’ Voting Reasons:</a:t>
            </a:r>
          </a:p>
        </p:txBody>
      </p:sp>
      <p:sp>
        <p:nvSpPr>
          <p:cNvPr id="8" name="Title 1">
            <a:extLst>
              <a:ext uri="{FF2B5EF4-FFF2-40B4-BE49-F238E27FC236}">
                <a16:creationId xmlns:a16="http://schemas.microsoft.com/office/drawing/2014/main" id="{41C81924-15B9-43CB-B762-7C10FB01DA89}"/>
              </a:ext>
            </a:extLst>
          </p:cNvPr>
          <p:cNvSpPr txBox="1">
            <a:spLocks/>
          </p:cNvSpPr>
          <p:nvPr/>
        </p:nvSpPr>
        <p:spPr>
          <a:xfrm>
            <a:off x="372685" y="1023732"/>
            <a:ext cx="8398631" cy="16697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900" b="1" dirty="0">
                <a:latin typeface="+mn-lt"/>
              </a:rPr>
              <a:t>The EU is unfit, unfair and will fail</a:t>
            </a:r>
            <a:br>
              <a:rPr lang="en-GB" sz="3900" b="1" dirty="0">
                <a:latin typeface="+mn-lt"/>
              </a:rPr>
            </a:br>
            <a:r>
              <a:rPr lang="en-GB" dirty="0"/>
              <a:t> </a:t>
            </a:r>
            <a:endParaRPr lang="en-GB" b="1" dirty="0"/>
          </a:p>
        </p:txBody>
      </p:sp>
      <p:sp>
        <p:nvSpPr>
          <p:cNvPr id="9" name="Rectangle 8">
            <a:extLst>
              <a:ext uri="{FF2B5EF4-FFF2-40B4-BE49-F238E27FC236}">
                <a16:creationId xmlns:a16="http://schemas.microsoft.com/office/drawing/2014/main" id="{1FEAE8F9-1B9C-4AE8-B8DD-2BB523F702BD}"/>
              </a:ext>
            </a:extLst>
          </p:cNvPr>
          <p:cNvSpPr/>
          <p:nvPr/>
        </p:nvSpPr>
        <p:spPr>
          <a:xfrm>
            <a:off x="1135528" y="1702833"/>
            <a:ext cx="6892823" cy="907941"/>
          </a:xfrm>
          <a:prstGeom prst="rect">
            <a:avLst/>
          </a:prstGeom>
        </p:spPr>
        <p:txBody>
          <a:bodyPr wrap="square">
            <a:spAutoFit/>
          </a:bodyPr>
          <a:lstStyle/>
          <a:p>
            <a:r>
              <a:rPr lang="en-GB" sz="2500" dirty="0">
                <a:solidFill>
                  <a:prstClr val="black"/>
                </a:solidFill>
                <a:latin typeface="Calibri Light" panose="020F0302020204030204"/>
                <a:ea typeface="+mj-ea"/>
                <a:cs typeface="+mj-cs"/>
              </a:rPr>
              <a:t>Concern about economic distribution, precarity and austerity within the EU</a:t>
            </a:r>
            <a:r>
              <a:rPr lang="en-GB" sz="2800" i="1" dirty="0">
                <a:solidFill>
                  <a:prstClr val="black"/>
                </a:solidFill>
                <a:latin typeface="Calibri Light" panose="020F0302020204030204"/>
                <a:ea typeface="+mj-ea"/>
                <a:cs typeface="+mj-cs"/>
              </a:rPr>
              <a:t> </a:t>
            </a:r>
            <a:endParaRPr lang="en-GB" dirty="0"/>
          </a:p>
        </p:txBody>
      </p:sp>
      <p:sp>
        <p:nvSpPr>
          <p:cNvPr id="13" name="Content Placeholder 2">
            <a:extLst>
              <a:ext uri="{FF2B5EF4-FFF2-40B4-BE49-F238E27FC236}">
                <a16:creationId xmlns:a16="http://schemas.microsoft.com/office/drawing/2014/main" id="{4CF90639-DF37-4682-90D9-5DEF619799FC}"/>
              </a:ext>
            </a:extLst>
          </p:cNvPr>
          <p:cNvSpPr>
            <a:spLocks noGrp="1"/>
          </p:cNvSpPr>
          <p:nvPr>
            <p:ph idx="1"/>
          </p:nvPr>
        </p:nvSpPr>
        <p:spPr>
          <a:xfrm>
            <a:off x="628651" y="2693505"/>
            <a:ext cx="3943350" cy="3507270"/>
          </a:xfrm>
        </p:spPr>
        <p:txBody>
          <a:bodyPr>
            <a:noAutofit/>
          </a:bodyPr>
          <a:lstStyle/>
          <a:p>
            <a:pPr marL="342900" lvl="0" indent="-342900">
              <a:lnSpc>
                <a:spcPct val="100000"/>
              </a:lnSpc>
              <a:spcBef>
                <a:spcPts val="600"/>
              </a:spcBef>
              <a:spcAft>
                <a:spcPts val="600"/>
              </a:spcAft>
              <a:buFont typeface="+mj-lt"/>
              <a:buAutoNum type="alphaLcParenR"/>
            </a:pPr>
            <a:r>
              <a:rPr lang="en-GB" sz="2300" dirty="0">
                <a:latin typeface="Calibri" panose="020F0502020204030204" pitchFamily="34" charset="0"/>
                <a:ea typeface="Calibri" panose="020F0502020204030204" pitchFamily="34" charset="0"/>
                <a:cs typeface="Times New Roman" panose="02020603050405020304" pitchFamily="18" charset="0"/>
              </a:rPr>
              <a:t>Focused on limited economic resources and deprivation </a:t>
            </a:r>
          </a:p>
          <a:p>
            <a:pPr marL="342900" lvl="0" indent="-342900">
              <a:lnSpc>
                <a:spcPct val="100000"/>
              </a:lnSpc>
              <a:spcBef>
                <a:spcPts val="600"/>
              </a:spcBef>
              <a:spcAft>
                <a:spcPts val="600"/>
              </a:spcAft>
              <a:buFont typeface="+mj-lt"/>
              <a:buAutoNum type="alphaLcParenR"/>
            </a:pPr>
            <a:r>
              <a:rPr lang="en-GB" sz="2300" dirty="0">
                <a:latin typeface="Calibri" panose="020F0502020204030204" pitchFamily="34" charset="0"/>
                <a:ea typeface="Calibri" panose="020F0502020204030204" pitchFamily="34" charset="0"/>
                <a:cs typeface="Times New Roman" panose="02020603050405020304" pitchFamily="18" charset="0"/>
              </a:rPr>
              <a:t>Presentation of the EU as outmoded and no longer fit for purpose</a:t>
            </a:r>
          </a:p>
          <a:p>
            <a:pPr marL="342900" lvl="0" indent="-342900">
              <a:lnSpc>
                <a:spcPct val="100000"/>
              </a:lnSpc>
              <a:spcBef>
                <a:spcPts val="600"/>
              </a:spcBef>
              <a:spcAft>
                <a:spcPts val="600"/>
              </a:spcAft>
              <a:buFont typeface="+mj-lt"/>
              <a:buAutoNum type="alphaLcParenR"/>
            </a:pPr>
            <a:r>
              <a:rPr lang="en-GB" sz="2300" dirty="0">
                <a:latin typeface="Calibri" panose="020F0502020204030204" pitchFamily="34" charset="0"/>
                <a:ea typeface="Calibri" panose="020F0502020204030204" pitchFamily="34" charset="0"/>
                <a:cs typeface="Times New Roman" panose="02020603050405020304" pitchFamily="18" charset="0"/>
              </a:rPr>
              <a:t>Controlled immigration as a means to address austerity </a:t>
            </a:r>
          </a:p>
        </p:txBody>
      </p:sp>
      <p:sp>
        <p:nvSpPr>
          <p:cNvPr id="14" name="TextBox 13">
            <a:extLst>
              <a:ext uri="{FF2B5EF4-FFF2-40B4-BE49-F238E27FC236}">
                <a16:creationId xmlns:a16="http://schemas.microsoft.com/office/drawing/2014/main" id="{349BF81E-3439-40AF-9586-1492FB3FF5AA}"/>
              </a:ext>
            </a:extLst>
          </p:cNvPr>
          <p:cNvSpPr txBox="1"/>
          <p:nvPr/>
        </p:nvSpPr>
        <p:spPr>
          <a:xfrm>
            <a:off x="195985" y="1206874"/>
            <a:ext cx="1143000" cy="938719"/>
          </a:xfrm>
          <a:prstGeom prst="rect">
            <a:avLst/>
          </a:prstGeom>
          <a:noFill/>
        </p:spPr>
        <p:txBody>
          <a:bodyPr wrap="square" rtlCol="0">
            <a:spAutoFit/>
          </a:bodyPr>
          <a:lstStyle/>
          <a:p>
            <a:r>
              <a:rPr lang="en-GB" sz="5500" b="1" dirty="0">
                <a:ln w="10160">
                  <a:solidFill>
                    <a:srgbClr val="001E3C"/>
                  </a:solidFill>
                  <a:prstDash val="solid"/>
                </a:ln>
                <a:solidFill>
                  <a:srgbClr val="FFFFFF"/>
                </a:solidFill>
                <a:effectLst>
                  <a:outerShdw blurRad="38100" dist="22860" dir="5400000" algn="tl" rotWithShape="0">
                    <a:srgbClr val="000000">
                      <a:alpha val="30000"/>
                    </a:srgbClr>
                  </a:outerShdw>
                </a:effectLst>
              </a:rPr>
              <a:t>2.</a:t>
            </a:r>
          </a:p>
        </p:txBody>
      </p:sp>
      <p:sp>
        <p:nvSpPr>
          <p:cNvPr id="16" name="Rectangle 15">
            <a:extLst>
              <a:ext uri="{FF2B5EF4-FFF2-40B4-BE49-F238E27FC236}">
                <a16:creationId xmlns:a16="http://schemas.microsoft.com/office/drawing/2014/main" id="{00AFC55E-D3E8-42D4-BC95-F1D8230FBB0E}"/>
              </a:ext>
            </a:extLst>
          </p:cNvPr>
          <p:cNvSpPr/>
          <p:nvPr/>
        </p:nvSpPr>
        <p:spPr>
          <a:xfrm>
            <a:off x="4253295" y="2227416"/>
            <a:ext cx="4652203" cy="738664"/>
          </a:xfrm>
          <a:prstGeom prst="rect">
            <a:avLst/>
          </a:prstGeom>
        </p:spPr>
        <p:txBody>
          <a:bodyPr wrap="square">
            <a:spAutoFit/>
          </a:bodyPr>
          <a:lstStyle/>
          <a:p>
            <a:pPr algn="ctr"/>
            <a:r>
              <a:rPr lang="en-GB" sz="2100" b="1" dirty="0">
                <a:solidFill>
                  <a:srgbClr val="FF0000"/>
                </a:solidFill>
                <a:ea typeface="Times New Roman" panose="02020603050405020304" pitchFamily="18" charset="0"/>
              </a:rPr>
              <a:t>“…use the money to invest in our country and the people who need it”</a:t>
            </a:r>
            <a:endParaRPr lang="en-GB" sz="2100" b="1" dirty="0">
              <a:solidFill>
                <a:srgbClr val="FF0000"/>
              </a:solidFill>
            </a:endParaRPr>
          </a:p>
        </p:txBody>
      </p:sp>
      <p:sp>
        <p:nvSpPr>
          <p:cNvPr id="19" name="Rectangle 18">
            <a:extLst>
              <a:ext uri="{FF2B5EF4-FFF2-40B4-BE49-F238E27FC236}">
                <a16:creationId xmlns:a16="http://schemas.microsoft.com/office/drawing/2014/main" id="{D41B2265-00F7-4CD8-99D7-D5CA112F42E4}"/>
              </a:ext>
            </a:extLst>
          </p:cNvPr>
          <p:cNvSpPr/>
          <p:nvPr/>
        </p:nvSpPr>
        <p:spPr>
          <a:xfrm>
            <a:off x="6560871" y="3154647"/>
            <a:ext cx="2567332" cy="1384995"/>
          </a:xfrm>
          <a:prstGeom prst="rect">
            <a:avLst/>
          </a:prstGeom>
        </p:spPr>
        <p:txBody>
          <a:bodyPr wrap="square">
            <a:spAutoFit/>
          </a:bodyPr>
          <a:lstStyle/>
          <a:p>
            <a:pPr algn="ctr"/>
            <a:r>
              <a:rPr lang="en-GB" sz="2100" b="1" dirty="0">
                <a:solidFill>
                  <a:srgbClr val="00B050"/>
                </a:solidFill>
                <a:ea typeface="Times New Roman" panose="02020603050405020304" pitchFamily="18" charset="0"/>
              </a:rPr>
              <a:t>“…well intentioned, but it morphed into a bureaucratic monster”</a:t>
            </a:r>
            <a:endParaRPr lang="en-GB" sz="2100" b="1" dirty="0">
              <a:solidFill>
                <a:srgbClr val="00B050"/>
              </a:solidFill>
            </a:endParaRPr>
          </a:p>
        </p:txBody>
      </p:sp>
      <p:sp>
        <p:nvSpPr>
          <p:cNvPr id="21" name="Rectangle 20">
            <a:extLst>
              <a:ext uri="{FF2B5EF4-FFF2-40B4-BE49-F238E27FC236}">
                <a16:creationId xmlns:a16="http://schemas.microsoft.com/office/drawing/2014/main" id="{0D5F0025-7890-4F90-82E5-1D6E26AD0A20}"/>
              </a:ext>
            </a:extLst>
          </p:cNvPr>
          <p:cNvSpPr/>
          <p:nvPr/>
        </p:nvSpPr>
        <p:spPr>
          <a:xfrm>
            <a:off x="4377798" y="4684059"/>
            <a:ext cx="4509027" cy="1384995"/>
          </a:xfrm>
          <a:prstGeom prst="rect">
            <a:avLst/>
          </a:prstGeom>
        </p:spPr>
        <p:txBody>
          <a:bodyPr wrap="square">
            <a:spAutoFit/>
          </a:bodyPr>
          <a:lstStyle/>
          <a:p>
            <a:pPr algn="ctr"/>
            <a:r>
              <a:rPr lang="en-GB" sz="2100" b="1" dirty="0">
                <a:solidFill>
                  <a:srgbClr val="001E3C"/>
                </a:solidFill>
                <a:ea typeface="Times New Roman" panose="02020603050405020304" pitchFamily="18" charset="0"/>
              </a:rPr>
              <a:t>“We cannot afford to keep taking on immigrants, we have homeless </a:t>
            </a:r>
            <a:br>
              <a:rPr lang="en-GB" sz="2100" b="1" dirty="0">
                <a:solidFill>
                  <a:srgbClr val="001E3C"/>
                </a:solidFill>
                <a:ea typeface="Times New Roman" panose="02020603050405020304" pitchFamily="18" charset="0"/>
              </a:rPr>
            </a:br>
            <a:r>
              <a:rPr lang="en-GB" sz="2100" b="1" dirty="0">
                <a:solidFill>
                  <a:srgbClr val="001E3C"/>
                </a:solidFill>
                <a:ea typeface="Times New Roman" panose="02020603050405020304" pitchFamily="18" charset="0"/>
              </a:rPr>
              <a:t>people, people not getting health </a:t>
            </a:r>
            <a:br>
              <a:rPr lang="en-GB" sz="2100" b="1" dirty="0">
                <a:solidFill>
                  <a:srgbClr val="001E3C"/>
                </a:solidFill>
                <a:ea typeface="Times New Roman" panose="02020603050405020304" pitchFamily="18" charset="0"/>
              </a:rPr>
            </a:br>
            <a:r>
              <a:rPr lang="en-GB" sz="2100" b="1" dirty="0">
                <a:solidFill>
                  <a:srgbClr val="001E3C"/>
                </a:solidFill>
                <a:ea typeface="Times New Roman" panose="02020603050405020304" pitchFamily="18" charset="0"/>
              </a:rPr>
              <a:t>care, education or being able to eat”</a:t>
            </a:r>
            <a:endParaRPr lang="en-GB" sz="2100" b="1" dirty="0">
              <a:solidFill>
                <a:srgbClr val="001E3C"/>
              </a:solidFill>
            </a:endParaRPr>
          </a:p>
        </p:txBody>
      </p:sp>
      <p:sp>
        <p:nvSpPr>
          <p:cNvPr id="23" name="Rectangle 22">
            <a:extLst>
              <a:ext uri="{FF2B5EF4-FFF2-40B4-BE49-F238E27FC236}">
                <a16:creationId xmlns:a16="http://schemas.microsoft.com/office/drawing/2014/main" id="{BC0D5933-C038-4A05-A377-AB91B3CDF424}"/>
              </a:ext>
            </a:extLst>
          </p:cNvPr>
          <p:cNvSpPr/>
          <p:nvPr/>
        </p:nvSpPr>
        <p:spPr>
          <a:xfrm>
            <a:off x="4371968" y="3114475"/>
            <a:ext cx="2330274" cy="1384995"/>
          </a:xfrm>
          <a:prstGeom prst="rect">
            <a:avLst/>
          </a:prstGeom>
        </p:spPr>
        <p:txBody>
          <a:bodyPr wrap="square">
            <a:spAutoFit/>
          </a:bodyPr>
          <a:lstStyle/>
          <a:p>
            <a:pPr algn="ctr"/>
            <a:r>
              <a:rPr lang="en-GB" sz="2100" b="1" dirty="0">
                <a:solidFill>
                  <a:srgbClr val="7030A0"/>
                </a:solidFill>
              </a:rPr>
              <a:t>“The EU will implode before it changes its’ attitudes”</a:t>
            </a:r>
          </a:p>
        </p:txBody>
      </p:sp>
    </p:spTree>
    <p:extLst>
      <p:ext uri="{BB962C8B-B14F-4D97-AF65-F5344CB8AC3E}">
        <p14:creationId xmlns:p14="http://schemas.microsoft.com/office/powerpoint/2010/main" val="979243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3362"/>
            <a:ext cx="7886700" cy="994172"/>
          </a:xfrm>
        </p:spPr>
        <p:txBody>
          <a:bodyPr/>
          <a:lstStyle/>
          <a:p>
            <a:pPr algn="ctr"/>
            <a:r>
              <a:rPr lang="en-GB" dirty="0"/>
              <a:t>Overview</a:t>
            </a:r>
          </a:p>
        </p:txBody>
      </p:sp>
      <p:sp>
        <p:nvSpPr>
          <p:cNvPr id="3" name="Content Placeholder 2"/>
          <p:cNvSpPr>
            <a:spLocks noGrp="1"/>
          </p:cNvSpPr>
          <p:nvPr>
            <p:ph idx="1"/>
          </p:nvPr>
        </p:nvSpPr>
        <p:spPr>
          <a:xfrm>
            <a:off x="628650" y="2184048"/>
            <a:ext cx="6489602" cy="3263504"/>
          </a:xfrm>
        </p:spPr>
        <p:txBody>
          <a:bodyPr>
            <a:noAutofit/>
          </a:bodyPr>
          <a:lstStyle/>
          <a:p>
            <a:r>
              <a:rPr lang="en-GB" dirty="0"/>
              <a:t>What the Brexit? </a:t>
            </a:r>
          </a:p>
          <a:p>
            <a:r>
              <a:rPr lang="en-GB" dirty="0"/>
              <a:t>Voting Preferences &amp; Trends</a:t>
            </a:r>
          </a:p>
          <a:p>
            <a:r>
              <a:rPr lang="en-GB" dirty="0"/>
              <a:t>Initial Brexit Research</a:t>
            </a:r>
          </a:p>
          <a:p>
            <a:r>
              <a:rPr lang="en-GB" dirty="0"/>
              <a:t>Our methods: Quantitative &amp; Qualitative</a:t>
            </a:r>
          </a:p>
          <a:p>
            <a:r>
              <a:rPr lang="en-GB" dirty="0"/>
              <a:t>Key findings</a:t>
            </a:r>
          </a:p>
          <a:p>
            <a:r>
              <a:rPr lang="en-GB" dirty="0"/>
              <a:t>Discussion</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870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20</a:t>
            </a:fld>
            <a:endParaRPr lang="en-GB"/>
          </a:p>
        </p:txBody>
      </p:sp>
      <p:sp>
        <p:nvSpPr>
          <p:cNvPr id="6" name="Rectangle 5">
            <a:extLst>
              <a:ext uri="{FF2B5EF4-FFF2-40B4-BE49-F238E27FC236}">
                <a16:creationId xmlns:a16="http://schemas.microsoft.com/office/drawing/2014/main" id="{1B95379F-B035-43E1-B678-A0F3F826E1E0}"/>
              </a:ext>
            </a:extLst>
          </p:cNvPr>
          <p:cNvSpPr/>
          <p:nvPr/>
        </p:nvSpPr>
        <p:spPr>
          <a:xfrm>
            <a:off x="0" y="0"/>
            <a:ext cx="9144000" cy="842211"/>
          </a:xfrm>
          <a:prstGeom prst="rect">
            <a:avLst/>
          </a:prstGeom>
          <a:solidFill>
            <a:srgbClr val="001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1A3EF21-0314-45F1-B246-4A7473EB2412}"/>
              </a:ext>
            </a:extLst>
          </p:cNvPr>
          <p:cNvSpPr txBox="1"/>
          <p:nvPr/>
        </p:nvSpPr>
        <p:spPr>
          <a:xfrm>
            <a:off x="252663" y="96262"/>
            <a:ext cx="4920916" cy="584775"/>
          </a:xfrm>
          <a:prstGeom prst="rect">
            <a:avLst/>
          </a:prstGeom>
          <a:noFill/>
        </p:spPr>
        <p:txBody>
          <a:bodyPr wrap="square" rtlCol="0">
            <a:spAutoFit/>
          </a:bodyPr>
          <a:lstStyle/>
          <a:p>
            <a:pPr marL="457200" indent="-457200">
              <a:buFont typeface="Wingdings" panose="05000000000000000000" pitchFamily="2" charset="2"/>
              <a:buChar char="Ø"/>
            </a:pPr>
            <a:r>
              <a:rPr lang="en-GB" sz="3200" b="1" dirty="0">
                <a:solidFill>
                  <a:schemeClr val="bg1"/>
                </a:solidFill>
                <a:effectLst>
                  <a:outerShdw blurRad="38100" dist="38100" dir="2700000" algn="tl">
                    <a:srgbClr val="000000">
                      <a:alpha val="43137"/>
                    </a:srgbClr>
                  </a:outerShdw>
                </a:effectLst>
              </a:rPr>
              <a:t>Leavers’ Voting Reasons:</a:t>
            </a:r>
          </a:p>
        </p:txBody>
      </p:sp>
      <p:sp>
        <p:nvSpPr>
          <p:cNvPr id="8" name="Title 1">
            <a:extLst>
              <a:ext uri="{FF2B5EF4-FFF2-40B4-BE49-F238E27FC236}">
                <a16:creationId xmlns:a16="http://schemas.microsoft.com/office/drawing/2014/main" id="{41C81924-15B9-43CB-B762-7C10FB01DA89}"/>
              </a:ext>
            </a:extLst>
          </p:cNvPr>
          <p:cNvSpPr txBox="1">
            <a:spLocks/>
          </p:cNvSpPr>
          <p:nvPr/>
        </p:nvSpPr>
        <p:spPr>
          <a:xfrm>
            <a:off x="372685" y="1023732"/>
            <a:ext cx="5869089" cy="166977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4100" b="1" dirty="0">
                <a:latin typeface="+mn-lt"/>
              </a:rPr>
              <a:t>Take the power back</a:t>
            </a:r>
            <a:br>
              <a:rPr lang="en-GB" sz="3900" b="1" dirty="0">
                <a:latin typeface="+mn-lt"/>
              </a:rPr>
            </a:br>
            <a:r>
              <a:rPr lang="en-GB" dirty="0"/>
              <a:t> </a:t>
            </a:r>
            <a:endParaRPr lang="en-GB" b="1" dirty="0"/>
          </a:p>
        </p:txBody>
      </p:sp>
      <p:sp>
        <p:nvSpPr>
          <p:cNvPr id="9" name="Rectangle 8">
            <a:extLst>
              <a:ext uri="{FF2B5EF4-FFF2-40B4-BE49-F238E27FC236}">
                <a16:creationId xmlns:a16="http://schemas.microsoft.com/office/drawing/2014/main" id="{1FEAE8F9-1B9C-4AE8-B8DD-2BB523F702BD}"/>
              </a:ext>
            </a:extLst>
          </p:cNvPr>
          <p:cNvSpPr/>
          <p:nvPr/>
        </p:nvSpPr>
        <p:spPr>
          <a:xfrm>
            <a:off x="1125589" y="1712772"/>
            <a:ext cx="6892823" cy="523220"/>
          </a:xfrm>
          <a:prstGeom prst="rect">
            <a:avLst/>
          </a:prstGeom>
        </p:spPr>
        <p:txBody>
          <a:bodyPr wrap="square">
            <a:spAutoFit/>
          </a:bodyPr>
          <a:lstStyle/>
          <a:p>
            <a:r>
              <a:rPr lang="en-GB" sz="2500" dirty="0">
                <a:solidFill>
                  <a:prstClr val="black"/>
                </a:solidFill>
                <a:latin typeface="Calibri Light" panose="020F0302020204030204"/>
                <a:ea typeface="+mj-ea"/>
                <a:cs typeface="+mj-cs"/>
              </a:rPr>
              <a:t>Short-term pain for long-term gain</a:t>
            </a:r>
            <a:r>
              <a:rPr lang="en-GB" sz="2800" i="1" dirty="0">
                <a:solidFill>
                  <a:prstClr val="black"/>
                </a:solidFill>
                <a:latin typeface="Calibri Light" panose="020F0302020204030204"/>
                <a:ea typeface="+mj-ea"/>
                <a:cs typeface="+mj-cs"/>
              </a:rPr>
              <a:t> </a:t>
            </a:r>
            <a:endParaRPr lang="en-GB" dirty="0"/>
          </a:p>
        </p:txBody>
      </p:sp>
      <p:sp>
        <p:nvSpPr>
          <p:cNvPr id="13" name="Content Placeholder 2">
            <a:extLst>
              <a:ext uri="{FF2B5EF4-FFF2-40B4-BE49-F238E27FC236}">
                <a16:creationId xmlns:a16="http://schemas.microsoft.com/office/drawing/2014/main" id="{4CF90639-DF37-4682-90D9-5DEF619799FC}"/>
              </a:ext>
            </a:extLst>
          </p:cNvPr>
          <p:cNvSpPr>
            <a:spLocks noGrp="1"/>
          </p:cNvSpPr>
          <p:nvPr>
            <p:ph idx="1"/>
          </p:nvPr>
        </p:nvSpPr>
        <p:spPr>
          <a:xfrm>
            <a:off x="583920" y="2400205"/>
            <a:ext cx="2568771" cy="3630828"/>
          </a:xfrm>
        </p:spPr>
        <p:txBody>
          <a:bodyPr>
            <a:normAutofit/>
          </a:bodyPr>
          <a:lstStyle/>
          <a:p>
            <a:pPr marL="342900" lvl="0" indent="-342900">
              <a:lnSpc>
                <a:spcPct val="100000"/>
              </a:lnSpc>
              <a:spcBef>
                <a:spcPts val="600"/>
              </a:spcBef>
              <a:spcAft>
                <a:spcPts val="600"/>
              </a:spcAft>
              <a:buFont typeface="+mj-lt"/>
              <a:buAutoNum type="alphaLcParenR"/>
            </a:pPr>
            <a:r>
              <a:rPr lang="en-GB" sz="2300" dirty="0">
                <a:latin typeface="Calibri" panose="020F0502020204030204" pitchFamily="34" charset="0"/>
                <a:ea typeface="Calibri" panose="020F0502020204030204" pitchFamily="34" charset="0"/>
                <a:cs typeface="Times New Roman" panose="02020603050405020304" pitchFamily="18" charset="0"/>
              </a:rPr>
              <a:t>Short-term hardship for long-term benefits </a:t>
            </a:r>
          </a:p>
          <a:p>
            <a:pPr marL="342900" lvl="0" indent="-342900">
              <a:lnSpc>
                <a:spcPct val="100000"/>
              </a:lnSpc>
              <a:spcBef>
                <a:spcPts val="600"/>
              </a:spcBef>
              <a:spcAft>
                <a:spcPts val="600"/>
              </a:spcAft>
              <a:buFont typeface="+mj-lt"/>
              <a:buAutoNum type="alphaLcParenR"/>
            </a:pPr>
            <a:r>
              <a:rPr lang="en-GB" sz="2300" dirty="0">
                <a:latin typeface="Calibri" panose="020F0502020204030204" pitchFamily="34" charset="0"/>
                <a:ea typeface="Calibri" panose="020F0502020204030204" pitchFamily="34" charset="0"/>
                <a:cs typeface="Times New Roman" panose="02020603050405020304" pitchFamily="18" charset="0"/>
              </a:rPr>
              <a:t>Protection and reclaiming of national sovereignty </a:t>
            </a:r>
          </a:p>
        </p:txBody>
      </p:sp>
      <p:sp>
        <p:nvSpPr>
          <p:cNvPr id="14" name="TextBox 13">
            <a:extLst>
              <a:ext uri="{FF2B5EF4-FFF2-40B4-BE49-F238E27FC236}">
                <a16:creationId xmlns:a16="http://schemas.microsoft.com/office/drawing/2014/main" id="{349BF81E-3439-40AF-9586-1492FB3FF5AA}"/>
              </a:ext>
            </a:extLst>
          </p:cNvPr>
          <p:cNvSpPr txBox="1"/>
          <p:nvPr/>
        </p:nvSpPr>
        <p:spPr>
          <a:xfrm>
            <a:off x="195985" y="1206874"/>
            <a:ext cx="1143000" cy="938719"/>
          </a:xfrm>
          <a:prstGeom prst="rect">
            <a:avLst/>
          </a:prstGeom>
          <a:noFill/>
        </p:spPr>
        <p:txBody>
          <a:bodyPr wrap="square" rtlCol="0">
            <a:spAutoFit/>
          </a:bodyPr>
          <a:lstStyle/>
          <a:p>
            <a:r>
              <a:rPr lang="en-GB" sz="5500" b="1" dirty="0">
                <a:ln w="10160">
                  <a:solidFill>
                    <a:srgbClr val="001E3C"/>
                  </a:solidFill>
                  <a:prstDash val="solid"/>
                </a:ln>
                <a:solidFill>
                  <a:srgbClr val="FFFFFF"/>
                </a:solidFill>
                <a:effectLst>
                  <a:outerShdw blurRad="38100" dist="22860" dir="5400000" algn="tl" rotWithShape="0">
                    <a:srgbClr val="000000">
                      <a:alpha val="30000"/>
                    </a:srgbClr>
                  </a:outerShdw>
                </a:effectLst>
              </a:rPr>
              <a:t>3.</a:t>
            </a:r>
          </a:p>
        </p:txBody>
      </p:sp>
      <p:sp>
        <p:nvSpPr>
          <p:cNvPr id="2" name="Rectangle 2">
            <a:extLst>
              <a:ext uri="{FF2B5EF4-FFF2-40B4-BE49-F238E27FC236}">
                <a16:creationId xmlns:a16="http://schemas.microsoft.com/office/drawing/2014/main" id="{06139271-5853-41B0-A2B0-005BD55F3AA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Short-term hardship for long-term benefits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1C8152B9-AED6-4881-8A7E-004713743124}"/>
              </a:ext>
            </a:extLst>
          </p:cNvPr>
          <p:cNvSpPr/>
          <p:nvPr/>
        </p:nvSpPr>
        <p:spPr>
          <a:xfrm>
            <a:off x="6485869" y="5356801"/>
            <a:ext cx="1973232" cy="738664"/>
          </a:xfrm>
          <a:prstGeom prst="rect">
            <a:avLst/>
          </a:prstGeom>
        </p:spPr>
        <p:txBody>
          <a:bodyPr wrap="square">
            <a:spAutoFit/>
          </a:bodyPr>
          <a:lstStyle/>
          <a:p>
            <a:pPr algn="ctr"/>
            <a:r>
              <a:rPr lang="en-GB" sz="2100" dirty="0">
                <a:ln w="10160">
                  <a:solidFill>
                    <a:srgbClr val="0038A8"/>
                  </a:solidFill>
                  <a:prstDash val="solid"/>
                </a:ln>
                <a:solidFill>
                  <a:srgbClr val="0038A8"/>
                </a:solidFill>
              </a:rPr>
              <a:t>“Make Britain British again”</a:t>
            </a:r>
            <a:endParaRPr lang="en-US" sz="2100" dirty="0">
              <a:ln w="10160">
                <a:solidFill>
                  <a:srgbClr val="0038A8"/>
                </a:solidFill>
                <a:prstDash val="solid"/>
              </a:ln>
              <a:solidFill>
                <a:srgbClr val="0038A8"/>
              </a:solidFill>
            </a:endParaRPr>
          </a:p>
        </p:txBody>
      </p:sp>
      <p:sp>
        <p:nvSpPr>
          <p:cNvPr id="11" name="Rectangle 10">
            <a:extLst>
              <a:ext uri="{FF2B5EF4-FFF2-40B4-BE49-F238E27FC236}">
                <a16:creationId xmlns:a16="http://schemas.microsoft.com/office/drawing/2014/main" id="{284149CB-10FA-4B42-866C-F2E6B9759769}"/>
              </a:ext>
            </a:extLst>
          </p:cNvPr>
          <p:cNvSpPr/>
          <p:nvPr/>
        </p:nvSpPr>
        <p:spPr>
          <a:xfrm>
            <a:off x="3457575" y="2261785"/>
            <a:ext cx="5214941" cy="1061829"/>
          </a:xfrm>
          <a:prstGeom prst="rect">
            <a:avLst/>
          </a:prstGeom>
        </p:spPr>
        <p:txBody>
          <a:bodyPr wrap="square">
            <a:spAutoFit/>
          </a:bodyPr>
          <a:lstStyle/>
          <a:p>
            <a:pPr algn="ctr"/>
            <a:r>
              <a:rPr lang="en-GB" sz="2100" b="1" dirty="0">
                <a:ea typeface="Times New Roman" panose="02020603050405020304" pitchFamily="18" charset="0"/>
              </a:rPr>
              <a:t>“Short-term it will be difficult, I voted leave for the long-term gain, such as for my children's children”</a:t>
            </a:r>
            <a:endParaRPr lang="en-GB" sz="2100" b="1" dirty="0"/>
          </a:p>
        </p:txBody>
      </p:sp>
      <p:sp>
        <p:nvSpPr>
          <p:cNvPr id="15" name="Rectangle 14">
            <a:extLst>
              <a:ext uri="{FF2B5EF4-FFF2-40B4-BE49-F238E27FC236}">
                <a16:creationId xmlns:a16="http://schemas.microsoft.com/office/drawing/2014/main" id="{0C2FF0FE-48FD-474E-9DB6-708CF9E81017}"/>
              </a:ext>
            </a:extLst>
          </p:cNvPr>
          <p:cNvSpPr/>
          <p:nvPr/>
        </p:nvSpPr>
        <p:spPr>
          <a:xfrm>
            <a:off x="5972176" y="3513348"/>
            <a:ext cx="3005250" cy="1708160"/>
          </a:xfrm>
          <a:prstGeom prst="rect">
            <a:avLst/>
          </a:prstGeom>
        </p:spPr>
        <p:txBody>
          <a:bodyPr wrap="square">
            <a:spAutoFit/>
          </a:bodyPr>
          <a:lstStyle/>
          <a:p>
            <a:pPr algn="ctr"/>
            <a:r>
              <a:rPr lang="en-GB" sz="2100" b="1" dirty="0">
                <a:solidFill>
                  <a:srgbClr val="C00000"/>
                </a:solidFill>
                <a:ea typeface="Times New Roman" panose="02020603050405020304" pitchFamily="18" charset="0"/>
              </a:rPr>
              <a:t>“Young people will experience the country as it was when our grandparents were young” </a:t>
            </a:r>
            <a:endParaRPr lang="en-GB" sz="2100" b="1" dirty="0">
              <a:solidFill>
                <a:srgbClr val="C00000"/>
              </a:solidFill>
            </a:endParaRPr>
          </a:p>
        </p:txBody>
      </p:sp>
      <p:sp>
        <p:nvSpPr>
          <p:cNvPr id="16" name="Rectangle 15">
            <a:extLst>
              <a:ext uri="{FF2B5EF4-FFF2-40B4-BE49-F238E27FC236}">
                <a16:creationId xmlns:a16="http://schemas.microsoft.com/office/drawing/2014/main" id="{691901A2-5437-49F3-A52C-08C94A890327}"/>
              </a:ext>
            </a:extLst>
          </p:cNvPr>
          <p:cNvSpPr/>
          <p:nvPr/>
        </p:nvSpPr>
        <p:spPr>
          <a:xfrm>
            <a:off x="3152692" y="3573343"/>
            <a:ext cx="2886075" cy="1384995"/>
          </a:xfrm>
          <a:prstGeom prst="rect">
            <a:avLst/>
          </a:prstGeom>
        </p:spPr>
        <p:txBody>
          <a:bodyPr wrap="square">
            <a:spAutoFit/>
          </a:bodyPr>
          <a:lstStyle/>
          <a:p>
            <a:pPr algn="ctr"/>
            <a:r>
              <a:rPr lang="en-GB" sz="2100" b="1" dirty="0">
                <a:solidFill>
                  <a:srgbClr val="7030A0"/>
                </a:solidFill>
                <a:ea typeface="Times New Roman" panose="02020603050405020304" pitchFamily="18" charset="0"/>
              </a:rPr>
              <a:t>“It should not be for other countries to decide how our country is run”</a:t>
            </a:r>
            <a:endParaRPr lang="en-GB" sz="2100" b="1" dirty="0">
              <a:solidFill>
                <a:srgbClr val="7030A0"/>
              </a:solidFill>
            </a:endParaRPr>
          </a:p>
        </p:txBody>
      </p:sp>
      <p:sp>
        <p:nvSpPr>
          <p:cNvPr id="22" name="Rectangle 21">
            <a:extLst>
              <a:ext uri="{FF2B5EF4-FFF2-40B4-BE49-F238E27FC236}">
                <a16:creationId xmlns:a16="http://schemas.microsoft.com/office/drawing/2014/main" id="{A9FD9EC4-CD8F-4997-B81C-9CABDF9E769E}"/>
              </a:ext>
            </a:extLst>
          </p:cNvPr>
          <p:cNvSpPr/>
          <p:nvPr/>
        </p:nvSpPr>
        <p:spPr>
          <a:xfrm>
            <a:off x="3307229" y="5054626"/>
            <a:ext cx="2786062" cy="1061829"/>
          </a:xfrm>
          <a:prstGeom prst="rect">
            <a:avLst/>
          </a:prstGeom>
        </p:spPr>
        <p:txBody>
          <a:bodyPr wrap="square">
            <a:spAutoFit/>
          </a:bodyPr>
          <a:lstStyle/>
          <a:p>
            <a:pPr algn="ctr"/>
            <a:r>
              <a:rPr lang="en-GB" sz="2100" b="1" dirty="0">
                <a:solidFill>
                  <a:srgbClr val="00B050"/>
                </a:solidFill>
              </a:rPr>
              <a:t>“I think it is time that the UK claim back some control”</a:t>
            </a:r>
          </a:p>
        </p:txBody>
      </p:sp>
    </p:spTree>
    <p:extLst>
      <p:ext uri="{BB962C8B-B14F-4D97-AF65-F5344CB8AC3E}">
        <p14:creationId xmlns:p14="http://schemas.microsoft.com/office/powerpoint/2010/main" val="192639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369" y="980868"/>
            <a:ext cx="7530142" cy="1669773"/>
          </a:xfrm>
        </p:spPr>
        <p:txBody>
          <a:bodyPr>
            <a:normAutofit/>
          </a:bodyPr>
          <a:lstStyle/>
          <a:p>
            <a:pPr>
              <a:lnSpc>
                <a:spcPct val="100000"/>
              </a:lnSpc>
            </a:pPr>
            <a:r>
              <a:rPr lang="en-GB" sz="3900" b="1" dirty="0">
                <a:latin typeface="+mn-lt"/>
              </a:rPr>
              <a:t>Better Together</a:t>
            </a:r>
            <a:br>
              <a:rPr lang="en-GB" sz="3900" b="1" dirty="0">
                <a:latin typeface="+mn-lt"/>
              </a:rPr>
            </a:br>
            <a:r>
              <a:rPr lang="en-GB" dirty="0"/>
              <a:t> </a:t>
            </a:r>
            <a:endParaRPr lang="en-GB" b="1" dirty="0"/>
          </a:p>
        </p:txBody>
      </p:sp>
      <p:sp>
        <p:nvSpPr>
          <p:cNvPr id="3" name="Content Placeholder 2"/>
          <p:cNvSpPr>
            <a:spLocks noGrp="1"/>
          </p:cNvSpPr>
          <p:nvPr>
            <p:ph idx="1"/>
          </p:nvPr>
        </p:nvSpPr>
        <p:spPr>
          <a:xfrm>
            <a:off x="549139" y="2516126"/>
            <a:ext cx="4022862" cy="3248567"/>
          </a:xfrm>
        </p:spPr>
        <p:txBody>
          <a:bodyPr>
            <a:noAutofit/>
          </a:bodyPr>
          <a:lstStyle/>
          <a:p>
            <a:pPr marL="514350" lvl="0" indent="-514350">
              <a:lnSpc>
                <a:spcPct val="100000"/>
              </a:lnSpc>
              <a:spcBef>
                <a:spcPts val="600"/>
              </a:spcBef>
              <a:spcAft>
                <a:spcPts val="600"/>
              </a:spcAft>
              <a:buFont typeface="+mj-lt"/>
              <a:buAutoNum type="alphaLcParenR"/>
            </a:pPr>
            <a:r>
              <a:rPr lang="en-GB" sz="2300" dirty="0"/>
              <a:t>Protective factors of the EU, particularly in times of conflict</a:t>
            </a:r>
          </a:p>
          <a:p>
            <a:pPr marL="514350" lvl="0" indent="-514350">
              <a:lnSpc>
                <a:spcPct val="100000"/>
              </a:lnSpc>
              <a:spcBef>
                <a:spcPts val="600"/>
              </a:spcBef>
              <a:spcAft>
                <a:spcPts val="600"/>
              </a:spcAft>
              <a:buFont typeface="+mj-lt"/>
              <a:buAutoNum type="alphaLcParenR"/>
            </a:pPr>
            <a:r>
              <a:rPr lang="en-GB" sz="2300" dirty="0"/>
              <a:t>Concern about isolation and vulnerability on a global stage</a:t>
            </a:r>
          </a:p>
          <a:p>
            <a:pPr marL="514350" lvl="0" indent="-514350">
              <a:lnSpc>
                <a:spcPct val="100000"/>
              </a:lnSpc>
              <a:spcBef>
                <a:spcPts val="600"/>
              </a:spcBef>
              <a:spcAft>
                <a:spcPts val="600"/>
              </a:spcAft>
              <a:buFont typeface="+mj-lt"/>
              <a:buAutoNum type="alphaLcParenR"/>
            </a:pPr>
            <a:r>
              <a:rPr lang="en-GB" sz="2300" dirty="0"/>
              <a:t>Improving the EU together from within</a:t>
            </a:r>
          </a:p>
        </p:txBody>
      </p:sp>
      <p:sp>
        <p:nvSpPr>
          <p:cNvPr id="6" name="Rectangle 5">
            <a:extLst>
              <a:ext uri="{FF2B5EF4-FFF2-40B4-BE49-F238E27FC236}">
                <a16:creationId xmlns:a16="http://schemas.microsoft.com/office/drawing/2014/main" id="{CE354EF3-155D-4186-B28E-32A0A2A12895}"/>
              </a:ext>
            </a:extLst>
          </p:cNvPr>
          <p:cNvSpPr/>
          <p:nvPr/>
        </p:nvSpPr>
        <p:spPr>
          <a:xfrm>
            <a:off x="0" y="0"/>
            <a:ext cx="9144000" cy="842211"/>
          </a:xfrm>
          <a:prstGeom prst="rect">
            <a:avLst/>
          </a:prstGeom>
          <a:solidFill>
            <a:srgbClr val="001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93B7FBF-614F-4F78-9FE8-045D7DAFB9A9}"/>
              </a:ext>
            </a:extLst>
          </p:cNvPr>
          <p:cNvSpPr txBox="1"/>
          <p:nvPr/>
        </p:nvSpPr>
        <p:spPr>
          <a:xfrm>
            <a:off x="252663" y="96262"/>
            <a:ext cx="6576762" cy="584775"/>
          </a:xfrm>
          <a:prstGeom prst="rect">
            <a:avLst/>
          </a:prstGeom>
          <a:noFill/>
        </p:spPr>
        <p:txBody>
          <a:bodyPr wrap="square" rtlCol="0">
            <a:spAutoFit/>
          </a:bodyPr>
          <a:lstStyle/>
          <a:p>
            <a:pPr marL="457200" indent="-457200">
              <a:buFont typeface="Wingdings" panose="05000000000000000000" pitchFamily="2" charset="2"/>
              <a:buChar char="Ø"/>
            </a:pPr>
            <a:r>
              <a:rPr lang="en-GB" sz="3200" b="1" dirty="0" err="1">
                <a:solidFill>
                  <a:schemeClr val="bg1"/>
                </a:solidFill>
                <a:effectLst>
                  <a:outerShdw blurRad="38100" dist="38100" dir="2700000" algn="tl">
                    <a:srgbClr val="000000">
                      <a:alpha val="43137"/>
                    </a:srgbClr>
                  </a:outerShdw>
                </a:effectLst>
              </a:rPr>
              <a:t>Remainers</a:t>
            </a:r>
            <a:r>
              <a:rPr lang="en-GB" sz="3200" b="1" dirty="0">
                <a:solidFill>
                  <a:schemeClr val="bg1"/>
                </a:solidFill>
                <a:effectLst>
                  <a:outerShdw blurRad="38100" dist="38100" dir="2700000" algn="tl">
                    <a:srgbClr val="000000">
                      <a:alpha val="43137"/>
                    </a:srgbClr>
                  </a:outerShdw>
                </a:effectLst>
              </a:rPr>
              <a:t>’ Voting Reasons:</a:t>
            </a:r>
          </a:p>
        </p:txBody>
      </p:sp>
      <p:sp>
        <p:nvSpPr>
          <p:cNvPr id="10" name="Rectangle 9">
            <a:extLst>
              <a:ext uri="{FF2B5EF4-FFF2-40B4-BE49-F238E27FC236}">
                <a16:creationId xmlns:a16="http://schemas.microsoft.com/office/drawing/2014/main" id="{6DB5918F-8800-4045-ADA0-B1A0DA4867BE}"/>
              </a:ext>
            </a:extLst>
          </p:cNvPr>
          <p:cNvSpPr/>
          <p:nvPr/>
        </p:nvSpPr>
        <p:spPr>
          <a:xfrm>
            <a:off x="849759" y="1702833"/>
            <a:ext cx="9143999" cy="477054"/>
          </a:xfrm>
          <a:prstGeom prst="rect">
            <a:avLst/>
          </a:prstGeom>
        </p:spPr>
        <p:txBody>
          <a:bodyPr wrap="square">
            <a:spAutoFit/>
          </a:bodyPr>
          <a:lstStyle/>
          <a:p>
            <a:r>
              <a:rPr lang="en-GB" sz="2500" b="1" dirty="0">
                <a:latin typeface="+mj-lt"/>
              </a:rPr>
              <a:t>The EU as a symbol of strength and unity for our common future</a:t>
            </a:r>
            <a:endParaRPr lang="en-GB" sz="2500" dirty="0">
              <a:latin typeface="+mj-lt"/>
            </a:endParaRPr>
          </a:p>
        </p:txBody>
      </p:sp>
      <p:sp>
        <p:nvSpPr>
          <p:cNvPr id="11" name="TextBox 10">
            <a:extLst>
              <a:ext uri="{FF2B5EF4-FFF2-40B4-BE49-F238E27FC236}">
                <a16:creationId xmlns:a16="http://schemas.microsoft.com/office/drawing/2014/main" id="{6938A41A-007A-493D-91F1-5EE2C7B0F199}"/>
              </a:ext>
            </a:extLst>
          </p:cNvPr>
          <p:cNvSpPr txBox="1"/>
          <p:nvPr/>
        </p:nvSpPr>
        <p:spPr>
          <a:xfrm>
            <a:off x="146290" y="1216813"/>
            <a:ext cx="1143000" cy="938719"/>
          </a:xfrm>
          <a:prstGeom prst="rect">
            <a:avLst/>
          </a:prstGeom>
          <a:noFill/>
        </p:spPr>
        <p:txBody>
          <a:bodyPr wrap="square" rtlCol="0">
            <a:spAutoFit/>
          </a:bodyPr>
          <a:lstStyle/>
          <a:p>
            <a:r>
              <a:rPr lang="en-GB" sz="5500" b="1" dirty="0">
                <a:ln w="10160">
                  <a:solidFill>
                    <a:srgbClr val="001E3C"/>
                  </a:solidFill>
                  <a:prstDash val="solid"/>
                </a:ln>
                <a:solidFill>
                  <a:srgbClr val="FFFFFF"/>
                </a:solidFill>
                <a:effectLst>
                  <a:outerShdw blurRad="38100" dist="22860" dir="5400000" algn="tl" rotWithShape="0">
                    <a:srgbClr val="000000">
                      <a:alpha val="30000"/>
                    </a:srgbClr>
                  </a:outerShdw>
                </a:effectLst>
              </a:rPr>
              <a:t>1.</a:t>
            </a:r>
          </a:p>
        </p:txBody>
      </p:sp>
      <p:sp>
        <p:nvSpPr>
          <p:cNvPr id="8" name="Rectangle 7">
            <a:extLst>
              <a:ext uri="{FF2B5EF4-FFF2-40B4-BE49-F238E27FC236}">
                <a16:creationId xmlns:a16="http://schemas.microsoft.com/office/drawing/2014/main" id="{3D4E0BCC-C5BB-4EC2-8A21-8D5D41643F3F}"/>
              </a:ext>
            </a:extLst>
          </p:cNvPr>
          <p:cNvSpPr/>
          <p:nvPr/>
        </p:nvSpPr>
        <p:spPr>
          <a:xfrm>
            <a:off x="4442684" y="3640121"/>
            <a:ext cx="2147588" cy="1384995"/>
          </a:xfrm>
          <a:prstGeom prst="rect">
            <a:avLst/>
          </a:prstGeom>
        </p:spPr>
        <p:txBody>
          <a:bodyPr wrap="square">
            <a:spAutoFit/>
          </a:bodyPr>
          <a:lstStyle/>
          <a:p>
            <a:pPr algn="ctr"/>
            <a:r>
              <a:rPr lang="en-GB" sz="2100" b="1" dirty="0">
                <a:solidFill>
                  <a:srgbClr val="2516EE"/>
                </a:solidFill>
                <a:latin typeface="Calibri" panose="020F0502020204030204" pitchFamily="34" charset="0"/>
                <a:ea typeface="Calibri" panose="020F0502020204030204" pitchFamily="34" charset="0"/>
                <a:cs typeface="Times New Roman" panose="02020603050405020304" pitchFamily="18" charset="0"/>
              </a:rPr>
              <a:t>“The belief that we are strong enough alone is misplaced”</a:t>
            </a:r>
            <a:endParaRPr lang="en-GB" sz="2100" b="1" dirty="0">
              <a:solidFill>
                <a:srgbClr val="2516EE"/>
              </a:solidFill>
            </a:endParaRPr>
          </a:p>
        </p:txBody>
      </p:sp>
      <p:sp>
        <p:nvSpPr>
          <p:cNvPr id="12" name="Rectangle 11">
            <a:extLst>
              <a:ext uri="{FF2B5EF4-FFF2-40B4-BE49-F238E27FC236}">
                <a16:creationId xmlns:a16="http://schemas.microsoft.com/office/drawing/2014/main" id="{B9E4521E-D303-4066-8CB9-892DA0809691}"/>
              </a:ext>
            </a:extLst>
          </p:cNvPr>
          <p:cNvSpPr/>
          <p:nvPr/>
        </p:nvSpPr>
        <p:spPr>
          <a:xfrm>
            <a:off x="4385532" y="5091201"/>
            <a:ext cx="4450571" cy="1061829"/>
          </a:xfrm>
          <a:prstGeom prst="rect">
            <a:avLst/>
          </a:prstGeom>
        </p:spPr>
        <p:txBody>
          <a:bodyPr wrap="square">
            <a:spAutoFit/>
          </a:bodyPr>
          <a:lstStyle/>
          <a:p>
            <a:pPr algn="ctr"/>
            <a:r>
              <a:rPr lang="en-GB" sz="21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“It is easier to make changes to something if you are part of it rather than on the outside”</a:t>
            </a:r>
            <a:endParaRPr lang="en-GB" sz="2100" b="1" dirty="0">
              <a:solidFill>
                <a:srgbClr val="00B050"/>
              </a:solidFill>
            </a:endParaRPr>
          </a:p>
        </p:txBody>
      </p:sp>
      <p:sp>
        <p:nvSpPr>
          <p:cNvPr id="13" name="Rectangle 12">
            <a:extLst>
              <a:ext uri="{FF2B5EF4-FFF2-40B4-BE49-F238E27FC236}">
                <a16:creationId xmlns:a16="http://schemas.microsoft.com/office/drawing/2014/main" id="{70531B28-0739-45B4-8266-630D572D97D5}"/>
              </a:ext>
            </a:extLst>
          </p:cNvPr>
          <p:cNvSpPr/>
          <p:nvPr/>
        </p:nvSpPr>
        <p:spPr>
          <a:xfrm>
            <a:off x="4572000" y="2306595"/>
            <a:ext cx="2147589" cy="1061829"/>
          </a:xfrm>
          <a:prstGeom prst="rect">
            <a:avLst/>
          </a:prstGeom>
        </p:spPr>
        <p:txBody>
          <a:bodyPr wrap="square">
            <a:spAutoFit/>
          </a:bodyPr>
          <a:lstStyle/>
          <a:p>
            <a:pPr algn="ctr"/>
            <a:r>
              <a:rPr lang="en-GB" sz="2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“The EU protects us, alone we are a target”</a:t>
            </a: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solidFill>
                <a:srgbClr val="C00000"/>
              </a:solidFill>
            </a:endParaRPr>
          </a:p>
        </p:txBody>
      </p:sp>
      <p:sp>
        <p:nvSpPr>
          <p:cNvPr id="17" name="Rectangle 16">
            <a:extLst>
              <a:ext uri="{FF2B5EF4-FFF2-40B4-BE49-F238E27FC236}">
                <a16:creationId xmlns:a16="http://schemas.microsoft.com/office/drawing/2014/main" id="{30111BE3-5753-4A34-B730-E71C28CD4EB2}"/>
              </a:ext>
            </a:extLst>
          </p:cNvPr>
          <p:cNvSpPr/>
          <p:nvPr/>
        </p:nvSpPr>
        <p:spPr>
          <a:xfrm>
            <a:off x="6688515" y="3874088"/>
            <a:ext cx="2147588" cy="1061829"/>
          </a:xfrm>
          <a:prstGeom prst="rect">
            <a:avLst/>
          </a:prstGeom>
        </p:spPr>
        <p:txBody>
          <a:bodyPr wrap="square">
            <a:spAutoFit/>
          </a:bodyPr>
          <a:lstStyle/>
          <a:p>
            <a:pPr algn="ctr"/>
            <a:r>
              <a:rPr lang="en-GB" sz="2100" b="1" dirty="0">
                <a:solidFill>
                  <a:srgbClr val="7030A0"/>
                </a:solidFill>
              </a:rPr>
              <a:t>“You can't create change if you're not involved”</a:t>
            </a:r>
          </a:p>
        </p:txBody>
      </p:sp>
      <p:sp>
        <p:nvSpPr>
          <p:cNvPr id="25" name="Rectangle 24">
            <a:extLst>
              <a:ext uri="{FF2B5EF4-FFF2-40B4-BE49-F238E27FC236}">
                <a16:creationId xmlns:a16="http://schemas.microsoft.com/office/drawing/2014/main" id="{7BF4B637-8735-457B-BCBB-ACBA26B8D199}"/>
              </a:ext>
            </a:extLst>
          </p:cNvPr>
          <p:cNvSpPr/>
          <p:nvPr/>
        </p:nvSpPr>
        <p:spPr>
          <a:xfrm>
            <a:off x="6772273" y="2297383"/>
            <a:ext cx="2307320" cy="1384995"/>
          </a:xfrm>
          <a:prstGeom prst="rect">
            <a:avLst/>
          </a:prstGeom>
        </p:spPr>
        <p:txBody>
          <a:bodyPr wrap="square">
            <a:spAutoFit/>
          </a:bodyPr>
          <a:lstStyle/>
          <a:p>
            <a:pPr algn="ctr"/>
            <a:r>
              <a:rPr lang="en-GB" sz="2100" b="1" dirty="0">
                <a:latin typeface="Calibri" panose="020F0502020204030204" pitchFamily="34" charset="0"/>
                <a:ea typeface="Calibri" panose="020F0502020204030204" pitchFamily="34" charset="0"/>
                <a:cs typeface="Times New Roman" panose="02020603050405020304" pitchFamily="18" charset="0"/>
              </a:rPr>
              <a:t>“England is so small why make it seem even smaller”</a:t>
            </a:r>
            <a:endParaRPr lang="en-GB" sz="2100" b="1" dirty="0"/>
          </a:p>
        </p:txBody>
      </p:sp>
    </p:spTree>
    <p:extLst>
      <p:ext uri="{BB962C8B-B14F-4D97-AF65-F5344CB8AC3E}">
        <p14:creationId xmlns:p14="http://schemas.microsoft.com/office/powerpoint/2010/main" val="206609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22</a:t>
            </a:fld>
            <a:endParaRPr lang="en-GB"/>
          </a:p>
        </p:txBody>
      </p:sp>
      <p:sp>
        <p:nvSpPr>
          <p:cNvPr id="6" name="Rectangle 5">
            <a:extLst>
              <a:ext uri="{FF2B5EF4-FFF2-40B4-BE49-F238E27FC236}">
                <a16:creationId xmlns:a16="http://schemas.microsoft.com/office/drawing/2014/main" id="{1B95379F-B035-43E1-B678-A0F3F826E1E0}"/>
              </a:ext>
            </a:extLst>
          </p:cNvPr>
          <p:cNvSpPr/>
          <p:nvPr/>
        </p:nvSpPr>
        <p:spPr>
          <a:xfrm>
            <a:off x="0" y="0"/>
            <a:ext cx="9144000" cy="842211"/>
          </a:xfrm>
          <a:prstGeom prst="rect">
            <a:avLst/>
          </a:prstGeom>
          <a:solidFill>
            <a:srgbClr val="001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FEAE8F9-1B9C-4AE8-B8DD-2BB523F702BD}"/>
              </a:ext>
            </a:extLst>
          </p:cNvPr>
          <p:cNvSpPr/>
          <p:nvPr/>
        </p:nvSpPr>
        <p:spPr>
          <a:xfrm>
            <a:off x="964073" y="1831425"/>
            <a:ext cx="7698757" cy="477054"/>
          </a:xfrm>
          <a:prstGeom prst="rect">
            <a:avLst/>
          </a:prstGeom>
        </p:spPr>
        <p:txBody>
          <a:bodyPr wrap="square">
            <a:spAutoFit/>
          </a:bodyPr>
          <a:lstStyle/>
          <a:p>
            <a:r>
              <a:rPr lang="en-GB" sz="2500" dirty="0">
                <a:solidFill>
                  <a:prstClr val="black"/>
                </a:solidFill>
                <a:latin typeface="Calibri Light" panose="020F0302020204030204"/>
                <a:ea typeface="+mj-ea"/>
                <a:cs typeface="+mj-cs"/>
              </a:rPr>
              <a:t>Ongoing concern for the long-term implications of Brexit</a:t>
            </a:r>
            <a:endParaRPr lang="en-GB" dirty="0"/>
          </a:p>
        </p:txBody>
      </p:sp>
      <p:sp>
        <p:nvSpPr>
          <p:cNvPr id="13" name="Content Placeholder 2">
            <a:extLst>
              <a:ext uri="{FF2B5EF4-FFF2-40B4-BE49-F238E27FC236}">
                <a16:creationId xmlns:a16="http://schemas.microsoft.com/office/drawing/2014/main" id="{4CF90639-DF37-4682-90D9-5DEF619799FC}"/>
              </a:ext>
            </a:extLst>
          </p:cNvPr>
          <p:cNvSpPr>
            <a:spLocks noGrp="1"/>
          </p:cNvSpPr>
          <p:nvPr>
            <p:ph idx="1"/>
          </p:nvPr>
        </p:nvSpPr>
        <p:spPr>
          <a:xfrm>
            <a:off x="628650" y="2510256"/>
            <a:ext cx="4214813" cy="3576219"/>
          </a:xfrm>
        </p:spPr>
        <p:txBody>
          <a:bodyPr>
            <a:normAutofit/>
          </a:bodyPr>
          <a:lstStyle/>
          <a:p>
            <a:pPr marL="342900" lvl="0" indent="-342900">
              <a:lnSpc>
                <a:spcPct val="100000"/>
              </a:lnSpc>
              <a:spcBef>
                <a:spcPts val="600"/>
              </a:spcBef>
              <a:spcAft>
                <a:spcPts val="600"/>
              </a:spcAft>
              <a:buFont typeface="+mj-lt"/>
              <a:buAutoNum type="alphaLcParenR"/>
            </a:pPr>
            <a:r>
              <a:rPr lang="en-GB" sz="2300" dirty="0">
                <a:latin typeface="Calibri" panose="020F0502020204030204" pitchFamily="34" charset="0"/>
                <a:ea typeface="Calibri" panose="020F0502020204030204" pitchFamily="34" charset="0"/>
                <a:cs typeface="Times New Roman" panose="02020603050405020304" pitchFamily="18" charset="0"/>
              </a:rPr>
              <a:t>Detrimental impact on the economy, legislation and freedom of movement</a:t>
            </a:r>
          </a:p>
          <a:p>
            <a:pPr marL="342900" lvl="0" indent="-342900">
              <a:lnSpc>
                <a:spcPct val="100000"/>
              </a:lnSpc>
              <a:spcBef>
                <a:spcPts val="600"/>
              </a:spcBef>
              <a:spcAft>
                <a:spcPts val="600"/>
              </a:spcAft>
              <a:buFont typeface="+mj-lt"/>
              <a:buAutoNum type="alphaLcParenR"/>
            </a:pPr>
            <a:r>
              <a:rPr lang="en-GB" sz="2300" dirty="0">
                <a:latin typeface="Calibri" panose="020F0502020204030204" pitchFamily="34" charset="0"/>
                <a:ea typeface="Calibri" panose="020F0502020204030204" pitchFamily="34" charset="0"/>
                <a:cs typeface="Times New Roman" panose="02020603050405020304" pitchFamily="18" charset="0"/>
              </a:rPr>
              <a:t>Concern for the future generations and those without a voice</a:t>
            </a:r>
          </a:p>
          <a:p>
            <a:pPr marL="342900" lvl="0" indent="-342900">
              <a:lnSpc>
                <a:spcPct val="100000"/>
              </a:lnSpc>
              <a:spcBef>
                <a:spcPts val="600"/>
              </a:spcBef>
              <a:spcAft>
                <a:spcPts val="600"/>
              </a:spcAft>
              <a:buFont typeface="+mj-lt"/>
              <a:buAutoNum type="alphaLcParenR"/>
            </a:pPr>
            <a:r>
              <a:rPr lang="en-GB" sz="2300" dirty="0">
                <a:latin typeface="Calibri" panose="020F0502020204030204" pitchFamily="34" charset="0"/>
                <a:ea typeface="Calibri" panose="020F0502020204030204" pitchFamily="34" charset="0"/>
                <a:cs typeface="Times New Roman" panose="02020603050405020304" pitchFamily="18" charset="0"/>
              </a:rPr>
              <a:t>Loss of cultural diversity and our European identity</a:t>
            </a:r>
          </a:p>
          <a:p>
            <a:pPr>
              <a:lnSpc>
                <a:spcPct val="100000"/>
              </a:lnSpc>
            </a:pPr>
            <a:endParaRPr lang="en-GB" dirty="0"/>
          </a:p>
        </p:txBody>
      </p:sp>
      <p:sp>
        <p:nvSpPr>
          <p:cNvPr id="14" name="TextBox 13">
            <a:extLst>
              <a:ext uri="{FF2B5EF4-FFF2-40B4-BE49-F238E27FC236}">
                <a16:creationId xmlns:a16="http://schemas.microsoft.com/office/drawing/2014/main" id="{349BF81E-3439-40AF-9586-1492FB3FF5AA}"/>
              </a:ext>
            </a:extLst>
          </p:cNvPr>
          <p:cNvSpPr txBox="1"/>
          <p:nvPr/>
        </p:nvSpPr>
        <p:spPr>
          <a:xfrm>
            <a:off x="195985" y="1206874"/>
            <a:ext cx="1143000" cy="938719"/>
          </a:xfrm>
          <a:prstGeom prst="rect">
            <a:avLst/>
          </a:prstGeom>
          <a:noFill/>
        </p:spPr>
        <p:txBody>
          <a:bodyPr wrap="square" rtlCol="0">
            <a:spAutoFit/>
          </a:bodyPr>
          <a:lstStyle/>
          <a:p>
            <a:r>
              <a:rPr lang="en-GB" sz="5500" b="1" dirty="0">
                <a:ln w="10160">
                  <a:solidFill>
                    <a:srgbClr val="001E3C"/>
                  </a:solidFill>
                  <a:prstDash val="solid"/>
                </a:ln>
                <a:solidFill>
                  <a:srgbClr val="FFFFFF"/>
                </a:solidFill>
                <a:effectLst>
                  <a:outerShdw blurRad="38100" dist="22860" dir="5400000" algn="tl" rotWithShape="0">
                    <a:srgbClr val="000000">
                      <a:alpha val="30000"/>
                    </a:srgbClr>
                  </a:outerShdw>
                </a:effectLst>
              </a:rPr>
              <a:t>2.</a:t>
            </a:r>
          </a:p>
        </p:txBody>
      </p:sp>
      <p:sp>
        <p:nvSpPr>
          <p:cNvPr id="10" name="TextBox 9">
            <a:extLst>
              <a:ext uri="{FF2B5EF4-FFF2-40B4-BE49-F238E27FC236}">
                <a16:creationId xmlns:a16="http://schemas.microsoft.com/office/drawing/2014/main" id="{D9A7826D-B5BB-4B9B-94FF-00F60C897F33}"/>
              </a:ext>
            </a:extLst>
          </p:cNvPr>
          <p:cNvSpPr txBox="1"/>
          <p:nvPr/>
        </p:nvSpPr>
        <p:spPr>
          <a:xfrm>
            <a:off x="252663" y="96262"/>
            <a:ext cx="6576762" cy="584775"/>
          </a:xfrm>
          <a:prstGeom prst="rect">
            <a:avLst/>
          </a:prstGeom>
          <a:noFill/>
        </p:spPr>
        <p:txBody>
          <a:bodyPr wrap="square" rtlCol="0">
            <a:spAutoFit/>
          </a:bodyPr>
          <a:lstStyle/>
          <a:p>
            <a:pPr marL="457200" indent="-457200">
              <a:buFont typeface="Wingdings" panose="05000000000000000000" pitchFamily="2" charset="2"/>
              <a:buChar char="Ø"/>
            </a:pPr>
            <a:r>
              <a:rPr lang="en-GB" sz="3200" b="1" dirty="0" err="1">
                <a:solidFill>
                  <a:schemeClr val="bg1"/>
                </a:solidFill>
                <a:effectLst>
                  <a:outerShdw blurRad="38100" dist="38100" dir="2700000" algn="tl">
                    <a:srgbClr val="000000">
                      <a:alpha val="43137"/>
                    </a:srgbClr>
                  </a:outerShdw>
                </a:effectLst>
              </a:rPr>
              <a:t>Remainers</a:t>
            </a:r>
            <a:r>
              <a:rPr lang="en-GB" sz="3200" b="1" dirty="0">
                <a:solidFill>
                  <a:schemeClr val="bg1"/>
                </a:solidFill>
                <a:effectLst>
                  <a:outerShdw blurRad="38100" dist="38100" dir="2700000" algn="tl">
                    <a:srgbClr val="000000">
                      <a:alpha val="43137"/>
                    </a:srgbClr>
                  </a:outerShdw>
                </a:effectLst>
              </a:rPr>
              <a:t>’ Voting Reasons:</a:t>
            </a:r>
          </a:p>
        </p:txBody>
      </p:sp>
      <p:sp>
        <p:nvSpPr>
          <p:cNvPr id="12" name="Title 1">
            <a:extLst>
              <a:ext uri="{FF2B5EF4-FFF2-40B4-BE49-F238E27FC236}">
                <a16:creationId xmlns:a16="http://schemas.microsoft.com/office/drawing/2014/main" id="{4851EB3F-E6F0-4B1D-84BE-13472ECFA910}"/>
              </a:ext>
            </a:extLst>
          </p:cNvPr>
          <p:cNvSpPr>
            <a:spLocks noGrp="1"/>
          </p:cNvSpPr>
          <p:nvPr>
            <p:ph type="title"/>
          </p:nvPr>
        </p:nvSpPr>
        <p:spPr>
          <a:xfrm>
            <a:off x="935521" y="980868"/>
            <a:ext cx="7530142" cy="1712331"/>
          </a:xfrm>
        </p:spPr>
        <p:txBody>
          <a:bodyPr>
            <a:normAutofit/>
          </a:bodyPr>
          <a:lstStyle/>
          <a:p>
            <a:pPr>
              <a:lnSpc>
                <a:spcPct val="100000"/>
              </a:lnSpc>
            </a:pPr>
            <a:r>
              <a:rPr lang="en-GB" sz="3900" b="1" dirty="0">
                <a:latin typeface="+mn-lt"/>
              </a:rPr>
              <a:t>Fear for the Future</a:t>
            </a:r>
            <a:br>
              <a:rPr lang="en-GB" sz="3900" b="1" dirty="0">
                <a:latin typeface="+mn-lt"/>
              </a:rPr>
            </a:br>
            <a:r>
              <a:rPr lang="en-GB" dirty="0"/>
              <a:t> </a:t>
            </a:r>
            <a:endParaRPr lang="en-GB" b="1" dirty="0"/>
          </a:p>
        </p:txBody>
      </p:sp>
      <p:sp>
        <p:nvSpPr>
          <p:cNvPr id="3" name="Rectangle 2">
            <a:extLst>
              <a:ext uri="{FF2B5EF4-FFF2-40B4-BE49-F238E27FC236}">
                <a16:creationId xmlns:a16="http://schemas.microsoft.com/office/drawing/2014/main" id="{F1651360-1D64-47F7-B56F-217CCB4A0216}"/>
              </a:ext>
            </a:extLst>
          </p:cNvPr>
          <p:cNvSpPr/>
          <p:nvPr/>
        </p:nvSpPr>
        <p:spPr>
          <a:xfrm>
            <a:off x="6742407" y="5347811"/>
            <a:ext cx="2342095" cy="738664"/>
          </a:xfrm>
          <a:prstGeom prst="rect">
            <a:avLst/>
          </a:prstGeom>
        </p:spPr>
        <p:txBody>
          <a:bodyPr wrap="square">
            <a:spAutoFit/>
          </a:bodyPr>
          <a:lstStyle/>
          <a:p>
            <a:pPr algn="ctr"/>
            <a:r>
              <a:rPr lang="en-GB" sz="2100" b="1" dirty="0">
                <a:latin typeface="Calibri" panose="020F0502020204030204" pitchFamily="34" charset="0"/>
                <a:ea typeface="Calibri" panose="020F0502020204030204" pitchFamily="34" charset="0"/>
                <a:cs typeface="Times New Roman" panose="02020603050405020304" pitchFamily="18" charset="0"/>
              </a:rPr>
              <a:t>“Leaving the EU is a backward step”</a:t>
            </a:r>
            <a:endParaRPr lang="en-GB" sz="2100" b="1" dirty="0"/>
          </a:p>
        </p:txBody>
      </p:sp>
      <p:sp>
        <p:nvSpPr>
          <p:cNvPr id="21" name="Rectangle 20">
            <a:extLst>
              <a:ext uri="{FF2B5EF4-FFF2-40B4-BE49-F238E27FC236}">
                <a16:creationId xmlns:a16="http://schemas.microsoft.com/office/drawing/2014/main" id="{FBD8DE76-F386-4A65-ADF3-F80BD04D3B61}"/>
              </a:ext>
            </a:extLst>
          </p:cNvPr>
          <p:cNvSpPr/>
          <p:nvPr/>
        </p:nvSpPr>
        <p:spPr>
          <a:xfrm>
            <a:off x="4685501" y="3696701"/>
            <a:ext cx="2395695" cy="1708160"/>
          </a:xfrm>
          <a:prstGeom prst="rect">
            <a:avLst/>
          </a:prstGeom>
        </p:spPr>
        <p:txBody>
          <a:bodyPr wrap="square">
            <a:spAutoFit/>
          </a:bodyPr>
          <a:lstStyle/>
          <a:p>
            <a:pPr algn="ctr"/>
            <a:r>
              <a:rPr lang="en-GB" sz="21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“The EU provided protection for people without an adequate voice in society”</a:t>
            </a:r>
            <a:endParaRPr lang="en-GB" sz="2100" b="1" dirty="0">
              <a:solidFill>
                <a:srgbClr val="7030A0"/>
              </a:solidFill>
            </a:endParaRPr>
          </a:p>
        </p:txBody>
      </p:sp>
      <p:sp>
        <p:nvSpPr>
          <p:cNvPr id="22" name="Rectangle 21">
            <a:extLst>
              <a:ext uri="{FF2B5EF4-FFF2-40B4-BE49-F238E27FC236}">
                <a16:creationId xmlns:a16="http://schemas.microsoft.com/office/drawing/2014/main" id="{31384FF5-D5ED-4D8A-A22B-D3E3477CD064}"/>
              </a:ext>
            </a:extLst>
          </p:cNvPr>
          <p:cNvSpPr/>
          <p:nvPr/>
        </p:nvSpPr>
        <p:spPr>
          <a:xfrm>
            <a:off x="6742407" y="2254925"/>
            <a:ext cx="2462792" cy="1384995"/>
          </a:xfrm>
          <a:prstGeom prst="rect">
            <a:avLst/>
          </a:prstGeom>
        </p:spPr>
        <p:txBody>
          <a:bodyPr wrap="square">
            <a:spAutoFit/>
          </a:bodyPr>
          <a:lstStyle/>
          <a:p>
            <a:pPr algn="ctr"/>
            <a:r>
              <a:rPr lang="en-GB" sz="21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“I identify as European and </a:t>
            </a:r>
            <a:br>
              <a:rPr lang="en-GB" sz="21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en-GB" sz="21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value being part </a:t>
            </a:r>
            <a:br>
              <a:rPr lang="en-GB" sz="21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br>
            <a:r>
              <a:rPr lang="en-GB" sz="21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of Europe”</a:t>
            </a:r>
            <a:endParaRPr lang="en-GB" sz="2100" b="1" dirty="0">
              <a:solidFill>
                <a:srgbClr val="00B050"/>
              </a:solidFill>
            </a:endParaRPr>
          </a:p>
        </p:txBody>
      </p:sp>
      <p:sp>
        <p:nvSpPr>
          <p:cNvPr id="23" name="Rectangle 22">
            <a:extLst>
              <a:ext uri="{FF2B5EF4-FFF2-40B4-BE49-F238E27FC236}">
                <a16:creationId xmlns:a16="http://schemas.microsoft.com/office/drawing/2014/main" id="{D03F0F2D-7932-483B-BB45-0EF521ADB8C6}"/>
              </a:ext>
            </a:extLst>
          </p:cNvPr>
          <p:cNvSpPr/>
          <p:nvPr/>
        </p:nvSpPr>
        <p:spPr>
          <a:xfrm>
            <a:off x="6986588" y="3698106"/>
            <a:ext cx="2057401" cy="1708160"/>
          </a:xfrm>
          <a:prstGeom prst="rect">
            <a:avLst/>
          </a:prstGeom>
        </p:spPr>
        <p:txBody>
          <a:bodyPr wrap="square">
            <a:spAutoFit/>
          </a:bodyPr>
          <a:lstStyle/>
          <a:p>
            <a:pPr algn="ctr"/>
            <a:r>
              <a:rPr lang="en-GB" sz="21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 lot of the things that EU law protects will be stripped away” </a:t>
            </a:r>
            <a:endParaRPr lang="en-GB" sz="2100" b="1" dirty="0">
              <a:solidFill>
                <a:srgbClr val="FF0000"/>
              </a:solidFill>
            </a:endParaRPr>
          </a:p>
        </p:txBody>
      </p:sp>
      <p:sp>
        <p:nvSpPr>
          <p:cNvPr id="24" name="Rectangle 23">
            <a:extLst>
              <a:ext uri="{FF2B5EF4-FFF2-40B4-BE49-F238E27FC236}">
                <a16:creationId xmlns:a16="http://schemas.microsoft.com/office/drawing/2014/main" id="{D968DA34-D292-4DC3-9A4B-6E64806EE4FF}"/>
              </a:ext>
            </a:extLst>
          </p:cNvPr>
          <p:cNvSpPr/>
          <p:nvPr/>
        </p:nvSpPr>
        <p:spPr>
          <a:xfrm>
            <a:off x="4605184" y="5380572"/>
            <a:ext cx="2395695" cy="738664"/>
          </a:xfrm>
          <a:prstGeom prst="rect">
            <a:avLst/>
          </a:prstGeom>
        </p:spPr>
        <p:txBody>
          <a:bodyPr wrap="square">
            <a:spAutoFit/>
          </a:bodyPr>
          <a:lstStyle/>
          <a:p>
            <a:pPr algn="ctr"/>
            <a:r>
              <a:rPr lang="en-GB" sz="21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“An economic no-brainer to remain”</a:t>
            </a:r>
            <a:endParaRPr lang="en-GB" sz="2100" b="1" dirty="0">
              <a:solidFill>
                <a:srgbClr val="FFC000"/>
              </a:solidFill>
            </a:endParaRPr>
          </a:p>
        </p:txBody>
      </p:sp>
      <p:sp>
        <p:nvSpPr>
          <p:cNvPr id="25" name="Rectangle 24">
            <a:extLst>
              <a:ext uri="{FF2B5EF4-FFF2-40B4-BE49-F238E27FC236}">
                <a16:creationId xmlns:a16="http://schemas.microsoft.com/office/drawing/2014/main" id="{7136F42E-C8BB-48FF-A930-184495CA5E6B}"/>
              </a:ext>
            </a:extLst>
          </p:cNvPr>
          <p:cNvSpPr/>
          <p:nvPr/>
        </p:nvSpPr>
        <p:spPr>
          <a:xfrm>
            <a:off x="4916874" y="2254925"/>
            <a:ext cx="1934572" cy="1384995"/>
          </a:xfrm>
          <a:prstGeom prst="rect">
            <a:avLst/>
          </a:prstGeom>
        </p:spPr>
        <p:txBody>
          <a:bodyPr wrap="square">
            <a:spAutoFit/>
          </a:bodyPr>
          <a:lstStyle/>
          <a:p>
            <a:pPr algn="ctr"/>
            <a:r>
              <a:rPr lang="en-GB" sz="2100" b="1" dirty="0">
                <a:solidFill>
                  <a:srgbClr val="2516EE"/>
                </a:solidFill>
                <a:latin typeface="Calibri" panose="020F0502020204030204" pitchFamily="34" charset="0"/>
                <a:ea typeface="Calibri" panose="020F0502020204030204" pitchFamily="34" charset="0"/>
                <a:cs typeface="Times New Roman" panose="02020603050405020304" pitchFamily="18" charset="0"/>
              </a:rPr>
              <a:t>“I still do not see how leaving the EU is a good idea” </a:t>
            </a:r>
            <a:endParaRPr lang="en-GB" sz="2100" b="1" dirty="0">
              <a:solidFill>
                <a:srgbClr val="2516EE"/>
              </a:solidFill>
            </a:endParaRPr>
          </a:p>
        </p:txBody>
      </p:sp>
    </p:spTree>
    <p:extLst>
      <p:ext uri="{BB962C8B-B14F-4D97-AF65-F5344CB8AC3E}">
        <p14:creationId xmlns:p14="http://schemas.microsoft.com/office/powerpoint/2010/main" val="954618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23</a:t>
            </a:fld>
            <a:endParaRPr lang="en-GB"/>
          </a:p>
        </p:txBody>
      </p:sp>
      <p:sp>
        <p:nvSpPr>
          <p:cNvPr id="6" name="Rectangle 5">
            <a:extLst>
              <a:ext uri="{FF2B5EF4-FFF2-40B4-BE49-F238E27FC236}">
                <a16:creationId xmlns:a16="http://schemas.microsoft.com/office/drawing/2014/main" id="{1B95379F-B035-43E1-B678-A0F3F826E1E0}"/>
              </a:ext>
            </a:extLst>
          </p:cNvPr>
          <p:cNvSpPr/>
          <p:nvPr/>
        </p:nvSpPr>
        <p:spPr>
          <a:xfrm>
            <a:off x="0" y="0"/>
            <a:ext cx="9144000" cy="842211"/>
          </a:xfrm>
          <a:prstGeom prst="rect">
            <a:avLst/>
          </a:prstGeom>
          <a:solidFill>
            <a:srgbClr val="001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FEAE8F9-1B9C-4AE8-B8DD-2BB523F702BD}"/>
              </a:ext>
            </a:extLst>
          </p:cNvPr>
          <p:cNvSpPr/>
          <p:nvPr/>
        </p:nvSpPr>
        <p:spPr>
          <a:xfrm>
            <a:off x="1125589" y="1712772"/>
            <a:ext cx="6892823" cy="523220"/>
          </a:xfrm>
          <a:prstGeom prst="rect">
            <a:avLst/>
          </a:prstGeom>
        </p:spPr>
        <p:txBody>
          <a:bodyPr wrap="square">
            <a:spAutoFit/>
          </a:bodyPr>
          <a:lstStyle/>
          <a:p>
            <a:r>
              <a:rPr lang="en-GB" sz="2500" dirty="0">
                <a:solidFill>
                  <a:prstClr val="black"/>
                </a:solidFill>
                <a:latin typeface="Calibri Light" panose="020F0302020204030204"/>
                <a:ea typeface="+mj-ea"/>
                <a:cs typeface="+mj-cs"/>
              </a:rPr>
              <a:t>Making sense of the perceived loss of consensus </a:t>
            </a:r>
            <a:r>
              <a:rPr lang="en-GB" sz="2800" i="1" dirty="0">
                <a:solidFill>
                  <a:prstClr val="black"/>
                </a:solidFill>
                <a:latin typeface="Calibri Light" panose="020F0302020204030204"/>
                <a:ea typeface="+mj-ea"/>
                <a:cs typeface="+mj-cs"/>
              </a:rPr>
              <a:t> </a:t>
            </a:r>
            <a:endParaRPr lang="en-GB" dirty="0"/>
          </a:p>
        </p:txBody>
      </p:sp>
      <p:sp>
        <p:nvSpPr>
          <p:cNvPr id="13" name="Content Placeholder 2">
            <a:extLst>
              <a:ext uri="{FF2B5EF4-FFF2-40B4-BE49-F238E27FC236}">
                <a16:creationId xmlns:a16="http://schemas.microsoft.com/office/drawing/2014/main" id="{4CF90639-DF37-4682-90D9-5DEF619799FC}"/>
              </a:ext>
            </a:extLst>
          </p:cNvPr>
          <p:cNvSpPr>
            <a:spLocks noGrp="1"/>
          </p:cNvSpPr>
          <p:nvPr>
            <p:ph idx="1"/>
          </p:nvPr>
        </p:nvSpPr>
        <p:spPr>
          <a:xfrm>
            <a:off x="628650" y="2510257"/>
            <a:ext cx="3743325" cy="3313028"/>
          </a:xfrm>
        </p:spPr>
        <p:txBody>
          <a:bodyPr>
            <a:normAutofit/>
          </a:bodyPr>
          <a:lstStyle/>
          <a:p>
            <a:pPr marL="342900" lvl="0" indent="-342900">
              <a:lnSpc>
                <a:spcPct val="100000"/>
              </a:lnSpc>
              <a:spcBef>
                <a:spcPts val="600"/>
              </a:spcBef>
              <a:spcAft>
                <a:spcPts val="600"/>
              </a:spcAft>
              <a:buFont typeface="+mj-lt"/>
              <a:buAutoNum type="alphaLcParenR"/>
            </a:pPr>
            <a:r>
              <a:rPr lang="en-GB" sz="2300" dirty="0">
                <a:latin typeface="Calibri" panose="020F0502020204030204" pitchFamily="34" charset="0"/>
                <a:ea typeface="Calibri" panose="020F0502020204030204" pitchFamily="34" charset="0"/>
                <a:cs typeface="Times New Roman" panose="02020603050405020304" pitchFamily="18" charset="0"/>
              </a:rPr>
              <a:t>Seeking to understand leave voter motivations and related campaigns </a:t>
            </a:r>
          </a:p>
          <a:p>
            <a:pPr marL="342900" lvl="0" indent="-342900">
              <a:lnSpc>
                <a:spcPct val="100000"/>
              </a:lnSpc>
              <a:spcBef>
                <a:spcPts val="600"/>
              </a:spcBef>
              <a:spcAft>
                <a:spcPts val="600"/>
              </a:spcAft>
              <a:buFont typeface="+mj-lt"/>
              <a:buAutoNum type="alphaLcParenR"/>
            </a:pPr>
            <a:r>
              <a:rPr lang="en-GB" sz="2300" dirty="0">
                <a:latin typeface="Calibri" panose="020F0502020204030204" pitchFamily="34" charset="0"/>
                <a:ea typeface="Calibri" panose="020F0502020204030204" pitchFamily="34" charset="0"/>
                <a:cs typeface="Times New Roman" panose="02020603050405020304" pitchFamily="18" charset="0"/>
              </a:rPr>
              <a:t>Distrust in local and global political decision making</a:t>
            </a:r>
          </a:p>
          <a:p>
            <a:pPr marL="342900" lvl="0" indent="-342900">
              <a:lnSpc>
                <a:spcPct val="100000"/>
              </a:lnSpc>
              <a:spcBef>
                <a:spcPts val="600"/>
              </a:spcBef>
              <a:spcAft>
                <a:spcPts val="600"/>
              </a:spcAft>
              <a:buFont typeface="+mj-lt"/>
              <a:buAutoNum type="alphaLcParenR"/>
            </a:pPr>
            <a:r>
              <a:rPr lang="en-GB" sz="2300" dirty="0">
                <a:latin typeface="Calibri" panose="020F0502020204030204" pitchFamily="34" charset="0"/>
                <a:ea typeface="Calibri" panose="020F0502020204030204" pitchFamily="34" charset="0"/>
                <a:cs typeface="Times New Roman" panose="02020603050405020304" pitchFamily="18" charset="0"/>
              </a:rPr>
              <a:t>Disunity within the remain camp </a:t>
            </a:r>
          </a:p>
        </p:txBody>
      </p:sp>
      <p:sp>
        <p:nvSpPr>
          <p:cNvPr id="14" name="TextBox 13">
            <a:extLst>
              <a:ext uri="{FF2B5EF4-FFF2-40B4-BE49-F238E27FC236}">
                <a16:creationId xmlns:a16="http://schemas.microsoft.com/office/drawing/2014/main" id="{349BF81E-3439-40AF-9586-1492FB3FF5AA}"/>
              </a:ext>
            </a:extLst>
          </p:cNvPr>
          <p:cNvSpPr txBox="1"/>
          <p:nvPr/>
        </p:nvSpPr>
        <p:spPr>
          <a:xfrm>
            <a:off x="195985" y="1206874"/>
            <a:ext cx="1143000" cy="938719"/>
          </a:xfrm>
          <a:prstGeom prst="rect">
            <a:avLst/>
          </a:prstGeom>
          <a:noFill/>
        </p:spPr>
        <p:txBody>
          <a:bodyPr wrap="square" rtlCol="0">
            <a:spAutoFit/>
          </a:bodyPr>
          <a:lstStyle/>
          <a:p>
            <a:r>
              <a:rPr lang="en-GB" sz="5500" b="1" dirty="0">
                <a:ln w="10160">
                  <a:solidFill>
                    <a:srgbClr val="001E3C"/>
                  </a:solidFill>
                  <a:prstDash val="solid"/>
                </a:ln>
                <a:solidFill>
                  <a:srgbClr val="FFFFFF"/>
                </a:solidFill>
                <a:effectLst>
                  <a:outerShdw blurRad="38100" dist="22860" dir="5400000" algn="tl" rotWithShape="0">
                    <a:srgbClr val="000000">
                      <a:alpha val="30000"/>
                    </a:srgbClr>
                  </a:outerShdw>
                </a:effectLst>
              </a:rPr>
              <a:t>3.</a:t>
            </a:r>
          </a:p>
        </p:txBody>
      </p:sp>
      <p:sp>
        <p:nvSpPr>
          <p:cNvPr id="10" name="TextBox 9">
            <a:extLst>
              <a:ext uri="{FF2B5EF4-FFF2-40B4-BE49-F238E27FC236}">
                <a16:creationId xmlns:a16="http://schemas.microsoft.com/office/drawing/2014/main" id="{A37CDC6B-3858-4D0C-B812-B98CD07B48DF}"/>
              </a:ext>
            </a:extLst>
          </p:cNvPr>
          <p:cNvSpPr txBox="1"/>
          <p:nvPr/>
        </p:nvSpPr>
        <p:spPr>
          <a:xfrm>
            <a:off x="252663" y="96262"/>
            <a:ext cx="6576762" cy="584775"/>
          </a:xfrm>
          <a:prstGeom prst="rect">
            <a:avLst/>
          </a:prstGeom>
          <a:noFill/>
        </p:spPr>
        <p:txBody>
          <a:bodyPr wrap="square" rtlCol="0">
            <a:spAutoFit/>
          </a:bodyPr>
          <a:lstStyle/>
          <a:p>
            <a:pPr marL="457200" indent="-457200">
              <a:buFont typeface="Wingdings" panose="05000000000000000000" pitchFamily="2" charset="2"/>
              <a:buChar char="Ø"/>
            </a:pPr>
            <a:r>
              <a:rPr lang="en-GB" sz="3200" b="1" dirty="0" err="1">
                <a:solidFill>
                  <a:schemeClr val="bg1"/>
                </a:solidFill>
                <a:effectLst>
                  <a:outerShdw blurRad="38100" dist="38100" dir="2700000" algn="tl">
                    <a:srgbClr val="000000">
                      <a:alpha val="43137"/>
                    </a:srgbClr>
                  </a:outerShdw>
                </a:effectLst>
              </a:rPr>
              <a:t>Remainers</a:t>
            </a:r>
            <a:r>
              <a:rPr lang="en-GB" sz="3200" b="1" dirty="0">
                <a:solidFill>
                  <a:schemeClr val="bg1"/>
                </a:solidFill>
                <a:effectLst>
                  <a:outerShdw blurRad="38100" dist="38100" dir="2700000" algn="tl">
                    <a:srgbClr val="000000">
                      <a:alpha val="43137"/>
                    </a:srgbClr>
                  </a:outerShdw>
                </a:effectLst>
              </a:rPr>
              <a:t>’ Voting Reasons:</a:t>
            </a:r>
          </a:p>
        </p:txBody>
      </p:sp>
      <p:sp>
        <p:nvSpPr>
          <p:cNvPr id="11" name="Title 1">
            <a:extLst>
              <a:ext uri="{FF2B5EF4-FFF2-40B4-BE49-F238E27FC236}">
                <a16:creationId xmlns:a16="http://schemas.microsoft.com/office/drawing/2014/main" id="{DB4A5404-A9EB-4AEA-AF95-2256E0134056}"/>
              </a:ext>
            </a:extLst>
          </p:cNvPr>
          <p:cNvSpPr>
            <a:spLocks noGrp="1"/>
          </p:cNvSpPr>
          <p:nvPr>
            <p:ph type="title"/>
          </p:nvPr>
        </p:nvSpPr>
        <p:spPr>
          <a:xfrm>
            <a:off x="1125588" y="612692"/>
            <a:ext cx="7530142" cy="1669773"/>
          </a:xfrm>
        </p:spPr>
        <p:txBody>
          <a:bodyPr>
            <a:normAutofit/>
          </a:bodyPr>
          <a:lstStyle/>
          <a:p>
            <a:pPr>
              <a:lnSpc>
                <a:spcPct val="100000"/>
              </a:lnSpc>
            </a:pPr>
            <a:r>
              <a:rPr lang="en-GB" sz="3900" b="1" dirty="0">
                <a:latin typeface="+mn-lt"/>
              </a:rPr>
              <a:t>Left on a Lonely Island </a:t>
            </a:r>
            <a:endParaRPr lang="en-GB" b="1" dirty="0"/>
          </a:p>
        </p:txBody>
      </p:sp>
      <p:sp>
        <p:nvSpPr>
          <p:cNvPr id="15" name="Rectangle 14">
            <a:extLst>
              <a:ext uri="{FF2B5EF4-FFF2-40B4-BE49-F238E27FC236}">
                <a16:creationId xmlns:a16="http://schemas.microsoft.com/office/drawing/2014/main" id="{F487FE4E-75A9-4143-B0B5-005493730FEC}"/>
              </a:ext>
            </a:extLst>
          </p:cNvPr>
          <p:cNvSpPr/>
          <p:nvPr/>
        </p:nvSpPr>
        <p:spPr>
          <a:xfrm>
            <a:off x="4371975" y="3542021"/>
            <a:ext cx="2210720" cy="1061829"/>
          </a:xfrm>
          <a:prstGeom prst="rect">
            <a:avLst/>
          </a:prstGeom>
        </p:spPr>
        <p:txBody>
          <a:bodyPr wrap="square">
            <a:spAutoFit/>
          </a:bodyPr>
          <a:lstStyle/>
          <a:p>
            <a:pPr algn="ctr"/>
            <a:r>
              <a:rPr lang="en-GB" sz="21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“Left on an island with tory psychopaths”</a:t>
            </a:r>
            <a:endParaRPr lang="en-GB" dirty="0"/>
          </a:p>
        </p:txBody>
      </p:sp>
      <p:sp>
        <p:nvSpPr>
          <p:cNvPr id="18" name="Rectangle 17">
            <a:extLst>
              <a:ext uri="{FF2B5EF4-FFF2-40B4-BE49-F238E27FC236}">
                <a16:creationId xmlns:a16="http://schemas.microsoft.com/office/drawing/2014/main" id="{CDDF7A6C-AEDD-4341-8E20-CD46B735A6D2}"/>
              </a:ext>
            </a:extLst>
          </p:cNvPr>
          <p:cNvSpPr/>
          <p:nvPr/>
        </p:nvSpPr>
        <p:spPr>
          <a:xfrm>
            <a:off x="4124353" y="2186854"/>
            <a:ext cx="2855591" cy="1261884"/>
          </a:xfrm>
          <a:prstGeom prst="rect">
            <a:avLst/>
          </a:prstGeom>
        </p:spPr>
        <p:txBody>
          <a:bodyPr wrap="square">
            <a:spAutoFit/>
          </a:bodyPr>
          <a:lstStyle/>
          <a:p>
            <a:pPr algn="ctr"/>
            <a:r>
              <a:rPr lang="en-GB" sz="1900" b="1" dirty="0">
                <a:solidFill>
                  <a:srgbClr val="2516EE"/>
                </a:solidFill>
                <a:latin typeface="Calibri" panose="020F0502020204030204" pitchFamily="34" charset="0"/>
                <a:ea typeface="Calibri" panose="020F0502020204030204" pitchFamily="34" charset="0"/>
                <a:cs typeface="Times New Roman" panose="02020603050405020304" pitchFamily="18" charset="0"/>
              </a:rPr>
              <a:t>“leave campaign arguments were inconsistent and </a:t>
            </a:r>
            <a:br>
              <a:rPr lang="en-GB" sz="1900" b="1" dirty="0">
                <a:solidFill>
                  <a:srgbClr val="2516EE"/>
                </a:solidFill>
                <a:latin typeface="Calibri" panose="020F0502020204030204" pitchFamily="34" charset="0"/>
                <a:ea typeface="Calibri" panose="020F0502020204030204" pitchFamily="34" charset="0"/>
                <a:cs typeface="Times New Roman" panose="02020603050405020304" pitchFamily="18" charset="0"/>
              </a:rPr>
            </a:br>
            <a:r>
              <a:rPr lang="en-GB" sz="1900" b="1" dirty="0">
                <a:solidFill>
                  <a:srgbClr val="2516EE"/>
                </a:solidFill>
                <a:latin typeface="Calibri" panose="020F0502020204030204" pitchFamily="34" charset="0"/>
                <a:ea typeface="Calibri" panose="020F0502020204030204" pitchFamily="34" charset="0"/>
                <a:cs typeface="Times New Roman" panose="02020603050405020304" pitchFamily="18" charset="0"/>
              </a:rPr>
              <a:t>sugar coated”</a:t>
            </a:r>
            <a:endParaRPr lang="en-GB" sz="1900" b="1" dirty="0">
              <a:solidFill>
                <a:srgbClr val="2516EE"/>
              </a:solidFill>
            </a:endParaRPr>
          </a:p>
        </p:txBody>
      </p:sp>
      <p:sp>
        <p:nvSpPr>
          <p:cNvPr id="20" name="Rectangle 19">
            <a:extLst>
              <a:ext uri="{FF2B5EF4-FFF2-40B4-BE49-F238E27FC236}">
                <a16:creationId xmlns:a16="http://schemas.microsoft.com/office/drawing/2014/main" id="{89D00E99-209D-4F21-BAB7-825B61613E08}"/>
              </a:ext>
            </a:extLst>
          </p:cNvPr>
          <p:cNvSpPr/>
          <p:nvPr/>
        </p:nvSpPr>
        <p:spPr>
          <a:xfrm>
            <a:off x="6494459" y="3114666"/>
            <a:ext cx="2629380" cy="1261884"/>
          </a:xfrm>
          <a:prstGeom prst="rect">
            <a:avLst/>
          </a:prstGeom>
        </p:spPr>
        <p:txBody>
          <a:bodyPr wrap="square">
            <a:spAutoFit/>
          </a:bodyPr>
          <a:lstStyle/>
          <a:p>
            <a:pPr algn="ctr"/>
            <a:r>
              <a:rPr lang="en-GB" sz="19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“Government can literally screw us over in any way they like, with no one to answer to”</a:t>
            </a:r>
          </a:p>
        </p:txBody>
      </p:sp>
      <p:sp>
        <p:nvSpPr>
          <p:cNvPr id="27" name="Rectangle 26">
            <a:extLst>
              <a:ext uri="{FF2B5EF4-FFF2-40B4-BE49-F238E27FC236}">
                <a16:creationId xmlns:a16="http://schemas.microsoft.com/office/drawing/2014/main" id="{E9B76D55-9D9E-46E0-97D9-11DFAA1D57F6}"/>
              </a:ext>
            </a:extLst>
          </p:cNvPr>
          <p:cNvSpPr/>
          <p:nvPr/>
        </p:nvSpPr>
        <p:spPr>
          <a:xfrm>
            <a:off x="6829425" y="2296703"/>
            <a:ext cx="1926830" cy="738664"/>
          </a:xfrm>
          <a:prstGeom prst="rect">
            <a:avLst/>
          </a:prstGeom>
        </p:spPr>
        <p:txBody>
          <a:bodyPr wrap="square">
            <a:spAutoFit/>
          </a:bodyPr>
          <a:lstStyle/>
          <a:p>
            <a:pPr algn="ctr"/>
            <a:r>
              <a:rPr lang="en-GB" sz="21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“It’s the fear of the unknown”</a:t>
            </a:r>
            <a:endParaRPr lang="en-GB" sz="2100" b="1" dirty="0">
              <a:solidFill>
                <a:schemeClr val="accent2"/>
              </a:solidFill>
            </a:endParaRPr>
          </a:p>
        </p:txBody>
      </p:sp>
      <p:sp>
        <p:nvSpPr>
          <p:cNvPr id="28" name="Rectangle 27">
            <a:extLst>
              <a:ext uri="{FF2B5EF4-FFF2-40B4-BE49-F238E27FC236}">
                <a16:creationId xmlns:a16="http://schemas.microsoft.com/office/drawing/2014/main" id="{AE3DB47A-E4EF-46D2-B090-495539BE01E5}"/>
              </a:ext>
            </a:extLst>
          </p:cNvPr>
          <p:cNvSpPr/>
          <p:nvPr/>
        </p:nvSpPr>
        <p:spPr>
          <a:xfrm>
            <a:off x="4124353" y="4666082"/>
            <a:ext cx="2503425" cy="1384995"/>
          </a:xfrm>
          <a:prstGeom prst="rect">
            <a:avLst/>
          </a:prstGeom>
        </p:spPr>
        <p:txBody>
          <a:bodyPr wrap="square">
            <a:spAutoFit/>
          </a:bodyPr>
          <a:lstStyle/>
          <a:p>
            <a:pPr algn="ctr"/>
            <a:r>
              <a:rPr lang="en-GB" sz="21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“People were wanting to leave for racist reasons or based on lies”</a:t>
            </a:r>
            <a:endParaRPr lang="en-GB" sz="2100" b="1" dirty="0">
              <a:solidFill>
                <a:srgbClr val="7030A0"/>
              </a:solidFill>
            </a:endParaRPr>
          </a:p>
        </p:txBody>
      </p:sp>
      <p:sp>
        <p:nvSpPr>
          <p:cNvPr id="29" name="Rectangle 28">
            <a:extLst>
              <a:ext uri="{FF2B5EF4-FFF2-40B4-BE49-F238E27FC236}">
                <a16:creationId xmlns:a16="http://schemas.microsoft.com/office/drawing/2014/main" id="{28724010-42C4-4D80-9E07-766FC1D4B1AF}"/>
              </a:ext>
            </a:extLst>
          </p:cNvPr>
          <p:cNvSpPr/>
          <p:nvPr/>
        </p:nvSpPr>
        <p:spPr>
          <a:xfrm>
            <a:off x="6494459" y="4521331"/>
            <a:ext cx="2497774" cy="1631216"/>
          </a:xfrm>
          <a:prstGeom prst="rect">
            <a:avLst/>
          </a:prstGeom>
        </p:spPr>
        <p:txBody>
          <a:bodyPr wrap="square">
            <a:spAutoFit/>
          </a:bodyPr>
          <a:lstStyle/>
          <a:p>
            <a:pPr algn="ctr"/>
            <a:r>
              <a:rPr lang="en-GB" sz="2000" b="1" dirty="0">
                <a:latin typeface="Calibri" panose="020F0502020204030204" pitchFamily="34" charset="0"/>
                <a:ea typeface="Calibri" panose="020F0502020204030204" pitchFamily="34" charset="0"/>
                <a:cs typeface="Times New Roman" panose="02020603050405020304" pitchFamily="18" charset="0"/>
              </a:rPr>
              <a:t>“A lot of the elderly who voted out, aren't going to be around to see the consequences of their actions.”</a:t>
            </a:r>
            <a:endParaRPr lang="en-GB" sz="2000" b="1" dirty="0"/>
          </a:p>
        </p:txBody>
      </p:sp>
    </p:spTree>
    <p:extLst>
      <p:ext uri="{BB962C8B-B14F-4D97-AF65-F5344CB8AC3E}">
        <p14:creationId xmlns:p14="http://schemas.microsoft.com/office/powerpoint/2010/main" val="3014943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24</a:t>
            </a:fld>
            <a:endParaRPr lang="en-GB"/>
          </a:p>
        </p:txBody>
      </p:sp>
      <p:pic>
        <p:nvPicPr>
          <p:cNvPr id="5" name="Picture 4"/>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811" t="15660" r="26318" b="16531"/>
          <a:stretch/>
        </p:blipFill>
        <p:spPr bwMode="auto">
          <a:xfrm>
            <a:off x="0" y="986965"/>
            <a:ext cx="4857750" cy="5170948"/>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3904" t="28808" r="30751" b="25986"/>
          <a:stretch/>
        </p:blipFill>
        <p:spPr bwMode="auto">
          <a:xfrm>
            <a:off x="4572000" y="1225992"/>
            <a:ext cx="4642199" cy="4767065"/>
          </a:xfrm>
          <a:prstGeom prst="rect">
            <a:avLst/>
          </a:prstGeom>
          <a:noFill/>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B9A9D1F8-6A37-4900-9B07-47DB1B776996}"/>
              </a:ext>
            </a:extLst>
          </p:cNvPr>
          <p:cNvSpPr/>
          <p:nvPr/>
        </p:nvSpPr>
        <p:spPr>
          <a:xfrm>
            <a:off x="0" y="0"/>
            <a:ext cx="9144000" cy="842211"/>
          </a:xfrm>
          <a:prstGeom prst="rect">
            <a:avLst/>
          </a:prstGeom>
          <a:solidFill>
            <a:srgbClr val="001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E2810CC-2729-475F-9A74-0BC1F3B9F9D1}"/>
              </a:ext>
            </a:extLst>
          </p:cNvPr>
          <p:cNvSpPr txBox="1"/>
          <p:nvPr/>
        </p:nvSpPr>
        <p:spPr>
          <a:xfrm>
            <a:off x="1367094" y="110550"/>
            <a:ext cx="4920916" cy="584775"/>
          </a:xfrm>
          <a:prstGeom prst="rect">
            <a:avLst/>
          </a:prstGeom>
          <a:noFill/>
        </p:spPr>
        <p:txBody>
          <a:bodyPr wrap="square" rtlCol="0">
            <a:spAutoFit/>
          </a:bodyPr>
          <a:lstStyle/>
          <a:p>
            <a:r>
              <a:rPr lang="en-GB" sz="3200" b="1" dirty="0">
                <a:solidFill>
                  <a:schemeClr val="bg1"/>
                </a:solidFill>
                <a:effectLst>
                  <a:outerShdw blurRad="38100" dist="38100" dir="2700000" algn="tl">
                    <a:srgbClr val="000000">
                      <a:alpha val="43137"/>
                    </a:srgbClr>
                  </a:outerShdw>
                </a:effectLst>
              </a:rPr>
              <a:t>“Leave”</a:t>
            </a:r>
          </a:p>
        </p:txBody>
      </p:sp>
      <p:sp>
        <p:nvSpPr>
          <p:cNvPr id="10" name="TextBox 9">
            <a:extLst>
              <a:ext uri="{FF2B5EF4-FFF2-40B4-BE49-F238E27FC236}">
                <a16:creationId xmlns:a16="http://schemas.microsoft.com/office/drawing/2014/main" id="{E11D4E0C-8D04-4DD6-A7C6-4275F94B5AE3}"/>
              </a:ext>
            </a:extLst>
          </p:cNvPr>
          <p:cNvSpPr txBox="1"/>
          <p:nvPr/>
        </p:nvSpPr>
        <p:spPr>
          <a:xfrm>
            <a:off x="6145139" y="110549"/>
            <a:ext cx="4920916" cy="584775"/>
          </a:xfrm>
          <a:prstGeom prst="rect">
            <a:avLst/>
          </a:prstGeom>
          <a:noFill/>
        </p:spPr>
        <p:txBody>
          <a:bodyPr wrap="square" rtlCol="0">
            <a:spAutoFit/>
          </a:bodyPr>
          <a:lstStyle/>
          <a:p>
            <a:r>
              <a:rPr lang="en-GB" sz="3200" b="1" dirty="0">
                <a:solidFill>
                  <a:schemeClr val="bg1"/>
                </a:solidFill>
                <a:effectLst>
                  <a:outerShdw blurRad="38100" dist="38100" dir="2700000" algn="tl">
                    <a:srgbClr val="000000">
                      <a:alpha val="43137"/>
                    </a:srgbClr>
                  </a:outerShdw>
                </a:effectLst>
              </a:rPr>
              <a:t>“Remain”</a:t>
            </a:r>
          </a:p>
        </p:txBody>
      </p:sp>
    </p:spTree>
    <p:extLst>
      <p:ext uri="{BB962C8B-B14F-4D97-AF65-F5344CB8AC3E}">
        <p14:creationId xmlns:p14="http://schemas.microsoft.com/office/powerpoint/2010/main" val="175610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25</a:t>
            </a:fld>
            <a:endParaRPr lang="en-GB"/>
          </a:p>
        </p:txBody>
      </p:sp>
      <p:sp>
        <p:nvSpPr>
          <p:cNvPr id="6" name="Rectangle 5">
            <a:extLst>
              <a:ext uri="{FF2B5EF4-FFF2-40B4-BE49-F238E27FC236}">
                <a16:creationId xmlns:a16="http://schemas.microsoft.com/office/drawing/2014/main" id="{1B95379F-B035-43E1-B678-A0F3F826E1E0}"/>
              </a:ext>
            </a:extLst>
          </p:cNvPr>
          <p:cNvSpPr/>
          <p:nvPr/>
        </p:nvSpPr>
        <p:spPr>
          <a:xfrm>
            <a:off x="0" y="0"/>
            <a:ext cx="9144000" cy="842211"/>
          </a:xfrm>
          <a:prstGeom prst="rect">
            <a:avLst/>
          </a:prstGeom>
          <a:solidFill>
            <a:srgbClr val="001E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2">
            <a:extLst>
              <a:ext uri="{FF2B5EF4-FFF2-40B4-BE49-F238E27FC236}">
                <a16:creationId xmlns:a16="http://schemas.microsoft.com/office/drawing/2014/main" id="{4CF90639-DF37-4682-90D9-5DEF619799FC}"/>
              </a:ext>
            </a:extLst>
          </p:cNvPr>
          <p:cNvSpPr>
            <a:spLocks noGrp="1"/>
          </p:cNvSpPr>
          <p:nvPr>
            <p:ph idx="1"/>
          </p:nvPr>
        </p:nvSpPr>
        <p:spPr>
          <a:xfrm>
            <a:off x="457201" y="1110081"/>
            <a:ext cx="3100388" cy="4519193"/>
          </a:xfrm>
        </p:spPr>
        <p:txBody>
          <a:bodyPr>
            <a:noAutofit/>
          </a:bodyPr>
          <a:lstStyle/>
          <a:p>
            <a:pPr marL="457200" lvl="0" indent="-457200">
              <a:lnSpc>
                <a:spcPct val="100000"/>
              </a:lnSpc>
              <a:spcBef>
                <a:spcPts val="600"/>
              </a:spcBef>
              <a:spcAft>
                <a:spcPts val="600"/>
              </a:spcAft>
              <a:buFont typeface="+mj-lt"/>
              <a:buAutoNum type="arabicPeriod"/>
            </a:pPr>
            <a:r>
              <a:rPr lang="en-GB" sz="2500" dirty="0">
                <a:latin typeface="Calibri" panose="020F0502020204030204" pitchFamily="34" charset="0"/>
                <a:ea typeface="Calibri" panose="020F0502020204030204" pitchFamily="34" charset="0"/>
                <a:cs typeface="Times New Roman" panose="02020603050405020304" pitchFamily="18" charset="0"/>
              </a:rPr>
              <a:t>Could not decide/ not enough information</a:t>
            </a:r>
          </a:p>
          <a:p>
            <a:pPr marL="457200" lvl="0" indent="-457200">
              <a:lnSpc>
                <a:spcPct val="100000"/>
              </a:lnSpc>
              <a:spcBef>
                <a:spcPts val="600"/>
              </a:spcBef>
              <a:spcAft>
                <a:spcPts val="600"/>
              </a:spcAft>
              <a:buFont typeface="+mj-lt"/>
              <a:buAutoNum type="arabicPeriod"/>
            </a:pPr>
            <a:r>
              <a:rPr lang="en-GB" sz="2500" dirty="0">
                <a:latin typeface="Calibri" panose="020F0502020204030204" pitchFamily="34" charset="0"/>
                <a:ea typeface="Calibri" panose="020F0502020204030204" pitchFamily="34" charset="0"/>
                <a:cs typeface="Times New Roman" panose="02020603050405020304" pitchFamily="18" charset="0"/>
              </a:rPr>
              <a:t>Did not think vote would count/ make a difference</a:t>
            </a:r>
          </a:p>
          <a:p>
            <a:pPr marL="457200" lvl="0" indent="-457200">
              <a:lnSpc>
                <a:spcPct val="100000"/>
              </a:lnSpc>
              <a:spcBef>
                <a:spcPts val="600"/>
              </a:spcBef>
              <a:spcAft>
                <a:spcPts val="600"/>
              </a:spcAft>
              <a:buFont typeface="+mj-lt"/>
              <a:buAutoNum type="arabicPeriod"/>
            </a:pPr>
            <a:r>
              <a:rPr lang="en-GB" sz="2500" dirty="0">
                <a:latin typeface="Calibri" panose="020F0502020204030204" pitchFamily="34" charset="0"/>
                <a:ea typeface="Calibri" panose="020F0502020204030204" pitchFamily="34" charset="0"/>
                <a:cs typeface="Times New Roman" panose="02020603050405020304" pitchFamily="18" charset="0"/>
              </a:rPr>
              <a:t>Could not get to polls/ Ineligible to vote</a:t>
            </a:r>
          </a:p>
          <a:p>
            <a:pPr marL="457200" lvl="0" indent="-457200">
              <a:lnSpc>
                <a:spcPct val="100000"/>
              </a:lnSpc>
              <a:spcBef>
                <a:spcPts val="600"/>
              </a:spcBef>
              <a:spcAft>
                <a:spcPts val="600"/>
              </a:spcAft>
              <a:buFont typeface="+mj-lt"/>
              <a:buAutoNum type="arabicPeriod"/>
            </a:pPr>
            <a:r>
              <a:rPr lang="en-GB" sz="2500" dirty="0">
                <a:latin typeface="Calibri" panose="020F0502020204030204" pitchFamily="34" charset="0"/>
                <a:ea typeface="Calibri" panose="020F0502020204030204" pitchFamily="34" charset="0"/>
                <a:cs typeface="Times New Roman" panose="02020603050405020304" pitchFamily="18" charset="0"/>
              </a:rPr>
              <a:t>Not interested</a:t>
            </a:r>
          </a:p>
        </p:txBody>
      </p:sp>
      <p:sp>
        <p:nvSpPr>
          <p:cNvPr id="10" name="TextBox 9">
            <a:extLst>
              <a:ext uri="{FF2B5EF4-FFF2-40B4-BE49-F238E27FC236}">
                <a16:creationId xmlns:a16="http://schemas.microsoft.com/office/drawing/2014/main" id="{A37CDC6B-3858-4D0C-B812-B98CD07B48DF}"/>
              </a:ext>
            </a:extLst>
          </p:cNvPr>
          <p:cNvSpPr txBox="1"/>
          <p:nvPr/>
        </p:nvSpPr>
        <p:spPr>
          <a:xfrm>
            <a:off x="252663" y="96262"/>
            <a:ext cx="6576762" cy="584775"/>
          </a:xfrm>
          <a:prstGeom prst="rect">
            <a:avLst/>
          </a:prstGeom>
          <a:noFill/>
        </p:spPr>
        <p:txBody>
          <a:bodyPr wrap="square" rtlCol="0">
            <a:spAutoFit/>
          </a:bodyPr>
          <a:lstStyle/>
          <a:p>
            <a:pPr marL="457200" indent="-457200">
              <a:buFont typeface="Wingdings" panose="05000000000000000000" pitchFamily="2" charset="2"/>
              <a:buChar char="Ø"/>
            </a:pPr>
            <a:r>
              <a:rPr lang="en-GB" sz="3200" b="1" dirty="0">
                <a:solidFill>
                  <a:schemeClr val="bg1"/>
                </a:solidFill>
                <a:effectLst>
                  <a:outerShdw blurRad="38100" dist="38100" dir="2700000" algn="tl">
                    <a:srgbClr val="000000">
                      <a:alpha val="43137"/>
                    </a:srgbClr>
                  </a:outerShdw>
                </a:effectLst>
              </a:rPr>
              <a:t>Non-voter Reasons</a:t>
            </a:r>
          </a:p>
        </p:txBody>
      </p:sp>
      <p:sp>
        <p:nvSpPr>
          <p:cNvPr id="5" name="Rectangle 4">
            <a:extLst>
              <a:ext uri="{FF2B5EF4-FFF2-40B4-BE49-F238E27FC236}">
                <a16:creationId xmlns:a16="http://schemas.microsoft.com/office/drawing/2014/main" id="{A99513D4-6120-40D4-9DA5-CC51470023B6}"/>
              </a:ext>
            </a:extLst>
          </p:cNvPr>
          <p:cNvSpPr/>
          <p:nvPr/>
        </p:nvSpPr>
        <p:spPr>
          <a:xfrm>
            <a:off x="6403103" y="2631013"/>
            <a:ext cx="2538570" cy="1061829"/>
          </a:xfrm>
          <a:prstGeom prst="rect">
            <a:avLst/>
          </a:prstGeom>
        </p:spPr>
        <p:txBody>
          <a:bodyPr wrap="square">
            <a:spAutoFit/>
          </a:bodyPr>
          <a:lstStyle/>
          <a:p>
            <a:pPr algn="ctr"/>
            <a:r>
              <a:rPr lang="en-GB" sz="2100" b="1" dirty="0">
                <a:ea typeface="Calibri" panose="020F0502020204030204" pitchFamily="34" charset="0"/>
              </a:rPr>
              <a:t>“I did not feel I know enough about the EU to vote”</a:t>
            </a:r>
            <a:endParaRPr lang="en-GB" sz="2100" b="1" dirty="0"/>
          </a:p>
        </p:txBody>
      </p:sp>
      <p:sp>
        <p:nvSpPr>
          <p:cNvPr id="8" name="Rectangle 7">
            <a:extLst>
              <a:ext uri="{FF2B5EF4-FFF2-40B4-BE49-F238E27FC236}">
                <a16:creationId xmlns:a16="http://schemas.microsoft.com/office/drawing/2014/main" id="{8279F517-1A11-4423-95AD-5E2DB57440CC}"/>
              </a:ext>
            </a:extLst>
          </p:cNvPr>
          <p:cNvSpPr/>
          <p:nvPr/>
        </p:nvSpPr>
        <p:spPr>
          <a:xfrm>
            <a:off x="3483851" y="1044114"/>
            <a:ext cx="2734619" cy="1384995"/>
          </a:xfrm>
          <a:prstGeom prst="rect">
            <a:avLst/>
          </a:prstGeom>
        </p:spPr>
        <p:txBody>
          <a:bodyPr wrap="square">
            <a:spAutoFit/>
          </a:bodyPr>
          <a:lstStyle/>
          <a:p>
            <a:pPr algn="ctr"/>
            <a:r>
              <a:rPr lang="en-GB" sz="2100" b="1" dirty="0">
                <a:solidFill>
                  <a:srgbClr val="00B050"/>
                </a:solidFill>
                <a:ea typeface="Calibri" panose="020F0502020204030204" pitchFamily="34" charset="0"/>
              </a:rPr>
              <a:t>“I don't understand a lot of politics and an ignorant vote is worse than not voting”</a:t>
            </a:r>
            <a:endParaRPr lang="en-GB" sz="2100" b="1" dirty="0">
              <a:solidFill>
                <a:srgbClr val="00B050"/>
              </a:solidFill>
            </a:endParaRPr>
          </a:p>
        </p:txBody>
      </p:sp>
      <p:sp>
        <p:nvSpPr>
          <p:cNvPr id="12" name="Rectangle 11">
            <a:extLst>
              <a:ext uri="{FF2B5EF4-FFF2-40B4-BE49-F238E27FC236}">
                <a16:creationId xmlns:a16="http://schemas.microsoft.com/office/drawing/2014/main" id="{40B5B64A-8256-4890-A1B9-A8EF7F6B5AB9}"/>
              </a:ext>
            </a:extLst>
          </p:cNvPr>
          <p:cNvSpPr/>
          <p:nvPr/>
        </p:nvSpPr>
        <p:spPr>
          <a:xfrm>
            <a:off x="6327929" y="4315399"/>
            <a:ext cx="2728912" cy="1708160"/>
          </a:xfrm>
          <a:prstGeom prst="rect">
            <a:avLst/>
          </a:prstGeom>
        </p:spPr>
        <p:txBody>
          <a:bodyPr wrap="square">
            <a:spAutoFit/>
          </a:bodyPr>
          <a:lstStyle/>
          <a:p>
            <a:pPr algn="ctr"/>
            <a:r>
              <a:rPr lang="en-GB" sz="2100" b="1" dirty="0">
                <a:solidFill>
                  <a:schemeClr val="accent6">
                    <a:lumMod val="50000"/>
                  </a:schemeClr>
                </a:solidFill>
                <a:ea typeface="Calibri" panose="020F0502020204030204" pitchFamily="34" charset="0"/>
              </a:rPr>
              <a:t>“Government have final say, voting keeps us quiet whilst they control our lives entirely”</a:t>
            </a:r>
            <a:endParaRPr lang="en-GB" sz="2100" b="1" dirty="0">
              <a:solidFill>
                <a:schemeClr val="accent6">
                  <a:lumMod val="50000"/>
                </a:schemeClr>
              </a:solidFill>
            </a:endParaRPr>
          </a:p>
        </p:txBody>
      </p:sp>
      <p:sp>
        <p:nvSpPr>
          <p:cNvPr id="16" name="Rectangle 15">
            <a:extLst>
              <a:ext uri="{FF2B5EF4-FFF2-40B4-BE49-F238E27FC236}">
                <a16:creationId xmlns:a16="http://schemas.microsoft.com/office/drawing/2014/main" id="{BF488509-C1E8-4338-BF15-5C43CB4A74C1}"/>
              </a:ext>
            </a:extLst>
          </p:cNvPr>
          <p:cNvSpPr/>
          <p:nvPr/>
        </p:nvSpPr>
        <p:spPr>
          <a:xfrm>
            <a:off x="3523573" y="4446075"/>
            <a:ext cx="2728913" cy="1708160"/>
          </a:xfrm>
          <a:prstGeom prst="rect">
            <a:avLst/>
          </a:prstGeom>
        </p:spPr>
        <p:txBody>
          <a:bodyPr wrap="square">
            <a:spAutoFit/>
          </a:bodyPr>
          <a:lstStyle/>
          <a:p>
            <a:pPr algn="ctr"/>
            <a:r>
              <a:rPr lang="en-GB" sz="2100" b="1" dirty="0">
                <a:solidFill>
                  <a:srgbClr val="FF0000"/>
                </a:solidFill>
                <a:ea typeface="Calibri" panose="020F0502020204030204" pitchFamily="34" charset="0"/>
              </a:rPr>
              <a:t>“Brexit could be the worst or best decision the country has made, I couldn't decide one way”</a:t>
            </a:r>
            <a:endParaRPr lang="en-GB" sz="2100" b="1" dirty="0">
              <a:solidFill>
                <a:srgbClr val="FF0000"/>
              </a:solidFill>
            </a:endParaRPr>
          </a:p>
        </p:txBody>
      </p:sp>
      <p:sp>
        <p:nvSpPr>
          <p:cNvPr id="18" name="Rectangle 17">
            <a:extLst>
              <a:ext uri="{FF2B5EF4-FFF2-40B4-BE49-F238E27FC236}">
                <a16:creationId xmlns:a16="http://schemas.microsoft.com/office/drawing/2014/main" id="{6DACBE5A-9CB9-44E0-ACC6-F69DB3A6242C}"/>
              </a:ext>
            </a:extLst>
          </p:cNvPr>
          <p:cNvSpPr/>
          <p:nvPr/>
        </p:nvSpPr>
        <p:spPr>
          <a:xfrm>
            <a:off x="3483851" y="2720942"/>
            <a:ext cx="2919252" cy="1061829"/>
          </a:xfrm>
          <a:prstGeom prst="rect">
            <a:avLst/>
          </a:prstGeom>
        </p:spPr>
        <p:txBody>
          <a:bodyPr wrap="square">
            <a:spAutoFit/>
          </a:bodyPr>
          <a:lstStyle/>
          <a:p>
            <a:pPr algn="ctr"/>
            <a:r>
              <a:rPr lang="en-GB" sz="2100" b="1" dirty="0">
                <a:solidFill>
                  <a:srgbClr val="2516EE"/>
                </a:solidFill>
              </a:rPr>
              <a:t>“I just didn't see how my vote would make a difference as a whole”</a:t>
            </a:r>
          </a:p>
        </p:txBody>
      </p:sp>
      <p:sp>
        <p:nvSpPr>
          <p:cNvPr id="20" name="Rectangle 19">
            <a:extLst>
              <a:ext uri="{FF2B5EF4-FFF2-40B4-BE49-F238E27FC236}">
                <a16:creationId xmlns:a16="http://schemas.microsoft.com/office/drawing/2014/main" id="{BAB5AA58-432D-415D-933A-27EE0FB0CAB0}"/>
              </a:ext>
            </a:extLst>
          </p:cNvPr>
          <p:cNvSpPr/>
          <p:nvPr/>
        </p:nvSpPr>
        <p:spPr>
          <a:xfrm>
            <a:off x="7405521" y="1238206"/>
            <a:ext cx="1858094" cy="1061829"/>
          </a:xfrm>
          <a:prstGeom prst="rect">
            <a:avLst/>
          </a:prstGeom>
        </p:spPr>
        <p:txBody>
          <a:bodyPr wrap="square">
            <a:spAutoFit/>
          </a:bodyPr>
          <a:lstStyle/>
          <a:p>
            <a:pPr algn="ctr"/>
            <a:r>
              <a:rPr lang="en-GB" sz="2100" b="1" dirty="0">
                <a:solidFill>
                  <a:srgbClr val="C00000"/>
                </a:solidFill>
                <a:ea typeface="Calibri" panose="020F0502020204030204" pitchFamily="34" charset="0"/>
              </a:rPr>
              <a:t>“It didn't matter </a:t>
            </a:r>
            <a:br>
              <a:rPr lang="en-GB" sz="2100" b="1" dirty="0">
                <a:solidFill>
                  <a:srgbClr val="C00000"/>
                </a:solidFill>
                <a:ea typeface="Calibri" panose="020F0502020204030204" pitchFamily="34" charset="0"/>
              </a:rPr>
            </a:br>
            <a:r>
              <a:rPr lang="en-GB" sz="2100" b="1" dirty="0">
                <a:solidFill>
                  <a:srgbClr val="C00000"/>
                </a:solidFill>
                <a:ea typeface="Calibri" panose="020F0502020204030204" pitchFamily="34" charset="0"/>
              </a:rPr>
              <a:t>to me”</a:t>
            </a:r>
            <a:endParaRPr lang="en-GB" sz="2100" b="1" dirty="0">
              <a:solidFill>
                <a:srgbClr val="C00000"/>
              </a:solidFill>
            </a:endParaRPr>
          </a:p>
        </p:txBody>
      </p:sp>
      <p:sp>
        <p:nvSpPr>
          <p:cNvPr id="21" name="Rectangle 20">
            <a:extLst>
              <a:ext uri="{FF2B5EF4-FFF2-40B4-BE49-F238E27FC236}">
                <a16:creationId xmlns:a16="http://schemas.microsoft.com/office/drawing/2014/main" id="{497F407B-22F1-412A-BBEF-7966EDB1764C}"/>
              </a:ext>
            </a:extLst>
          </p:cNvPr>
          <p:cNvSpPr/>
          <p:nvPr/>
        </p:nvSpPr>
        <p:spPr>
          <a:xfrm>
            <a:off x="3374309" y="3906674"/>
            <a:ext cx="5860731" cy="415498"/>
          </a:xfrm>
          <a:prstGeom prst="rect">
            <a:avLst/>
          </a:prstGeom>
        </p:spPr>
        <p:txBody>
          <a:bodyPr wrap="square">
            <a:spAutoFit/>
          </a:bodyPr>
          <a:lstStyle/>
          <a:p>
            <a:pPr algn="ctr"/>
            <a:r>
              <a:rPr lang="en-GB" sz="2100" b="1" dirty="0">
                <a:solidFill>
                  <a:schemeClr val="accent2"/>
                </a:solidFill>
                <a:ea typeface="Calibri" panose="020F0502020204030204" pitchFamily="34" charset="0"/>
              </a:rPr>
              <a:t>“I did not vote, to avoid voting for the wrong one”</a:t>
            </a:r>
            <a:endParaRPr lang="en-GB" sz="2100" b="1" dirty="0">
              <a:solidFill>
                <a:schemeClr val="accent2"/>
              </a:solidFill>
            </a:endParaRPr>
          </a:p>
        </p:txBody>
      </p:sp>
      <p:sp>
        <p:nvSpPr>
          <p:cNvPr id="22" name="Rectangle 21">
            <a:extLst>
              <a:ext uri="{FF2B5EF4-FFF2-40B4-BE49-F238E27FC236}">
                <a16:creationId xmlns:a16="http://schemas.microsoft.com/office/drawing/2014/main" id="{939864A2-5E38-4DED-9AAA-E0EE9AC7E971}"/>
              </a:ext>
            </a:extLst>
          </p:cNvPr>
          <p:cNvSpPr/>
          <p:nvPr/>
        </p:nvSpPr>
        <p:spPr>
          <a:xfrm>
            <a:off x="6327929" y="1085725"/>
            <a:ext cx="1430184" cy="1384995"/>
          </a:xfrm>
          <a:prstGeom prst="rect">
            <a:avLst/>
          </a:prstGeom>
        </p:spPr>
        <p:txBody>
          <a:bodyPr wrap="square">
            <a:spAutoFit/>
          </a:bodyPr>
          <a:lstStyle/>
          <a:p>
            <a:pPr algn="ctr"/>
            <a:r>
              <a:rPr lang="en-GB" sz="2100" b="1" dirty="0">
                <a:solidFill>
                  <a:srgbClr val="7030A0"/>
                </a:solidFill>
                <a:ea typeface="Calibri" panose="020F0502020204030204" pitchFamily="34" charset="0"/>
              </a:rPr>
              <a:t>“I would love to but by law I couldn’t” </a:t>
            </a:r>
            <a:endParaRPr lang="en-GB" sz="2100" b="1" dirty="0">
              <a:solidFill>
                <a:srgbClr val="7030A0"/>
              </a:solidFill>
            </a:endParaRPr>
          </a:p>
        </p:txBody>
      </p:sp>
    </p:spTree>
    <p:extLst>
      <p:ext uri="{BB962C8B-B14F-4D97-AF65-F5344CB8AC3E}">
        <p14:creationId xmlns:p14="http://schemas.microsoft.com/office/powerpoint/2010/main" val="2711179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3969"/>
            <a:ext cx="7886700" cy="994172"/>
          </a:xfrm>
        </p:spPr>
        <p:txBody>
          <a:bodyPr/>
          <a:lstStyle/>
          <a:p>
            <a:pPr algn="ctr"/>
            <a:r>
              <a:rPr lang="en-GB" dirty="0"/>
              <a:t>Summary &amp; Conclusions</a:t>
            </a:r>
          </a:p>
        </p:txBody>
      </p:sp>
      <p:sp>
        <p:nvSpPr>
          <p:cNvPr id="3" name="Content Placeholder 2"/>
          <p:cNvSpPr>
            <a:spLocks noGrp="1"/>
          </p:cNvSpPr>
          <p:nvPr>
            <p:ph idx="1"/>
          </p:nvPr>
        </p:nvSpPr>
        <p:spPr>
          <a:xfrm>
            <a:off x="628650" y="1542197"/>
            <a:ext cx="7886700" cy="4634766"/>
          </a:xfrm>
        </p:spPr>
        <p:txBody>
          <a:bodyPr>
            <a:normAutofit/>
          </a:bodyPr>
          <a:lstStyle/>
          <a:p>
            <a:r>
              <a:rPr lang="en-GB" sz="2600" dirty="0"/>
              <a:t>Leavers show more racial prejudice, have greater esteem about their own social groups and believe in hierarchy of groups</a:t>
            </a:r>
          </a:p>
          <a:p>
            <a:r>
              <a:rPr lang="en-GB" sz="2600" dirty="0"/>
              <a:t>BUT Leavers are not less empathic than remainers, and are not ‘all racist’ (although concerns about immigration)</a:t>
            </a:r>
          </a:p>
          <a:p>
            <a:r>
              <a:rPr lang="en-GB" sz="2600" dirty="0"/>
              <a:t>Leavers feel they’re not listened to, and want to take back control</a:t>
            </a:r>
          </a:p>
          <a:p>
            <a:r>
              <a:rPr lang="en-GB" sz="2600" dirty="0"/>
              <a:t>Remainers are a more diverse group, but generally fear for the future</a:t>
            </a:r>
          </a:p>
          <a:p>
            <a:r>
              <a:rPr lang="en-GB" sz="2600" dirty="0"/>
              <a:t>Both voter types feel a lack of trust in the government</a:t>
            </a:r>
          </a:p>
          <a:p>
            <a:endParaRPr lang="en-GB" sz="2600" dirty="0"/>
          </a:p>
          <a:p>
            <a:endParaRPr lang="en-GB" sz="2600" dirty="0"/>
          </a:p>
          <a:p>
            <a:endParaRPr lang="en-GB" sz="2600" dirty="0"/>
          </a:p>
          <a:p>
            <a:endParaRPr lang="en-GB" sz="2600" dirty="0"/>
          </a:p>
          <a:p>
            <a:endParaRPr lang="en-GB" sz="2600" dirty="0"/>
          </a:p>
        </p:txBody>
      </p:sp>
    </p:spTree>
    <p:extLst>
      <p:ext uri="{BB962C8B-B14F-4D97-AF65-F5344CB8AC3E}">
        <p14:creationId xmlns:p14="http://schemas.microsoft.com/office/powerpoint/2010/main" val="2373324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F223-5D31-4DC9-87D9-0690500C7428}"/>
              </a:ext>
            </a:extLst>
          </p:cNvPr>
          <p:cNvSpPr>
            <a:spLocks noGrp="1"/>
          </p:cNvSpPr>
          <p:nvPr>
            <p:ph type="title"/>
          </p:nvPr>
        </p:nvSpPr>
        <p:spPr/>
        <p:txBody>
          <a:bodyPr/>
          <a:lstStyle/>
          <a:p>
            <a:r>
              <a:rPr lang="en-GB" dirty="0"/>
              <a:t>Current and future Directions</a:t>
            </a:r>
          </a:p>
        </p:txBody>
      </p:sp>
      <p:sp>
        <p:nvSpPr>
          <p:cNvPr id="3" name="Content Placeholder 2">
            <a:extLst>
              <a:ext uri="{FF2B5EF4-FFF2-40B4-BE49-F238E27FC236}">
                <a16:creationId xmlns:a16="http://schemas.microsoft.com/office/drawing/2014/main" id="{B1E45B7C-A2CF-491C-9051-31079A219E80}"/>
              </a:ext>
            </a:extLst>
          </p:cNvPr>
          <p:cNvSpPr>
            <a:spLocks noGrp="1"/>
          </p:cNvSpPr>
          <p:nvPr>
            <p:ph idx="1"/>
          </p:nvPr>
        </p:nvSpPr>
        <p:spPr/>
        <p:txBody>
          <a:bodyPr/>
          <a:lstStyle/>
          <a:p>
            <a:pPr marL="514350" indent="-514350">
              <a:buFont typeface="+mj-lt"/>
              <a:buAutoNum type="arabicPeriod"/>
            </a:pPr>
            <a:r>
              <a:rPr lang="en-GB" dirty="0"/>
              <a:t>In-depth interviews with voters</a:t>
            </a:r>
          </a:p>
          <a:p>
            <a:pPr marL="514350" indent="-514350">
              <a:buFont typeface="+mj-lt"/>
              <a:buAutoNum type="arabicPeriod"/>
            </a:pPr>
            <a:r>
              <a:rPr lang="en-GB" dirty="0"/>
              <a:t>PhD studentship</a:t>
            </a:r>
          </a:p>
          <a:p>
            <a:pPr marL="514350" indent="-514350">
              <a:buFont typeface="+mj-lt"/>
              <a:buAutoNum type="arabicPeriod"/>
            </a:pPr>
            <a:r>
              <a:rPr lang="en-GB" dirty="0"/>
              <a:t>Longitudinal research on Brexit, as it unfolds</a:t>
            </a:r>
          </a:p>
          <a:p>
            <a:pPr marL="514350" indent="-514350">
              <a:buFont typeface="+mj-lt"/>
              <a:buAutoNum type="arabicPeriod"/>
            </a:pPr>
            <a:r>
              <a:rPr lang="en-GB" dirty="0"/>
              <a:t>Combining expertise from psychology, sociology and economists</a:t>
            </a:r>
          </a:p>
          <a:p>
            <a:pPr marL="514350" indent="-514350">
              <a:buFont typeface="+mj-lt"/>
              <a:buAutoNum type="arabicPeriod"/>
            </a:pPr>
            <a:r>
              <a:rPr lang="en-GB" dirty="0"/>
              <a:t>Continued analysis from roadshow and integration of those findings with these</a:t>
            </a:r>
          </a:p>
          <a:p>
            <a:endParaRPr lang="en-GB" dirty="0"/>
          </a:p>
        </p:txBody>
      </p:sp>
      <p:sp>
        <p:nvSpPr>
          <p:cNvPr id="4" name="Slide Number Placeholder 3">
            <a:extLst>
              <a:ext uri="{FF2B5EF4-FFF2-40B4-BE49-F238E27FC236}">
                <a16:creationId xmlns:a16="http://schemas.microsoft.com/office/drawing/2014/main" id="{FD15A67F-438A-4300-BD65-22A75B3A14A6}"/>
              </a:ext>
            </a:extLst>
          </p:cNvPr>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27</a:t>
            </a:fld>
            <a:endParaRPr lang="en-GB"/>
          </a:p>
        </p:txBody>
      </p:sp>
    </p:spTree>
    <p:extLst>
      <p:ext uri="{BB962C8B-B14F-4D97-AF65-F5344CB8AC3E}">
        <p14:creationId xmlns:p14="http://schemas.microsoft.com/office/powerpoint/2010/main" val="71465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96E4-70BE-4DC9-BDF1-E7D2BA182E65}"/>
              </a:ext>
            </a:extLst>
          </p:cNvPr>
          <p:cNvSpPr>
            <a:spLocks noGrp="1"/>
          </p:cNvSpPr>
          <p:nvPr>
            <p:ph type="title"/>
          </p:nvPr>
        </p:nvSpPr>
        <p:spPr>
          <a:xfrm>
            <a:off x="591436" y="877982"/>
            <a:ext cx="7886700" cy="994172"/>
          </a:xfrm>
        </p:spPr>
        <p:txBody>
          <a:bodyPr>
            <a:normAutofit/>
          </a:bodyPr>
          <a:lstStyle/>
          <a:p>
            <a:r>
              <a:rPr lang="en-US" sz="3600" dirty="0">
                <a:effectLst>
                  <a:outerShdw blurRad="38100" dist="38100" dir="2700000" algn="tl">
                    <a:srgbClr val="000000">
                      <a:alpha val="43137"/>
                    </a:srgbClr>
                  </a:outerShdw>
                </a:effectLst>
                <a:latin typeface="+mn-lt"/>
              </a:rPr>
              <a:t>Questions?</a:t>
            </a:r>
            <a:endParaRPr lang="en-GB" sz="3600" dirty="0">
              <a:effectLst>
                <a:outerShdw blurRad="38100" dist="38100" dir="2700000" algn="tl">
                  <a:srgbClr val="000000">
                    <a:alpha val="43137"/>
                  </a:srgbClr>
                </a:outerShdw>
              </a:effectLst>
              <a:latin typeface="+mn-lt"/>
            </a:endParaRPr>
          </a:p>
        </p:txBody>
      </p:sp>
      <p:grpSp>
        <p:nvGrpSpPr>
          <p:cNvPr id="4" name="Group 3">
            <a:extLst>
              <a:ext uri="{FF2B5EF4-FFF2-40B4-BE49-F238E27FC236}">
                <a16:creationId xmlns:a16="http://schemas.microsoft.com/office/drawing/2014/main" id="{987C5907-7F1A-4011-A46B-CE8289A99276}"/>
              </a:ext>
            </a:extLst>
          </p:cNvPr>
          <p:cNvGrpSpPr/>
          <p:nvPr/>
        </p:nvGrpSpPr>
        <p:grpSpPr>
          <a:xfrm>
            <a:off x="862428" y="1958046"/>
            <a:ext cx="2155258" cy="2507344"/>
            <a:chOff x="785464" y="2320529"/>
            <a:chExt cx="2155258" cy="2507344"/>
          </a:xfrm>
        </p:grpSpPr>
        <p:pic>
          <p:nvPicPr>
            <p:cNvPr id="13" name="Picture 12">
              <a:extLst>
                <a:ext uri="{FF2B5EF4-FFF2-40B4-BE49-F238E27FC236}">
                  <a16:creationId xmlns:a16="http://schemas.microsoft.com/office/drawing/2014/main" id="{C7A4EEE9-3D5B-4DFB-8E3F-1F02556A22E9}"/>
                </a:ext>
              </a:extLst>
            </p:cNvPr>
            <p:cNvPicPr>
              <a:picLocks noChangeAspect="1"/>
            </p:cNvPicPr>
            <p:nvPr/>
          </p:nvPicPr>
          <p:blipFill rotWithShape="1">
            <a:blip r:embed="rId2">
              <a:extLst>
                <a:ext uri="{28A0092B-C50C-407E-A947-70E740481C1C}">
                  <a14:useLocalDpi xmlns:a14="http://schemas.microsoft.com/office/drawing/2010/main" val="0"/>
                </a:ext>
              </a:extLst>
            </a:blip>
            <a:srcRect l="63139" r="5349" b="32803"/>
            <a:stretch/>
          </p:blipFill>
          <p:spPr>
            <a:xfrm>
              <a:off x="1924492" y="2341054"/>
              <a:ext cx="992257" cy="1409249"/>
            </a:xfrm>
            <a:prstGeom prst="rect">
              <a:avLst/>
            </a:prstGeom>
          </p:spPr>
        </p:pic>
        <p:pic>
          <p:nvPicPr>
            <p:cNvPr id="12" name="Picture 11">
              <a:extLst>
                <a:ext uri="{FF2B5EF4-FFF2-40B4-BE49-F238E27FC236}">
                  <a16:creationId xmlns:a16="http://schemas.microsoft.com/office/drawing/2014/main" id="{16B6F5E3-84CB-4D61-811D-E1EEC526D4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71" b="5400"/>
            <a:stretch/>
          </p:blipFill>
          <p:spPr>
            <a:xfrm>
              <a:off x="793390" y="2341053"/>
              <a:ext cx="1137147" cy="1402272"/>
            </a:xfrm>
            <a:prstGeom prst="rect">
              <a:avLst/>
            </a:prstGeom>
          </p:spPr>
        </p:pic>
        <p:pic>
          <p:nvPicPr>
            <p:cNvPr id="3" name="Picture 2" descr="Image result for birmingham city university">
              <a:extLst>
                <a:ext uri="{FF2B5EF4-FFF2-40B4-BE49-F238E27FC236}">
                  <a16:creationId xmlns:a16="http://schemas.microsoft.com/office/drawing/2014/main" id="{F7EB3B9F-13AC-46E9-975D-A390B6FAF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464" y="3726782"/>
              <a:ext cx="1078594" cy="1101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310812-74C9-4217-B275-E587732198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9"/>
            <a:stretch/>
          </p:blipFill>
          <p:spPr>
            <a:xfrm>
              <a:off x="1864058" y="3743326"/>
              <a:ext cx="1076664" cy="1084547"/>
            </a:xfrm>
            <a:prstGeom prst="rect">
              <a:avLst/>
            </a:prstGeom>
          </p:spPr>
        </p:pic>
        <p:sp>
          <p:nvSpPr>
            <p:cNvPr id="7" name="Rectangle 6">
              <a:extLst>
                <a:ext uri="{FF2B5EF4-FFF2-40B4-BE49-F238E27FC236}">
                  <a16:creationId xmlns:a16="http://schemas.microsoft.com/office/drawing/2014/main" id="{03B3768D-3D8C-498C-AAB4-A2E36A82B00A}"/>
                </a:ext>
              </a:extLst>
            </p:cNvPr>
            <p:cNvSpPr/>
            <p:nvPr/>
          </p:nvSpPr>
          <p:spPr>
            <a:xfrm>
              <a:off x="785464" y="2320529"/>
              <a:ext cx="2155257" cy="250734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TextBox 9">
            <a:extLst>
              <a:ext uri="{FF2B5EF4-FFF2-40B4-BE49-F238E27FC236}">
                <a16:creationId xmlns:a16="http://schemas.microsoft.com/office/drawing/2014/main" id="{317D1F98-092F-4695-815C-9CCF1D58E50D}"/>
              </a:ext>
            </a:extLst>
          </p:cNvPr>
          <p:cNvSpPr txBox="1"/>
          <p:nvPr/>
        </p:nvSpPr>
        <p:spPr>
          <a:xfrm>
            <a:off x="3395521" y="1934617"/>
            <a:ext cx="5614988" cy="1131079"/>
          </a:xfrm>
          <a:prstGeom prst="rect">
            <a:avLst/>
          </a:prstGeom>
          <a:noFill/>
        </p:spPr>
        <p:txBody>
          <a:bodyPr wrap="square" rtlCol="0">
            <a:spAutoFit/>
          </a:bodyPr>
          <a:lstStyle/>
          <a:p>
            <a:r>
              <a:rPr lang="en-GB" sz="2250" b="1" dirty="0"/>
              <a:t>Dr Rebecca Semmens-Wheeler</a:t>
            </a:r>
          </a:p>
          <a:p>
            <a:r>
              <a:rPr lang="en-GB" sz="2250" dirty="0"/>
              <a:t>Birmingham City University &amp; CSB</a:t>
            </a:r>
          </a:p>
          <a:p>
            <a:r>
              <a:rPr lang="en-GB" sz="2250" dirty="0"/>
              <a:t>Email: Rebecca.Semmens-Wheeler@bcu.ac.uk</a:t>
            </a:r>
          </a:p>
        </p:txBody>
      </p:sp>
      <p:sp>
        <p:nvSpPr>
          <p:cNvPr id="11" name="TextBox 10">
            <a:extLst>
              <a:ext uri="{FF2B5EF4-FFF2-40B4-BE49-F238E27FC236}">
                <a16:creationId xmlns:a16="http://schemas.microsoft.com/office/drawing/2014/main" id="{5AF8DF92-23A0-4EEB-A355-2934948926C3}"/>
              </a:ext>
            </a:extLst>
          </p:cNvPr>
          <p:cNvSpPr txBox="1"/>
          <p:nvPr/>
        </p:nvSpPr>
        <p:spPr>
          <a:xfrm>
            <a:off x="3395521" y="3284938"/>
            <a:ext cx="5614988" cy="1477328"/>
          </a:xfrm>
          <a:prstGeom prst="rect">
            <a:avLst/>
          </a:prstGeom>
          <a:noFill/>
        </p:spPr>
        <p:txBody>
          <a:bodyPr wrap="square" rtlCol="0">
            <a:spAutoFit/>
          </a:bodyPr>
          <a:lstStyle/>
          <a:p>
            <a:r>
              <a:rPr lang="en-GB" sz="2250" b="1" dirty="0"/>
              <a:t>Dr Kimberley Hill</a:t>
            </a:r>
          </a:p>
          <a:p>
            <a:r>
              <a:rPr lang="en-GB" sz="2250" dirty="0"/>
              <a:t>The University of Northampton</a:t>
            </a:r>
          </a:p>
          <a:p>
            <a:r>
              <a:rPr lang="en-GB" sz="2250" dirty="0"/>
              <a:t>Email: Kimberley.Hill@Northampton.ac.uk</a:t>
            </a:r>
          </a:p>
          <a:p>
            <a:endParaRPr lang="en-GB" sz="2250" dirty="0"/>
          </a:p>
        </p:txBody>
      </p:sp>
      <p:sp>
        <p:nvSpPr>
          <p:cNvPr id="14" name="Rectangle 13">
            <a:extLst>
              <a:ext uri="{FF2B5EF4-FFF2-40B4-BE49-F238E27FC236}">
                <a16:creationId xmlns:a16="http://schemas.microsoft.com/office/drawing/2014/main" id="{568EBBE9-B2CF-4148-82AC-01AA322CC205}"/>
              </a:ext>
            </a:extLst>
          </p:cNvPr>
          <p:cNvSpPr/>
          <p:nvPr/>
        </p:nvSpPr>
        <p:spPr>
          <a:xfrm>
            <a:off x="-74428" y="0"/>
            <a:ext cx="9218428" cy="1207651"/>
          </a:xfrm>
          <a:prstGeom prst="rect">
            <a:avLst/>
          </a:prstGeom>
          <a:solidFill>
            <a:srgbClr val="001E3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257B7BE8-3B98-4DBA-ACF9-3C8B71B076E2}"/>
              </a:ext>
            </a:extLst>
          </p:cNvPr>
          <p:cNvPicPr>
            <a:picLocks noChangeAspect="1"/>
          </p:cNvPicPr>
          <p:nvPr/>
        </p:nvPicPr>
        <p:blipFill rotWithShape="1">
          <a:blip r:embed="rId6"/>
          <a:srcRect l="19297" t="13307" r="56163" b="74548"/>
          <a:stretch/>
        </p:blipFill>
        <p:spPr>
          <a:xfrm>
            <a:off x="106525" y="127587"/>
            <a:ext cx="3667064" cy="1020813"/>
          </a:xfrm>
          <a:prstGeom prst="rect">
            <a:avLst/>
          </a:prstGeom>
        </p:spPr>
      </p:pic>
      <p:pic>
        <p:nvPicPr>
          <p:cNvPr id="16" name="Picture 15" descr="Image result for birmingham city university">
            <a:extLst>
              <a:ext uri="{FF2B5EF4-FFF2-40B4-BE49-F238E27FC236}">
                <a16:creationId xmlns:a16="http://schemas.microsoft.com/office/drawing/2014/main" id="{431ADE8E-DC63-42F9-9037-30569BE19F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827" y="64028"/>
            <a:ext cx="1078594" cy="11010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40D1465-4933-4FC3-8151-43A0FB60CD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9"/>
          <a:stretch/>
        </p:blipFill>
        <p:spPr>
          <a:xfrm>
            <a:off x="7917421" y="64028"/>
            <a:ext cx="1093088" cy="1101091"/>
          </a:xfrm>
          <a:prstGeom prst="rect">
            <a:avLst/>
          </a:prstGeom>
        </p:spPr>
      </p:pic>
      <p:sp>
        <p:nvSpPr>
          <p:cNvPr id="18" name="TextBox 17">
            <a:extLst>
              <a:ext uri="{FF2B5EF4-FFF2-40B4-BE49-F238E27FC236}">
                <a16:creationId xmlns:a16="http://schemas.microsoft.com/office/drawing/2014/main" id="{EFB3711A-AB6B-40E7-81F7-1AA80D914306}"/>
              </a:ext>
            </a:extLst>
          </p:cNvPr>
          <p:cNvSpPr txBox="1"/>
          <p:nvPr/>
        </p:nvSpPr>
        <p:spPr>
          <a:xfrm>
            <a:off x="3395521" y="4822408"/>
            <a:ext cx="5614988" cy="1131079"/>
          </a:xfrm>
          <a:prstGeom prst="rect">
            <a:avLst/>
          </a:prstGeom>
          <a:noFill/>
        </p:spPr>
        <p:txBody>
          <a:bodyPr wrap="square" rtlCol="0">
            <a:spAutoFit/>
          </a:bodyPr>
          <a:lstStyle/>
          <a:p>
            <a:r>
              <a:rPr lang="en-GB" sz="2250" b="1" dirty="0"/>
              <a:t>Prof Alex De Ruyter</a:t>
            </a:r>
          </a:p>
          <a:p>
            <a:r>
              <a:rPr lang="en-GB" sz="2250" dirty="0"/>
              <a:t>Centre for Brexit Studies</a:t>
            </a:r>
          </a:p>
          <a:p>
            <a:r>
              <a:rPr lang="en-GB" sz="2250" dirty="0"/>
              <a:t>Email: Alex.DeRuyter@bcu.ac.uk</a:t>
            </a:r>
          </a:p>
        </p:txBody>
      </p:sp>
      <p:pic>
        <p:nvPicPr>
          <p:cNvPr id="3074" name="Picture 2" descr="https://www.bcu.ac.uk/mediaitem/alex-de-ruyter-131594715418187352.jpg?quality=90">
            <a:extLst>
              <a:ext uri="{FF2B5EF4-FFF2-40B4-BE49-F238E27FC236}">
                <a16:creationId xmlns:a16="http://schemas.microsoft.com/office/drawing/2014/main" id="{C4FC47C5-6AF6-4208-8106-C9FE927C277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969" r="5763"/>
          <a:stretch/>
        </p:blipFill>
        <p:spPr bwMode="auto">
          <a:xfrm>
            <a:off x="1507270" y="4551281"/>
            <a:ext cx="1161002" cy="160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07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47446"/>
            <a:ext cx="7886700" cy="994172"/>
          </a:xfrm>
        </p:spPr>
        <p:txBody>
          <a:bodyPr/>
          <a:lstStyle/>
          <a:p>
            <a:pPr algn="ctr"/>
            <a:r>
              <a:rPr lang="en-GB" dirty="0"/>
              <a:t>What the Brexit?</a:t>
            </a:r>
          </a:p>
        </p:txBody>
      </p:sp>
      <p:sp>
        <p:nvSpPr>
          <p:cNvPr id="3" name="Content Placeholder 2"/>
          <p:cNvSpPr>
            <a:spLocks noGrp="1"/>
          </p:cNvSpPr>
          <p:nvPr>
            <p:ph idx="1"/>
          </p:nvPr>
        </p:nvSpPr>
        <p:spPr>
          <a:xfrm>
            <a:off x="628650" y="1727526"/>
            <a:ext cx="8070182" cy="3402947"/>
          </a:xfrm>
        </p:spPr>
        <p:txBody>
          <a:bodyPr>
            <a:normAutofit/>
          </a:bodyPr>
          <a:lstStyle/>
          <a:p>
            <a:r>
              <a:rPr lang="en-GB" dirty="0"/>
              <a:t>1973: Britain joined the European Community </a:t>
            </a:r>
          </a:p>
          <a:p>
            <a:r>
              <a:rPr lang="en-GB" dirty="0"/>
              <a:t>June 2016: Referendum on EU Membership</a:t>
            </a:r>
          </a:p>
          <a:p>
            <a:r>
              <a:rPr lang="en-GB" dirty="0"/>
              <a:t> Turnout of around 33,000,000 people (72.2% of voting population)</a:t>
            </a:r>
          </a:p>
          <a:p>
            <a:endParaRPr lang="en-GB" dirty="0"/>
          </a:p>
        </p:txBody>
      </p:sp>
      <p:pic>
        <p:nvPicPr>
          <p:cNvPr id="1026" name="Picture 2" descr="Image result for brexit results pie chart">
            <a:extLst>
              <a:ext uri="{FF2B5EF4-FFF2-40B4-BE49-F238E27FC236}">
                <a16:creationId xmlns:a16="http://schemas.microsoft.com/office/drawing/2014/main" id="{AD9D6993-8B04-481B-8FA0-67252DEFF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007" y="3844752"/>
            <a:ext cx="1995985" cy="199598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CDB94EC-6C4D-44DD-B264-F6B5CA9B751F}"/>
              </a:ext>
            </a:extLst>
          </p:cNvPr>
          <p:cNvSpPr>
            <a:spLocks noGrp="1"/>
          </p:cNvSpPr>
          <p:nvPr>
            <p:ph type="sldNum" sz="quarter" idx="4294967295"/>
          </p:nvPr>
        </p:nvSpPr>
        <p:spPr>
          <a:xfrm>
            <a:off x="6218274" y="6356350"/>
            <a:ext cx="2743200" cy="365125"/>
          </a:xfrm>
          <a:prstGeom prst="rect">
            <a:avLst/>
          </a:prstGeom>
        </p:spPr>
        <p:txBody>
          <a:bodyPr/>
          <a:lstStyle/>
          <a:p>
            <a:fld id="{B3EC12B6-35DD-4188-82E4-988016CAB6D2}" type="slidenum">
              <a:rPr lang="en-GB" smtClean="0"/>
              <a:t>3</a:t>
            </a:fld>
            <a:endParaRPr lang="en-GB"/>
          </a:p>
        </p:txBody>
      </p:sp>
    </p:spTree>
    <p:extLst>
      <p:ext uri="{BB962C8B-B14F-4D97-AF65-F5344CB8AC3E}">
        <p14:creationId xmlns:p14="http://schemas.microsoft.com/office/powerpoint/2010/main" val="243324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leave voters">
            <a:extLst>
              <a:ext uri="{FF2B5EF4-FFF2-40B4-BE49-F238E27FC236}">
                <a16:creationId xmlns:a16="http://schemas.microsoft.com/office/drawing/2014/main" id="{485FBD22-485E-44D9-A1BC-6A0AA0B23BC3}"/>
              </a:ext>
            </a:extLst>
          </p:cNvPr>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25000"/>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70">
            <a:extLst>
              <a:ext uri="{FF2B5EF4-FFF2-40B4-BE49-F238E27FC236}">
                <a16:creationId xmlns:a16="http://schemas.microsoft.com/office/drawing/2014/main" id="{B4147794-66B7-4CDE-BC75-BBDC48B2FCE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9610" y="0"/>
            <a:ext cx="578859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1029" name="Rectangle 72">
            <a:extLst>
              <a:ext uri="{FF2B5EF4-FFF2-40B4-BE49-F238E27FC236}">
                <a16:creationId xmlns:a16="http://schemas.microsoft.com/office/drawing/2014/main" id="{41202E79-1236-4DF8-9921-F47A0B079C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69610" y="0"/>
            <a:ext cx="5788590" cy="1828800"/>
          </a:xfrm>
        </p:spPr>
        <p:txBody>
          <a:bodyPr>
            <a:normAutofit/>
          </a:bodyPr>
          <a:lstStyle/>
          <a:p>
            <a:pPr algn="ctr"/>
            <a:r>
              <a:rPr lang="en-GB" sz="4000" dirty="0">
                <a:solidFill>
                  <a:schemeClr val="accent1"/>
                </a:solidFill>
              </a:rPr>
              <a:t>Initial Post-Brexit Research</a:t>
            </a:r>
          </a:p>
        </p:txBody>
      </p:sp>
      <p:sp>
        <p:nvSpPr>
          <p:cNvPr id="3" name="Content Placeholder 2"/>
          <p:cNvSpPr>
            <a:spLocks noGrp="1"/>
          </p:cNvSpPr>
          <p:nvPr>
            <p:ph idx="1"/>
          </p:nvPr>
        </p:nvSpPr>
        <p:spPr>
          <a:xfrm>
            <a:off x="3038166" y="1941342"/>
            <a:ext cx="5088195" cy="4257845"/>
          </a:xfrm>
        </p:spPr>
        <p:txBody>
          <a:bodyPr>
            <a:noAutofit/>
          </a:bodyPr>
          <a:lstStyle/>
          <a:p>
            <a:r>
              <a:rPr lang="en-GB" sz="2700" dirty="0"/>
              <a:t>“The divide between winners and losers of globalization was a key driver of the vote.” </a:t>
            </a:r>
          </a:p>
          <a:p>
            <a:r>
              <a:rPr lang="en-GB" sz="2700" dirty="0"/>
              <a:t>Views against immigration &amp;for the death penalty predict voting out - right-wing authoritarianism </a:t>
            </a:r>
          </a:p>
        </p:txBody>
      </p:sp>
    </p:spTree>
    <p:extLst>
      <p:ext uri="{BB962C8B-B14F-4D97-AF65-F5344CB8AC3E}">
        <p14:creationId xmlns:p14="http://schemas.microsoft.com/office/powerpoint/2010/main" val="288534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16" y="798497"/>
            <a:ext cx="7886700" cy="994172"/>
          </a:xfrm>
        </p:spPr>
        <p:txBody>
          <a:bodyPr>
            <a:normAutofit fontScale="90000"/>
          </a:bodyPr>
          <a:lstStyle/>
          <a:p>
            <a:pPr algn="ctr"/>
            <a:r>
              <a:rPr lang="en-GB" dirty="0">
                <a:solidFill>
                  <a:schemeClr val="accent1"/>
                </a:solidFill>
              </a:rPr>
              <a:t>Initial Post-Brexit </a:t>
            </a:r>
            <a:br>
              <a:rPr lang="en-GB" dirty="0">
                <a:solidFill>
                  <a:schemeClr val="accent1"/>
                </a:solidFill>
              </a:rPr>
            </a:br>
            <a:r>
              <a:rPr lang="en-GB" dirty="0">
                <a:solidFill>
                  <a:schemeClr val="accent1"/>
                </a:solidFill>
              </a:rPr>
              <a:t>Research</a:t>
            </a:r>
            <a:endParaRPr lang="en-GB" dirty="0"/>
          </a:p>
        </p:txBody>
      </p:sp>
      <p:sp>
        <p:nvSpPr>
          <p:cNvPr id="3" name="Content Placeholder 2"/>
          <p:cNvSpPr>
            <a:spLocks noGrp="1"/>
          </p:cNvSpPr>
          <p:nvPr>
            <p:ph idx="1"/>
          </p:nvPr>
        </p:nvSpPr>
        <p:spPr>
          <a:xfrm>
            <a:off x="349607" y="1825624"/>
            <a:ext cx="6163735" cy="4392295"/>
          </a:xfrm>
        </p:spPr>
        <p:txBody>
          <a:bodyPr>
            <a:noAutofit/>
          </a:bodyPr>
          <a:lstStyle/>
          <a:p>
            <a:r>
              <a:rPr lang="en-GB" sz="2500" dirty="0"/>
              <a:t>Anti-immigrant prejudice and negative intergroup contact associated with voting to leave</a:t>
            </a:r>
          </a:p>
          <a:p>
            <a:r>
              <a:rPr lang="en-GB" sz="2500" dirty="0"/>
              <a:t>Positive intergroup contact  - lower prejudice and support for ‘remain </a:t>
            </a:r>
            <a:r>
              <a:rPr lang="en-GB" sz="2200" dirty="0"/>
              <a:t>(</a:t>
            </a:r>
            <a:r>
              <a:rPr lang="en-GB" sz="2200" dirty="0" err="1"/>
              <a:t>Meleady</a:t>
            </a:r>
            <a:r>
              <a:rPr lang="en-GB" sz="2200" dirty="0"/>
              <a:t> et al, 2017)</a:t>
            </a:r>
          </a:p>
          <a:p>
            <a:r>
              <a:rPr lang="en-GB" sz="2500" dirty="0"/>
              <a:t>Aversion amplification hypothesis - Voters most likely to choose Brexit when concerns that immigration levels were too high were combined with a low level of trust in politicians </a:t>
            </a:r>
            <a:r>
              <a:rPr lang="en-GB" sz="2200" dirty="0"/>
              <a:t>(Abrams et al, 2015).</a:t>
            </a:r>
          </a:p>
          <a:p>
            <a:endParaRPr lang="en-GB" sz="2500" dirty="0"/>
          </a:p>
          <a:p>
            <a:pPr marL="0" indent="0">
              <a:buNone/>
            </a:pPr>
            <a:r>
              <a:rPr lang="en-GB" sz="2500" dirty="0"/>
              <a:t> </a:t>
            </a:r>
          </a:p>
          <a:p>
            <a:endParaRPr lang="en-GB" sz="2500" dirty="0"/>
          </a:p>
          <a:p>
            <a:endParaRPr lang="en-GB" sz="2500" dirty="0"/>
          </a:p>
          <a:p>
            <a:endParaRPr lang="en-GB" sz="2500" dirty="0"/>
          </a:p>
        </p:txBody>
      </p:sp>
      <p:pic>
        <p:nvPicPr>
          <p:cNvPr id="2050" name="Picture 2" descr="Image result for muslims and christians">
            <a:extLst>
              <a:ext uri="{FF2B5EF4-FFF2-40B4-BE49-F238E27FC236}">
                <a16:creationId xmlns:a16="http://schemas.microsoft.com/office/drawing/2014/main" id="{2504345C-0E45-4B24-9764-E7EB5889C5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00" t="1608" r="11857" b="1196"/>
          <a:stretch/>
        </p:blipFill>
        <p:spPr bwMode="auto">
          <a:xfrm>
            <a:off x="6654951" y="992029"/>
            <a:ext cx="2337733" cy="16012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nti-immigration uk">
            <a:extLst>
              <a:ext uri="{FF2B5EF4-FFF2-40B4-BE49-F238E27FC236}">
                <a16:creationId xmlns:a16="http://schemas.microsoft.com/office/drawing/2014/main" id="{442365DA-A222-4DF5-826A-E826D0B193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621" y="2978208"/>
            <a:ext cx="1622651" cy="216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0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FC0D-A378-4822-9840-D4369A6FCCB1}"/>
              </a:ext>
            </a:extLst>
          </p:cNvPr>
          <p:cNvSpPr>
            <a:spLocks noGrp="1"/>
          </p:cNvSpPr>
          <p:nvPr>
            <p:ph type="title"/>
          </p:nvPr>
        </p:nvSpPr>
        <p:spPr>
          <a:xfrm>
            <a:off x="628650" y="503355"/>
            <a:ext cx="7886700" cy="1325563"/>
          </a:xfrm>
        </p:spPr>
        <p:txBody>
          <a:bodyPr/>
          <a:lstStyle/>
          <a:p>
            <a:r>
              <a:rPr lang="en-GB" dirty="0"/>
              <a:t>Locus of control</a:t>
            </a:r>
          </a:p>
        </p:txBody>
      </p:sp>
      <p:sp>
        <p:nvSpPr>
          <p:cNvPr id="3" name="Content Placeholder 2">
            <a:extLst>
              <a:ext uri="{FF2B5EF4-FFF2-40B4-BE49-F238E27FC236}">
                <a16:creationId xmlns:a16="http://schemas.microsoft.com/office/drawing/2014/main" id="{3ACCDCDC-234B-4461-B7D1-0A2CA3F043BB}"/>
              </a:ext>
            </a:extLst>
          </p:cNvPr>
          <p:cNvSpPr>
            <a:spLocks noGrp="1"/>
          </p:cNvSpPr>
          <p:nvPr>
            <p:ph idx="1"/>
          </p:nvPr>
        </p:nvSpPr>
        <p:spPr/>
        <p:txBody>
          <a:bodyPr/>
          <a:lstStyle/>
          <a:p>
            <a:r>
              <a:rPr lang="en-GB" dirty="0"/>
              <a:t>External locus of control has been shown to promote more anti-immigrant attitudes, which are distinct from, but related to, racial prejudice (</a:t>
            </a:r>
            <a:r>
              <a:rPr lang="en-GB" dirty="0" err="1"/>
              <a:t>Harell</a:t>
            </a:r>
            <a:r>
              <a:rPr lang="en-GB" dirty="0"/>
              <a:t>, </a:t>
            </a:r>
            <a:r>
              <a:rPr lang="en-GB" dirty="0" err="1"/>
              <a:t>Soroka</a:t>
            </a:r>
            <a:r>
              <a:rPr lang="en-GB" dirty="0"/>
              <a:t> &amp; </a:t>
            </a:r>
            <a:r>
              <a:rPr lang="en-GB" dirty="0" err="1"/>
              <a:t>Iyengar</a:t>
            </a:r>
            <a:r>
              <a:rPr lang="en-GB" dirty="0"/>
              <a:t>, 2016). </a:t>
            </a:r>
          </a:p>
          <a:p>
            <a:r>
              <a:rPr lang="en-GB" dirty="0"/>
              <a:t>Those with lower income tend to feel politically excluded and experience having less control over socio-political issues (</a:t>
            </a:r>
            <a:r>
              <a:rPr lang="en-GB" dirty="0" err="1"/>
              <a:t>Dunatchik</a:t>
            </a:r>
            <a:r>
              <a:rPr lang="en-GB" dirty="0"/>
              <a:t> et al, 2016).</a:t>
            </a:r>
          </a:p>
        </p:txBody>
      </p:sp>
      <p:sp>
        <p:nvSpPr>
          <p:cNvPr id="4" name="Slide Number Placeholder 3">
            <a:extLst>
              <a:ext uri="{FF2B5EF4-FFF2-40B4-BE49-F238E27FC236}">
                <a16:creationId xmlns:a16="http://schemas.microsoft.com/office/drawing/2014/main" id="{0243179A-96A5-494F-8E14-FA768D6F8371}"/>
              </a:ext>
            </a:extLst>
          </p:cNvPr>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6</a:t>
            </a:fld>
            <a:endParaRPr lang="en-GB"/>
          </a:p>
        </p:txBody>
      </p:sp>
    </p:spTree>
    <p:extLst>
      <p:ext uri="{BB962C8B-B14F-4D97-AF65-F5344CB8AC3E}">
        <p14:creationId xmlns:p14="http://schemas.microsoft.com/office/powerpoint/2010/main" val="168107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0527-66FE-4B6A-AF1C-E3C02E3ED1F0}"/>
              </a:ext>
            </a:extLst>
          </p:cNvPr>
          <p:cNvSpPr>
            <a:spLocks noGrp="1"/>
          </p:cNvSpPr>
          <p:nvPr>
            <p:ph type="title"/>
          </p:nvPr>
        </p:nvSpPr>
        <p:spPr>
          <a:xfrm>
            <a:off x="628650" y="482089"/>
            <a:ext cx="7886700" cy="1325563"/>
          </a:xfrm>
        </p:spPr>
        <p:txBody>
          <a:bodyPr/>
          <a:lstStyle/>
          <a:p>
            <a:pPr algn="ctr"/>
            <a:r>
              <a:rPr lang="en-GB" dirty="0"/>
              <a:t>Social Dominance Orientation</a:t>
            </a:r>
          </a:p>
        </p:txBody>
      </p:sp>
      <p:sp>
        <p:nvSpPr>
          <p:cNvPr id="3" name="Content Placeholder 2">
            <a:extLst>
              <a:ext uri="{FF2B5EF4-FFF2-40B4-BE49-F238E27FC236}">
                <a16:creationId xmlns:a16="http://schemas.microsoft.com/office/drawing/2014/main" id="{1B654D76-F879-4D58-BA62-DB01BD415D33}"/>
              </a:ext>
            </a:extLst>
          </p:cNvPr>
          <p:cNvSpPr>
            <a:spLocks noGrp="1"/>
          </p:cNvSpPr>
          <p:nvPr>
            <p:ph idx="1"/>
          </p:nvPr>
        </p:nvSpPr>
        <p:spPr>
          <a:xfrm>
            <a:off x="628650" y="1622324"/>
            <a:ext cx="7886700" cy="4082692"/>
          </a:xfrm>
        </p:spPr>
        <p:txBody>
          <a:bodyPr>
            <a:normAutofit/>
          </a:bodyPr>
          <a:lstStyle/>
          <a:p>
            <a:r>
              <a:rPr lang="en-GB" sz="3000" dirty="0"/>
              <a:t>The extent to which one desires that one's in-group dominate and be superior to outgroups </a:t>
            </a:r>
          </a:p>
          <a:p>
            <a:r>
              <a:rPr lang="en-GB" sz="3000" dirty="0"/>
              <a:t>Preference for hierarchical organisation of groups</a:t>
            </a:r>
          </a:p>
          <a:p>
            <a:r>
              <a:rPr lang="en-GB" sz="3000" dirty="0"/>
              <a:t>Inversely related to empathy (Nicol &amp; Rounding, 2013)</a:t>
            </a:r>
          </a:p>
        </p:txBody>
      </p:sp>
      <p:sp>
        <p:nvSpPr>
          <p:cNvPr id="4" name="Slide Number Placeholder 3">
            <a:extLst>
              <a:ext uri="{FF2B5EF4-FFF2-40B4-BE49-F238E27FC236}">
                <a16:creationId xmlns:a16="http://schemas.microsoft.com/office/drawing/2014/main" id="{867CD8B9-FBCB-45CF-AC1D-3685065B1F80}"/>
              </a:ext>
            </a:extLst>
          </p:cNvPr>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7</a:t>
            </a:fld>
            <a:endParaRPr lang="en-GB"/>
          </a:p>
        </p:txBody>
      </p:sp>
      <p:pic>
        <p:nvPicPr>
          <p:cNvPr id="5122" name="Picture 2" descr="Image result">
            <a:extLst>
              <a:ext uri="{FF2B5EF4-FFF2-40B4-BE49-F238E27FC236}">
                <a16:creationId xmlns:a16="http://schemas.microsoft.com/office/drawing/2014/main" id="{CD4DE16F-3D9B-4097-A0AE-F85BD9C479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0870" y="4093579"/>
            <a:ext cx="2895609" cy="211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66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11FC2-96D0-45CB-9090-254224F2323F}"/>
              </a:ext>
            </a:extLst>
          </p:cNvPr>
          <p:cNvSpPr>
            <a:spLocks noGrp="1"/>
          </p:cNvSpPr>
          <p:nvPr>
            <p:ph type="title"/>
          </p:nvPr>
        </p:nvSpPr>
        <p:spPr>
          <a:xfrm>
            <a:off x="628650" y="450190"/>
            <a:ext cx="7886700" cy="1325563"/>
          </a:xfrm>
        </p:spPr>
        <p:txBody>
          <a:bodyPr/>
          <a:lstStyle/>
          <a:p>
            <a:pPr algn="ctr"/>
            <a:r>
              <a:rPr lang="en-GB" dirty="0"/>
              <a:t>Collective self-esteem</a:t>
            </a:r>
          </a:p>
        </p:txBody>
      </p:sp>
      <p:sp>
        <p:nvSpPr>
          <p:cNvPr id="3" name="Content Placeholder 2">
            <a:extLst>
              <a:ext uri="{FF2B5EF4-FFF2-40B4-BE49-F238E27FC236}">
                <a16:creationId xmlns:a16="http://schemas.microsoft.com/office/drawing/2014/main" id="{C1AABBDB-0F3F-4B0D-8A76-83AD7F0BF139}"/>
              </a:ext>
            </a:extLst>
          </p:cNvPr>
          <p:cNvSpPr>
            <a:spLocks noGrp="1"/>
          </p:cNvSpPr>
          <p:nvPr>
            <p:ph idx="1"/>
          </p:nvPr>
        </p:nvSpPr>
        <p:spPr/>
        <p:txBody>
          <a:bodyPr/>
          <a:lstStyle/>
          <a:p>
            <a:pPr marL="0" indent="0">
              <a:buNone/>
            </a:pPr>
            <a:r>
              <a:rPr lang="en-GB" dirty="0"/>
              <a:t>People high in this trait </a:t>
            </a:r>
          </a:p>
          <a:p>
            <a:r>
              <a:rPr lang="en-GB" dirty="0"/>
              <a:t>Feel esteemed about groups they’re part of </a:t>
            </a:r>
          </a:p>
          <a:p>
            <a:r>
              <a:rPr lang="en-GB" dirty="0"/>
              <a:t> Are more likely to react to threats to collective self-esteem by derogating outgroups and enhancing the ingroup</a:t>
            </a:r>
          </a:p>
        </p:txBody>
      </p:sp>
      <p:sp>
        <p:nvSpPr>
          <p:cNvPr id="4" name="Slide Number Placeholder 3">
            <a:extLst>
              <a:ext uri="{FF2B5EF4-FFF2-40B4-BE49-F238E27FC236}">
                <a16:creationId xmlns:a16="http://schemas.microsoft.com/office/drawing/2014/main" id="{A83768F5-4918-4E55-AE9C-BE7D3B282287}"/>
              </a:ext>
            </a:extLst>
          </p:cNvPr>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8</a:t>
            </a:fld>
            <a:endParaRPr lang="en-GB"/>
          </a:p>
        </p:txBody>
      </p:sp>
    </p:spTree>
    <p:extLst>
      <p:ext uri="{BB962C8B-B14F-4D97-AF65-F5344CB8AC3E}">
        <p14:creationId xmlns:p14="http://schemas.microsoft.com/office/powerpoint/2010/main" val="34155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4E8F-98E3-4FAA-AFFC-85F63DE54C69}"/>
              </a:ext>
            </a:extLst>
          </p:cNvPr>
          <p:cNvSpPr>
            <a:spLocks noGrp="1"/>
          </p:cNvSpPr>
          <p:nvPr>
            <p:ph type="title"/>
          </p:nvPr>
        </p:nvSpPr>
        <p:spPr>
          <a:xfrm>
            <a:off x="628650" y="811696"/>
            <a:ext cx="7886700" cy="1325563"/>
          </a:xfrm>
        </p:spPr>
        <p:txBody>
          <a:bodyPr/>
          <a:lstStyle/>
          <a:p>
            <a:pPr algn="ctr"/>
            <a:r>
              <a:rPr lang="en-GB" dirty="0"/>
              <a:t>Losers of globalisation – </a:t>
            </a:r>
            <a:br>
              <a:rPr lang="en-GB" dirty="0"/>
            </a:br>
            <a:r>
              <a:rPr lang="en-GB" dirty="0"/>
              <a:t>external locus of control?</a:t>
            </a:r>
          </a:p>
        </p:txBody>
      </p:sp>
      <p:sp>
        <p:nvSpPr>
          <p:cNvPr id="3" name="Content Placeholder 2">
            <a:extLst>
              <a:ext uri="{FF2B5EF4-FFF2-40B4-BE49-F238E27FC236}">
                <a16:creationId xmlns:a16="http://schemas.microsoft.com/office/drawing/2014/main" id="{9EF9152C-7F8C-462E-A1A3-1D9586E5DCB4}"/>
              </a:ext>
            </a:extLst>
          </p:cNvPr>
          <p:cNvSpPr>
            <a:spLocks noGrp="1"/>
          </p:cNvSpPr>
          <p:nvPr>
            <p:ph idx="1"/>
          </p:nvPr>
        </p:nvSpPr>
        <p:spPr>
          <a:xfrm>
            <a:off x="628650" y="2521065"/>
            <a:ext cx="7886700" cy="4039704"/>
          </a:xfrm>
        </p:spPr>
        <p:txBody>
          <a:bodyPr>
            <a:normAutofit/>
          </a:bodyPr>
          <a:lstStyle/>
          <a:p>
            <a:r>
              <a:rPr lang="en-GB" sz="3200" dirty="0"/>
              <a:t>Geography of discontent</a:t>
            </a:r>
          </a:p>
          <a:p>
            <a:r>
              <a:rPr lang="en-GB" sz="3200" dirty="0"/>
              <a:t>Feeling disenfranchised</a:t>
            </a:r>
          </a:p>
          <a:p>
            <a:r>
              <a:rPr lang="en-GB" sz="3200" dirty="0"/>
              <a:t>Feeling of having no control over anything</a:t>
            </a:r>
          </a:p>
          <a:p>
            <a:endParaRPr lang="en-GB" sz="3200" dirty="0"/>
          </a:p>
        </p:txBody>
      </p:sp>
      <p:sp>
        <p:nvSpPr>
          <p:cNvPr id="4" name="Slide Number Placeholder 3">
            <a:extLst>
              <a:ext uri="{FF2B5EF4-FFF2-40B4-BE49-F238E27FC236}">
                <a16:creationId xmlns:a16="http://schemas.microsoft.com/office/drawing/2014/main" id="{72FED86F-E0CE-466E-A262-76A63241167A}"/>
              </a:ext>
            </a:extLst>
          </p:cNvPr>
          <p:cNvSpPr>
            <a:spLocks noGrp="1"/>
          </p:cNvSpPr>
          <p:nvPr>
            <p:ph type="sldNum" sz="quarter" idx="4294967295"/>
          </p:nvPr>
        </p:nvSpPr>
        <p:spPr>
          <a:xfrm>
            <a:off x="6605430" y="6356351"/>
            <a:ext cx="2057400" cy="365125"/>
          </a:xfrm>
          <a:prstGeom prst="rect">
            <a:avLst/>
          </a:prstGeom>
        </p:spPr>
        <p:txBody>
          <a:bodyPr/>
          <a:lstStyle/>
          <a:p>
            <a:fld id="{B3EC12B6-35DD-4188-82E4-988016CAB6D2}" type="slidenum">
              <a:rPr lang="en-GB" smtClean="0"/>
              <a:t>9</a:t>
            </a:fld>
            <a:endParaRPr lang="en-GB"/>
          </a:p>
        </p:txBody>
      </p:sp>
    </p:spTree>
    <p:extLst>
      <p:ext uri="{BB962C8B-B14F-4D97-AF65-F5344CB8AC3E}">
        <p14:creationId xmlns:p14="http://schemas.microsoft.com/office/powerpoint/2010/main" val="175057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nk Mast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2263</TotalTime>
  <Words>3109</Words>
  <Application>Microsoft Office PowerPoint</Application>
  <PresentationFormat>On-screen Show (4:3)</PresentationFormat>
  <Paragraphs>298</Paragraphs>
  <Slides>28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Century Schoolbook</vt:lpstr>
      <vt:lpstr>Times New Roman</vt:lpstr>
      <vt:lpstr>Wingdings</vt:lpstr>
      <vt:lpstr>Blank Master</vt:lpstr>
      <vt:lpstr>PowerPoint Presentation</vt:lpstr>
      <vt:lpstr>Overview</vt:lpstr>
      <vt:lpstr>What the Brexit?</vt:lpstr>
      <vt:lpstr>Initial Post-Brexit Research</vt:lpstr>
      <vt:lpstr>Initial Post-Brexit  Research</vt:lpstr>
      <vt:lpstr>Locus of control</vt:lpstr>
      <vt:lpstr>Social Dominance Orientation</vt:lpstr>
      <vt:lpstr>Collective self-esteem</vt:lpstr>
      <vt:lpstr>Losers of globalisation –  external locus of control?</vt:lpstr>
      <vt:lpstr>Methods</vt:lpstr>
      <vt:lpstr>Our Sample</vt:lpstr>
      <vt:lpstr>Demographics: Employment status</vt:lpstr>
      <vt:lpstr>Demographics: Education level</vt:lpstr>
      <vt:lpstr>Demographics: Vote in referendum</vt:lpstr>
      <vt:lpstr>Methods: Survey questionnaires</vt:lpstr>
      <vt:lpstr>PowerPoint Presentation</vt:lpstr>
      <vt:lpstr>Qualitative survey questions</vt:lpstr>
      <vt:lpstr>We’re not happy and no-one is listening  </vt:lpstr>
      <vt:lpstr>PowerPoint Presentation</vt:lpstr>
      <vt:lpstr>PowerPoint Presentation</vt:lpstr>
      <vt:lpstr>Better Together  </vt:lpstr>
      <vt:lpstr>Fear for the Future  </vt:lpstr>
      <vt:lpstr>Left on a Lonely Island </vt:lpstr>
      <vt:lpstr>PowerPoint Presentation</vt:lpstr>
      <vt:lpstr>PowerPoint Presentation</vt:lpstr>
      <vt:lpstr>Summary &amp; Conclusions</vt:lpstr>
      <vt:lpstr>Current and future Directions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Kimberley Hill</dc:creator>
  <cp:lastModifiedBy>Rebecca SW</cp:lastModifiedBy>
  <cp:revision>71</cp:revision>
  <dcterms:created xsi:type="dcterms:W3CDTF">2018-02-22T14:35:30Z</dcterms:created>
  <dcterms:modified xsi:type="dcterms:W3CDTF">2018-03-15T15:13:50Z</dcterms:modified>
</cp:coreProperties>
</file>