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3" r:id="rId4"/>
    <p:sldId id="257" r:id="rId5"/>
    <p:sldId id="270" r:id="rId6"/>
    <p:sldId id="262" r:id="rId7"/>
    <p:sldId id="264" r:id="rId8"/>
    <p:sldId id="259" r:id="rId9"/>
    <p:sldId id="263" r:id="rId10"/>
    <p:sldId id="260" r:id="rId11"/>
    <p:sldId id="265" r:id="rId12"/>
    <p:sldId id="261" r:id="rId13"/>
    <p:sldId id="266" r:id="rId14"/>
    <p:sldId id="267" r:id="rId15"/>
    <p:sldId id="272" r:id="rId16"/>
    <p:sldId id="268" r:id="rId17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DEE87-3A8E-424D-A64E-6E4642AB2DDE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A9B45-E930-49B9-BD41-D46AD1F31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2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BB28-5E46-447E-801A-09D71D24E4D6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EE0-2AB0-49ED-9165-A1918D3A7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8EE0-2AB0-49ED-9165-A1918D3A72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5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career obstacles, risks, constraints and privileges frequently characterised by archetypal (and architectural) phenomena: the glass ceiling, the glass escalator and the glass cliff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8EE0-2AB0-49ED-9165-A1918D3A72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2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0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1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2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6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885067" cy="3035808"/>
          </a:xfrm>
        </p:spPr>
        <p:txBody>
          <a:bodyPr/>
          <a:lstStyle/>
          <a:p>
            <a:r>
              <a:rPr lang="en-GB" sz="4000" dirty="0"/>
              <a:t>Gender as a geography of power?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Emerging </a:t>
            </a:r>
            <a:r>
              <a:rPr lang="en-GB" sz="4000" dirty="0"/>
              <a:t>findings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from </a:t>
            </a:r>
            <a:r>
              <a:rPr lang="en-GB" sz="4000" dirty="0"/>
              <a:t>university spaces</a:t>
            </a:r>
            <a:r>
              <a:rPr lang="en-GB" sz="4800" dirty="0"/>
              <a:t/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Dr Kate Carruthers Thomas, Birmingham City University </a:t>
            </a:r>
          </a:p>
          <a:p>
            <a:r>
              <a:rPr lang="en-GB" dirty="0" smtClean="0"/>
              <a:t>SRHE 2017: </a:t>
            </a:r>
            <a:r>
              <a:rPr lang="en-GB" b="1" i="1" dirty="0"/>
              <a:t>Higher Education rising to the challenge:</a:t>
            </a:r>
            <a:br>
              <a:rPr lang="en-GB" b="1" i="1" dirty="0"/>
            </a:br>
            <a:r>
              <a:rPr lang="en-GB" b="1" i="1" dirty="0"/>
              <a:t>Balancing expectations of students, society and stakeholders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10" y="6116431"/>
            <a:ext cx="2380735" cy="6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C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36" y="2259012"/>
            <a:ext cx="2881500" cy="284210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30295" y="2365433"/>
            <a:ext cx="5167377" cy="318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(not) confirming to gender norms</a:t>
            </a:r>
          </a:p>
          <a:p>
            <a:r>
              <a:rPr lang="en-GB" dirty="0" smtClean="0"/>
              <a:t>performativity</a:t>
            </a:r>
          </a:p>
          <a:p>
            <a:r>
              <a:rPr lang="en-GB" dirty="0"/>
              <a:t>m</a:t>
            </a:r>
            <a:r>
              <a:rPr lang="en-GB" dirty="0" smtClean="0"/>
              <a:t>aking others comfortable</a:t>
            </a:r>
          </a:p>
          <a:p>
            <a:r>
              <a:rPr lang="en-GB" dirty="0" smtClean="0"/>
              <a:t>being awarded credibility by peers</a:t>
            </a:r>
          </a:p>
          <a:p>
            <a:r>
              <a:rPr lang="en-GB" dirty="0"/>
              <a:t>g</a:t>
            </a:r>
            <a:r>
              <a:rPr lang="en-GB" dirty="0" smtClean="0"/>
              <a:t>lass ceiling?  </a:t>
            </a:r>
            <a:r>
              <a:rPr lang="en-GB" dirty="0"/>
              <a:t>g</a:t>
            </a:r>
            <a:r>
              <a:rPr lang="en-GB" dirty="0" smtClean="0"/>
              <a:t>lass closet? </a:t>
            </a:r>
          </a:p>
        </p:txBody>
      </p:sp>
    </p:spTree>
    <p:extLst>
      <p:ext uri="{BB962C8B-B14F-4D97-AF65-F5344CB8AC3E}">
        <p14:creationId xmlns:p14="http://schemas.microsoft.com/office/powerpoint/2010/main" val="89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195514"/>
            <a:ext cx="4754563" cy="397509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‘you’ve </a:t>
            </a:r>
            <a:r>
              <a:rPr lang="en-GB" dirty="0"/>
              <a:t>got the Board of Governors in the middle and then VC around them, PCO around them as a little circle and then UEG and then kind of concentric circles of power going </a:t>
            </a:r>
            <a:r>
              <a:rPr lang="en-GB" dirty="0" smtClean="0"/>
              <a:t>outwards’</a:t>
            </a:r>
            <a:endParaRPr lang="en-GB" dirty="0"/>
          </a:p>
          <a:p>
            <a:r>
              <a:rPr lang="en-GB" dirty="0" smtClean="0"/>
              <a:t>‘that’s </a:t>
            </a:r>
            <a:r>
              <a:rPr lang="en-GB" dirty="0"/>
              <a:t>the sort of inner circle of Board of Governors, VCO and that’s the sort of UEG, plus a few others who are given equivalent </a:t>
            </a:r>
            <a:r>
              <a:rPr lang="en-GB" dirty="0" smtClean="0"/>
              <a:t>power’</a:t>
            </a:r>
          </a:p>
          <a:p>
            <a:r>
              <a:rPr lang="en-GB" dirty="0" smtClean="0"/>
              <a:t>‘the </a:t>
            </a:r>
            <a:r>
              <a:rPr lang="en-GB" dirty="0"/>
              <a:t>bulk of people in the organisation probably sit within that margin </a:t>
            </a:r>
            <a:r>
              <a:rPr lang="en-GB" dirty="0" smtClean="0"/>
              <a:t>there’</a:t>
            </a:r>
          </a:p>
          <a:p>
            <a:r>
              <a:rPr lang="en-GB" dirty="0" smtClean="0"/>
              <a:t>‘what would </a:t>
            </a:r>
            <a:r>
              <a:rPr lang="en-GB" dirty="0"/>
              <a:t>be very interesting to do, is not to use </a:t>
            </a:r>
            <a:r>
              <a:rPr lang="en-GB" dirty="0" smtClean="0"/>
              <a:t>grade </a:t>
            </a:r>
            <a:r>
              <a:rPr lang="en-GB" dirty="0"/>
              <a:t>because that’s just the objective measure of power but to look at subjective measures of power </a:t>
            </a:r>
            <a:r>
              <a:rPr lang="en-GB" dirty="0" smtClean="0"/>
              <a:t>…’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796145" y="3269672"/>
            <a:ext cx="554182" cy="591127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0618158" y="480402"/>
            <a:ext cx="1161510" cy="11968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689043" y="480402"/>
            <a:ext cx="2697687" cy="1231722"/>
            <a:chOff x="7104157" y="480402"/>
            <a:chExt cx="2697687" cy="1231722"/>
          </a:xfrm>
        </p:grpSpPr>
        <p:sp>
          <p:nvSpPr>
            <p:cNvPr id="11" name="Isosceles Triangle 10"/>
            <p:cNvSpPr/>
            <p:nvPr/>
          </p:nvSpPr>
          <p:spPr>
            <a:xfrm>
              <a:off x="7104157" y="480402"/>
              <a:ext cx="1335425" cy="107411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8604476" y="480402"/>
              <a:ext cx="1197368" cy="12317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413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4" y="2193926"/>
            <a:ext cx="2119885" cy="23686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30295" y="2365433"/>
            <a:ext cx="5167377" cy="318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feel I belong to my school but not necessarily the university. One reason I like my school is that it gives me a sense of being part of a disciplinary community which is wider than the university. It’s an introduction into that academic world,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0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7" y="2193925"/>
            <a:ext cx="4445298" cy="39782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‘in the </a:t>
            </a:r>
            <a:r>
              <a:rPr lang="en-GB" dirty="0"/>
              <a:t>triangle there are three important components that have to come together and that </a:t>
            </a:r>
            <a:r>
              <a:rPr lang="en-GB" dirty="0" smtClean="0"/>
              <a:t>is, </a:t>
            </a:r>
            <a:r>
              <a:rPr lang="en-GB" dirty="0"/>
              <a:t>we are practitioners and therefore </a:t>
            </a:r>
            <a:r>
              <a:rPr lang="en-GB" dirty="0" smtClean="0"/>
              <a:t>have responsibility </a:t>
            </a:r>
            <a:r>
              <a:rPr lang="en-GB" dirty="0"/>
              <a:t>to the end service users.  There’s </a:t>
            </a:r>
            <a:r>
              <a:rPr lang="en-GB" dirty="0" smtClean="0"/>
              <a:t>academia</a:t>
            </a:r>
            <a:r>
              <a:rPr lang="en-GB" dirty="0"/>
              <a:t>; but there’s also the pastoral, the valuing people and so to me those would be the three main pillars and tenants of the values of the university.  I firmly subscribe that I am in the middle of </a:t>
            </a:r>
            <a:r>
              <a:rPr lang="en-GB" dirty="0" smtClean="0"/>
              <a:t>that’ 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2985438" y="3897745"/>
            <a:ext cx="856890" cy="923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104157" y="480402"/>
            <a:ext cx="2697687" cy="1231722"/>
            <a:chOff x="7104157" y="480402"/>
            <a:chExt cx="2697687" cy="1231722"/>
          </a:xfrm>
        </p:grpSpPr>
        <p:sp>
          <p:nvSpPr>
            <p:cNvPr id="9" name="Isosceles Triangle 8"/>
            <p:cNvSpPr/>
            <p:nvPr/>
          </p:nvSpPr>
          <p:spPr>
            <a:xfrm>
              <a:off x="7104157" y="480402"/>
              <a:ext cx="1335425" cy="107411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604476" y="480402"/>
              <a:ext cx="1197368" cy="12317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966738" y="480402"/>
            <a:ext cx="1161510" cy="11968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ender(s) at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omplexity</a:t>
            </a:r>
            <a:r>
              <a:rPr lang="en-GB" sz="2400" dirty="0" smtClean="0"/>
              <a:t>: stories-so-far</a:t>
            </a:r>
            <a:r>
              <a:rPr lang="en-GB" sz="2400" dirty="0"/>
              <a:t>, </a:t>
            </a:r>
            <a:r>
              <a:rPr lang="en-GB" sz="2400" dirty="0" smtClean="0"/>
              <a:t>social roles and structures, gender/identity, intersectionality …</a:t>
            </a:r>
          </a:p>
          <a:p>
            <a:r>
              <a:rPr lang="en-GB" sz="2400" dirty="0" smtClean="0"/>
              <a:t>contemporary </a:t>
            </a:r>
            <a:r>
              <a:rPr lang="en-GB" sz="2400" dirty="0"/>
              <a:t>academics negotiate paid workload and career within the </a:t>
            </a:r>
            <a:r>
              <a:rPr lang="en-GB" sz="2400" b="1" dirty="0"/>
              <a:t>continuing constraints of social roles </a:t>
            </a:r>
            <a:r>
              <a:rPr lang="en-GB" sz="2400" dirty="0"/>
              <a:t>constructed ‘masculine’ and ‘feminine</a:t>
            </a:r>
            <a:r>
              <a:rPr lang="en-GB" sz="2400" dirty="0" smtClean="0"/>
              <a:t>’</a:t>
            </a:r>
          </a:p>
          <a:p>
            <a:r>
              <a:rPr lang="en-GB" sz="2400" b="1" dirty="0" smtClean="0"/>
              <a:t>female </a:t>
            </a:r>
            <a:r>
              <a:rPr lang="en-GB" sz="2400" b="1" dirty="0"/>
              <a:t>academics </a:t>
            </a:r>
            <a:r>
              <a:rPr lang="en-GB" sz="2400" dirty="0"/>
              <a:t>frequently combine academic work within the masculinised environment of the university with responsibility for domestic management and </a:t>
            </a:r>
            <a:r>
              <a:rPr lang="en-GB" sz="2400" dirty="0" smtClean="0"/>
              <a:t>care</a:t>
            </a:r>
            <a:endParaRPr lang="en-GB" sz="2400" dirty="0"/>
          </a:p>
          <a:p>
            <a:r>
              <a:rPr lang="en-GB" sz="2400" b="1" dirty="0" smtClean="0"/>
              <a:t>glass ceilings </a:t>
            </a:r>
            <a:r>
              <a:rPr lang="en-GB" sz="2400" dirty="0" smtClean="0"/>
              <a:t>all levels, multiple structures</a:t>
            </a:r>
          </a:p>
          <a:p>
            <a:r>
              <a:rPr lang="en-GB" sz="2400" b="1" dirty="0"/>
              <a:t>g</a:t>
            </a:r>
            <a:r>
              <a:rPr lang="en-GB" sz="2400" b="1" dirty="0" smtClean="0"/>
              <a:t>lass escalators </a:t>
            </a:r>
            <a:r>
              <a:rPr lang="en-GB" sz="2400" dirty="0" smtClean="0"/>
              <a:t>may not follow the most direct route from A-B</a:t>
            </a:r>
          </a:p>
          <a:p>
            <a:r>
              <a:rPr lang="en-GB" sz="2400" b="1" dirty="0"/>
              <a:t>g</a:t>
            </a:r>
            <a:r>
              <a:rPr lang="en-GB" sz="2400" b="1" dirty="0" smtClean="0"/>
              <a:t>lass closets </a:t>
            </a:r>
            <a:r>
              <a:rPr lang="en-GB" sz="2400" dirty="0" smtClean="0"/>
              <a:t>may appear to be cracked open, but they remain in place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eading the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6097071" cy="3267126"/>
          </a:xfrm>
        </p:spPr>
        <p:txBody>
          <a:bodyPr>
            <a:normAutofit/>
          </a:bodyPr>
          <a:lstStyle/>
          <a:p>
            <a:r>
              <a:rPr lang="en-GB" sz="2200" dirty="0"/>
              <a:t>s</a:t>
            </a:r>
            <a:r>
              <a:rPr lang="en-GB" sz="2200" dirty="0" smtClean="0"/>
              <a:t>pace: a simultaneity of </a:t>
            </a:r>
            <a:r>
              <a:rPr lang="en-GB" sz="2200" b="1" dirty="0" smtClean="0"/>
              <a:t>stories-so-far</a:t>
            </a:r>
          </a:p>
          <a:p>
            <a:r>
              <a:rPr lang="en-GB" sz="2200" b="1" dirty="0" smtClean="0"/>
              <a:t>coding – </a:t>
            </a:r>
            <a:r>
              <a:rPr lang="en-GB" sz="2200" dirty="0" smtClean="0"/>
              <a:t>fixative, abstracting, ‘cutting off flows’ (</a:t>
            </a:r>
            <a:r>
              <a:rPr lang="en-GB" sz="2200" dirty="0" err="1" smtClean="0"/>
              <a:t>Deleuze</a:t>
            </a:r>
            <a:r>
              <a:rPr lang="en-GB" sz="2200" dirty="0" smtClean="0"/>
              <a:t> 1971) </a:t>
            </a:r>
          </a:p>
          <a:p>
            <a:r>
              <a:rPr lang="en-GB" sz="2200" dirty="0"/>
              <a:t>c</a:t>
            </a:r>
            <a:r>
              <a:rPr lang="en-GB" sz="2200" dirty="0" smtClean="0"/>
              <a:t>oding as the ongoing construction of a cabinet of curiosities – a </a:t>
            </a:r>
            <a:r>
              <a:rPr lang="en-GB" sz="2200" b="1" dirty="0" err="1" smtClean="0"/>
              <a:t>Wunderkammer</a:t>
            </a:r>
            <a:r>
              <a:rPr lang="en-GB" sz="2200" dirty="0" smtClean="0"/>
              <a:t> (</a:t>
            </a:r>
            <a:r>
              <a:rPr lang="en-GB" sz="2200" dirty="0" err="1" smtClean="0"/>
              <a:t>McLure</a:t>
            </a:r>
            <a:r>
              <a:rPr lang="en-GB" sz="2200" dirty="0" smtClean="0"/>
              <a:t> 2006)</a:t>
            </a:r>
            <a:endParaRPr lang="en-GB" sz="2200" dirty="0"/>
          </a:p>
          <a:p>
            <a:r>
              <a:rPr lang="en-GB" sz="2200" dirty="0"/>
              <a:t>a</a:t>
            </a:r>
            <a:r>
              <a:rPr lang="en-GB" sz="2200" dirty="0" smtClean="0"/>
              <a:t> syntax of unanticipated associations (</a:t>
            </a:r>
            <a:r>
              <a:rPr lang="en-GB" sz="2200" dirty="0" err="1" smtClean="0"/>
              <a:t>Lugli</a:t>
            </a:r>
            <a:r>
              <a:rPr lang="en-GB" sz="2200" dirty="0" smtClean="0"/>
              <a:t> 2000)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63" y="2093976"/>
            <a:ext cx="3993119" cy="39782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047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			questions</a:t>
            </a:r>
            <a:r>
              <a:rPr lang="en-GB" sz="4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kate.thomas@bcu.ac.uk</a:t>
            </a:r>
            <a:endParaRPr lang="en-GB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@</a:t>
            </a:r>
            <a:r>
              <a:rPr lang="en-GB" sz="2800" b="1" dirty="0" err="1" smtClean="0">
                <a:solidFill>
                  <a:schemeClr val="bg1"/>
                </a:solidFill>
              </a:rPr>
              <a:t>kcarrutherst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www.thegword2017.wordpress.com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559114" y="1038649"/>
            <a:ext cx="3418702" cy="22524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</a:t>
            </a:r>
            <a:r>
              <a:rPr lang="en-GB" sz="2000" b="1" dirty="0" smtClean="0"/>
              <a:t>So, I think we’ve decided that the ideal height for a Vice-Chancellor is five eleven, six foot</a:t>
            </a:r>
            <a:r>
              <a:rPr lang="en-GB" dirty="0" smtClean="0"/>
              <a:t>.”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59114" y="3641805"/>
            <a:ext cx="1203722" cy="1499287"/>
            <a:chOff x="8559114" y="4510556"/>
            <a:chExt cx="1203722" cy="1499287"/>
          </a:xfrm>
        </p:grpSpPr>
        <p:sp>
          <p:nvSpPr>
            <p:cNvPr id="3" name="Oval 2"/>
            <p:cNvSpPr/>
            <p:nvPr/>
          </p:nvSpPr>
          <p:spPr>
            <a:xfrm>
              <a:off x="8559114" y="4510556"/>
              <a:ext cx="1087394" cy="1499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036908" y="5082745"/>
              <a:ext cx="708454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762836" y="4978400"/>
              <a:ext cx="0" cy="1847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390660" y="3872465"/>
            <a:ext cx="1295837" cy="1737502"/>
            <a:chOff x="10258854" y="4391449"/>
            <a:chExt cx="1295837" cy="1737502"/>
          </a:xfrm>
        </p:grpSpPr>
        <p:sp>
          <p:nvSpPr>
            <p:cNvPr id="4" name="Oval 3"/>
            <p:cNvSpPr/>
            <p:nvPr/>
          </p:nvSpPr>
          <p:spPr>
            <a:xfrm>
              <a:off x="10258854" y="4690075"/>
              <a:ext cx="1037968" cy="12933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10455564" y="5082746"/>
              <a:ext cx="92363" cy="803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357708" y="4391449"/>
              <a:ext cx="1196983" cy="1737502"/>
            </a:xfrm>
            <a:custGeom>
              <a:avLst/>
              <a:gdLst>
                <a:gd name="connsiteX0" fmla="*/ 916 w 1072334"/>
                <a:gd name="connsiteY0" fmla="*/ 383751 h 2448390"/>
                <a:gd name="connsiteX1" fmla="*/ 93279 w 1072334"/>
                <a:gd name="connsiteY1" fmla="*/ 291387 h 2448390"/>
                <a:gd name="connsiteX2" fmla="*/ 120988 w 1072334"/>
                <a:gd name="connsiteY2" fmla="*/ 272915 h 2448390"/>
                <a:gd name="connsiteX3" fmla="*/ 185643 w 1072334"/>
                <a:gd name="connsiteY3" fmla="*/ 217496 h 2448390"/>
                <a:gd name="connsiteX4" fmla="*/ 250298 w 1072334"/>
                <a:gd name="connsiteY4" fmla="*/ 189787 h 2448390"/>
                <a:gd name="connsiteX5" fmla="*/ 278007 w 1072334"/>
                <a:gd name="connsiteY5" fmla="*/ 171315 h 2448390"/>
                <a:gd name="connsiteX6" fmla="*/ 342661 w 1072334"/>
                <a:gd name="connsiteY6" fmla="*/ 143606 h 2448390"/>
                <a:gd name="connsiteX7" fmla="*/ 481207 w 1072334"/>
                <a:gd name="connsiteY7" fmla="*/ 88187 h 2448390"/>
                <a:gd name="connsiteX8" fmla="*/ 610516 w 1072334"/>
                <a:gd name="connsiteY8" fmla="*/ 51242 h 2448390"/>
                <a:gd name="connsiteX9" fmla="*/ 693643 w 1072334"/>
                <a:gd name="connsiteY9" fmla="*/ 42006 h 2448390"/>
                <a:gd name="connsiteX10" fmla="*/ 1026152 w 1072334"/>
                <a:gd name="connsiteY10" fmla="*/ 14296 h 2448390"/>
                <a:gd name="connsiteX11" fmla="*/ 1053861 w 1072334"/>
                <a:gd name="connsiteY11" fmla="*/ 32769 h 2448390"/>
                <a:gd name="connsiteX12" fmla="*/ 1063098 w 1072334"/>
                <a:gd name="connsiteY12" fmla="*/ 106660 h 2448390"/>
                <a:gd name="connsiteX13" fmla="*/ 1072334 w 1072334"/>
                <a:gd name="connsiteY13" fmla="*/ 171315 h 2448390"/>
                <a:gd name="connsiteX14" fmla="*/ 1053861 w 1072334"/>
                <a:gd name="connsiteY14" fmla="*/ 429933 h 2448390"/>
                <a:gd name="connsiteX15" fmla="*/ 1044625 w 1072334"/>
                <a:gd name="connsiteY15" fmla="*/ 476115 h 2448390"/>
                <a:gd name="connsiteX16" fmla="*/ 1035388 w 1072334"/>
                <a:gd name="connsiteY16" fmla="*/ 550006 h 2448390"/>
                <a:gd name="connsiteX17" fmla="*/ 1016916 w 1072334"/>
                <a:gd name="connsiteY17" fmla="*/ 577715 h 2448390"/>
                <a:gd name="connsiteX18" fmla="*/ 989207 w 1072334"/>
                <a:gd name="connsiteY18" fmla="*/ 734733 h 2448390"/>
                <a:gd name="connsiteX19" fmla="*/ 979970 w 1072334"/>
                <a:gd name="connsiteY19" fmla="*/ 937933 h 2448390"/>
                <a:gd name="connsiteX20" fmla="*/ 961498 w 1072334"/>
                <a:gd name="connsiteY20" fmla="*/ 1039533 h 2448390"/>
                <a:gd name="connsiteX21" fmla="*/ 943025 w 1072334"/>
                <a:gd name="connsiteY21" fmla="*/ 1141133 h 2448390"/>
                <a:gd name="connsiteX22" fmla="*/ 933788 w 1072334"/>
                <a:gd name="connsiteY22" fmla="*/ 1224260 h 2448390"/>
                <a:gd name="connsiteX23" fmla="*/ 915316 w 1072334"/>
                <a:gd name="connsiteY23" fmla="*/ 1279678 h 2448390"/>
                <a:gd name="connsiteX24" fmla="*/ 906079 w 1072334"/>
                <a:gd name="connsiteY24" fmla="*/ 1316624 h 2448390"/>
                <a:gd name="connsiteX25" fmla="*/ 878370 w 1072334"/>
                <a:gd name="connsiteY25" fmla="*/ 1575242 h 2448390"/>
                <a:gd name="connsiteX26" fmla="*/ 869134 w 1072334"/>
                <a:gd name="connsiteY26" fmla="*/ 1649133 h 2448390"/>
                <a:gd name="connsiteX27" fmla="*/ 850661 w 1072334"/>
                <a:gd name="connsiteY27" fmla="*/ 1704551 h 2448390"/>
                <a:gd name="connsiteX28" fmla="*/ 832188 w 1072334"/>
                <a:gd name="connsiteY28" fmla="*/ 1806151 h 2448390"/>
                <a:gd name="connsiteX29" fmla="*/ 822952 w 1072334"/>
                <a:gd name="connsiteY29" fmla="*/ 1843096 h 2448390"/>
                <a:gd name="connsiteX30" fmla="*/ 804479 w 1072334"/>
                <a:gd name="connsiteY30" fmla="*/ 1870806 h 2448390"/>
                <a:gd name="connsiteX31" fmla="*/ 786007 w 1072334"/>
                <a:gd name="connsiteY31" fmla="*/ 1935460 h 2448390"/>
                <a:gd name="connsiteX32" fmla="*/ 776770 w 1072334"/>
                <a:gd name="connsiteY32" fmla="*/ 1963169 h 2448390"/>
                <a:gd name="connsiteX33" fmla="*/ 767534 w 1072334"/>
                <a:gd name="connsiteY33" fmla="*/ 2018587 h 2448390"/>
                <a:gd name="connsiteX34" fmla="*/ 739825 w 1072334"/>
                <a:gd name="connsiteY34" fmla="*/ 2046296 h 2448390"/>
                <a:gd name="connsiteX35" fmla="*/ 721352 w 1072334"/>
                <a:gd name="connsiteY35" fmla="*/ 2074006 h 2448390"/>
                <a:gd name="connsiteX36" fmla="*/ 684407 w 1072334"/>
                <a:gd name="connsiteY36" fmla="*/ 2157133 h 2448390"/>
                <a:gd name="connsiteX37" fmla="*/ 675170 w 1072334"/>
                <a:gd name="connsiteY37" fmla="*/ 2443460 h 2448390"/>
                <a:gd name="connsiteX38" fmla="*/ 638225 w 1072334"/>
                <a:gd name="connsiteY38" fmla="*/ 2388042 h 2448390"/>
                <a:gd name="connsiteX39" fmla="*/ 628988 w 1072334"/>
                <a:gd name="connsiteY39" fmla="*/ 2360333 h 2448390"/>
                <a:gd name="connsiteX40" fmla="*/ 610516 w 1072334"/>
                <a:gd name="connsiteY40" fmla="*/ 2295678 h 2448390"/>
                <a:gd name="connsiteX41" fmla="*/ 601279 w 1072334"/>
                <a:gd name="connsiteY41" fmla="*/ 2203315 h 2448390"/>
                <a:gd name="connsiteX42" fmla="*/ 582807 w 1072334"/>
                <a:gd name="connsiteY42" fmla="*/ 2147896 h 2448390"/>
                <a:gd name="connsiteX43" fmla="*/ 573570 w 1072334"/>
                <a:gd name="connsiteY43" fmla="*/ 2120187 h 2448390"/>
                <a:gd name="connsiteX44" fmla="*/ 564334 w 1072334"/>
                <a:gd name="connsiteY44" fmla="*/ 1833860 h 2448390"/>
                <a:gd name="connsiteX45" fmla="*/ 601279 w 1072334"/>
                <a:gd name="connsiteY45" fmla="*/ 1796915 h 2448390"/>
                <a:gd name="connsiteX46" fmla="*/ 638225 w 1072334"/>
                <a:gd name="connsiteY46" fmla="*/ 1750733 h 2448390"/>
                <a:gd name="connsiteX47" fmla="*/ 656698 w 1072334"/>
                <a:gd name="connsiteY47" fmla="*/ 1723024 h 2448390"/>
                <a:gd name="connsiteX48" fmla="*/ 693643 w 1072334"/>
                <a:gd name="connsiteY48" fmla="*/ 1686078 h 2448390"/>
                <a:gd name="connsiteX49" fmla="*/ 702879 w 1072334"/>
                <a:gd name="connsiteY49" fmla="*/ 1639896 h 2448390"/>
                <a:gd name="connsiteX50" fmla="*/ 721352 w 1072334"/>
                <a:gd name="connsiteY50" fmla="*/ 1584478 h 2448390"/>
                <a:gd name="connsiteX51" fmla="*/ 712116 w 1072334"/>
                <a:gd name="connsiteY51" fmla="*/ 1445933 h 2448390"/>
                <a:gd name="connsiteX52" fmla="*/ 730588 w 1072334"/>
                <a:gd name="connsiteY52" fmla="*/ 1307387 h 2448390"/>
                <a:gd name="connsiteX53" fmla="*/ 739825 w 1072334"/>
                <a:gd name="connsiteY53" fmla="*/ 1168842 h 2448390"/>
                <a:gd name="connsiteX54" fmla="*/ 739825 w 1072334"/>
                <a:gd name="connsiteY54" fmla="*/ 1011824 h 2448390"/>
                <a:gd name="connsiteX55" fmla="*/ 712116 w 1072334"/>
                <a:gd name="connsiteY55" fmla="*/ 993351 h 2448390"/>
                <a:gd name="connsiteX56" fmla="*/ 638225 w 1072334"/>
                <a:gd name="connsiteY56" fmla="*/ 974878 h 2448390"/>
                <a:gd name="connsiteX57" fmla="*/ 628988 w 1072334"/>
                <a:gd name="connsiteY57" fmla="*/ 771678 h 2448390"/>
                <a:gd name="connsiteX58" fmla="*/ 619752 w 1072334"/>
                <a:gd name="connsiteY58" fmla="*/ 725496 h 2448390"/>
                <a:gd name="connsiteX59" fmla="*/ 601279 w 1072334"/>
                <a:gd name="connsiteY59" fmla="*/ 697787 h 2448390"/>
                <a:gd name="connsiteX60" fmla="*/ 592043 w 1072334"/>
                <a:gd name="connsiteY60" fmla="*/ 670078 h 2448390"/>
                <a:gd name="connsiteX61" fmla="*/ 564334 w 1072334"/>
                <a:gd name="connsiteY61" fmla="*/ 651606 h 2448390"/>
                <a:gd name="connsiteX62" fmla="*/ 398079 w 1072334"/>
                <a:gd name="connsiteY62" fmla="*/ 633133 h 2448390"/>
                <a:gd name="connsiteX63" fmla="*/ 370370 w 1072334"/>
                <a:gd name="connsiteY63" fmla="*/ 568478 h 2448390"/>
                <a:gd name="connsiteX64" fmla="*/ 342661 w 1072334"/>
                <a:gd name="connsiteY64" fmla="*/ 485351 h 2448390"/>
                <a:gd name="connsiteX65" fmla="*/ 324188 w 1072334"/>
                <a:gd name="connsiteY65" fmla="*/ 429933 h 2448390"/>
                <a:gd name="connsiteX66" fmla="*/ 296479 w 1072334"/>
                <a:gd name="connsiteY66" fmla="*/ 411460 h 2448390"/>
                <a:gd name="connsiteX67" fmla="*/ 47098 w 1072334"/>
                <a:gd name="connsiteY67" fmla="*/ 411460 h 2448390"/>
                <a:gd name="connsiteX68" fmla="*/ 916 w 1072334"/>
                <a:gd name="connsiteY68" fmla="*/ 383751 h 244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2334" h="2448390">
                  <a:moveTo>
                    <a:pt x="916" y="383751"/>
                  </a:moveTo>
                  <a:cubicBezTo>
                    <a:pt x="8613" y="363739"/>
                    <a:pt x="57051" y="315538"/>
                    <a:pt x="93279" y="291387"/>
                  </a:cubicBezTo>
                  <a:cubicBezTo>
                    <a:pt x="102515" y="285230"/>
                    <a:pt x="112560" y="280139"/>
                    <a:pt x="120988" y="272915"/>
                  </a:cubicBezTo>
                  <a:cubicBezTo>
                    <a:pt x="166109" y="234240"/>
                    <a:pt x="143235" y="241729"/>
                    <a:pt x="185643" y="217496"/>
                  </a:cubicBezTo>
                  <a:cubicBezTo>
                    <a:pt x="320143" y="140639"/>
                    <a:pt x="146698" y="241586"/>
                    <a:pt x="250298" y="189787"/>
                  </a:cubicBezTo>
                  <a:cubicBezTo>
                    <a:pt x="260227" y="184823"/>
                    <a:pt x="268369" y="176822"/>
                    <a:pt x="278007" y="171315"/>
                  </a:cubicBezTo>
                  <a:cubicBezTo>
                    <a:pt x="309968" y="153052"/>
                    <a:pt x="311572" y="153969"/>
                    <a:pt x="342661" y="143606"/>
                  </a:cubicBezTo>
                  <a:cubicBezTo>
                    <a:pt x="402773" y="103531"/>
                    <a:pt x="359841" y="128642"/>
                    <a:pt x="481207" y="88187"/>
                  </a:cubicBezTo>
                  <a:cubicBezTo>
                    <a:pt x="516230" y="76513"/>
                    <a:pt x="575730" y="55107"/>
                    <a:pt x="610516" y="51242"/>
                  </a:cubicBezTo>
                  <a:lnTo>
                    <a:pt x="693643" y="42006"/>
                  </a:lnTo>
                  <a:cubicBezTo>
                    <a:pt x="858022" y="-4960"/>
                    <a:pt x="823735" y="-9994"/>
                    <a:pt x="1026152" y="14296"/>
                  </a:cubicBezTo>
                  <a:cubicBezTo>
                    <a:pt x="1037174" y="15619"/>
                    <a:pt x="1044625" y="26611"/>
                    <a:pt x="1053861" y="32769"/>
                  </a:cubicBezTo>
                  <a:cubicBezTo>
                    <a:pt x="1056940" y="57399"/>
                    <a:pt x="1059817" y="82056"/>
                    <a:pt x="1063098" y="106660"/>
                  </a:cubicBezTo>
                  <a:cubicBezTo>
                    <a:pt x="1065975" y="128239"/>
                    <a:pt x="1072334" y="149545"/>
                    <a:pt x="1072334" y="171315"/>
                  </a:cubicBezTo>
                  <a:cubicBezTo>
                    <a:pt x="1072334" y="300874"/>
                    <a:pt x="1071460" y="333142"/>
                    <a:pt x="1053861" y="429933"/>
                  </a:cubicBezTo>
                  <a:cubicBezTo>
                    <a:pt x="1051053" y="445379"/>
                    <a:pt x="1047012" y="460599"/>
                    <a:pt x="1044625" y="476115"/>
                  </a:cubicBezTo>
                  <a:cubicBezTo>
                    <a:pt x="1040851" y="500648"/>
                    <a:pt x="1041919" y="526059"/>
                    <a:pt x="1035388" y="550006"/>
                  </a:cubicBezTo>
                  <a:cubicBezTo>
                    <a:pt x="1032467" y="560715"/>
                    <a:pt x="1023073" y="568479"/>
                    <a:pt x="1016916" y="577715"/>
                  </a:cubicBezTo>
                  <a:cubicBezTo>
                    <a:pt x="994173" y="691426"/>
                    <a:pt x="1002883" y="638996"/>
                    <a:pt x="989207" y="734733"/>
                  </a:cubicBezTo>
                  <a:cubicBezTo>
                    <a:pt x="986128" y="802466"/>
                    <a:pt x="984801" y="870302"/>
                    <a:pt x="979970" y="937933"/>
                  </a:cubicBezTo>
                  <a:cubicBezTo>
                    <a:pt x="978045" y="964879"/>
                    <a:pt x="966114" y="1011836"/>
                    <a:pt x="961498" y="1039533"/>
                  </a:cubicBezTo>
                  <a:cubicBezTo>
                    <a:pt x="944951" y="1138814"/>
                    <a:pt x="960756" y="1070203"/>
                    <a:pt x="943025" y="1141133"/>
                  </a:cubicBezTo>
                  <a:cubicBezTo>
                    <a:pt x="939946" y="1168842"/>
                    <a:pt x="939256" y="1196922"/>
                    <a:pt x="933788" y="1224260"/>
                  </a:cubicBezTo>
                  <a:cubicBezTo>
                    <a:pt x="929969" y="1243354"/>
                    <a:pt x="920039" y="1260788"/>
                    <a:pt x="915316" y="1279678"/>
                  </a:cubicBezTo>
                  <a:lnTo>
                    <a:pt x="906079" y="1316624"/>
                  </a:lnTo>
                  <a:cubicBezTo>
                    <a:pt x="889673" y="1546319"/>
                    <a:pt x="907053" y="1345766"/>
                    <a:pt x="878370" y="1575242"/>
                  </a:cubicBezTo>
                  <a:cubicBezTo>
                    <a:pt x="875291" y="1599872"/>
                    <a:pt x="874335" y="1624862"/>
                    <a:pt x="869134" y="1649133"/>
                  </a:cubicBezTo>
                  <a:cubicBezTo>
                    <a:pt x="865054" y="1668173"/>
                    <a:pt x="850661" y="1704551"/>
                    <a:pt x="850661" y="1704551"/>
                  </a:cubicBezTo>
                  <a:cubicBezTo>
                    <a:pt x="835376" y="1826834"/>
                    <a:pt x="851174" y="1739702"/>
                    <a:pt x="832188" y="1806151"/>
                  </a:cubicBezTo>
                  <a:cubicBezTo>
                    <a:pt x="828701" y="1818357"/>
                    <a:pt x="827952" y="1831428"/>
                    <a:pt x="822952" y="1843096"/>
                  </a:cubicBezTo>
                  <a:cubicBezTo>
                    <a:pt x="818579" y="1853299"/>
                    <a:pt x="810637" y="1861569"/>
                    <a:pt x="804479" y="1870806"/>
                  </a:cubicBezTo>
                  <a:cubicBezTo>
                    <a:pt x="798322" y="1892357"/>
                    <a:pt x="792448" y="1913992"/>
                    <a:pt x="786007" y="1935460"/>
                  </a:cubicBezTo>
                  <a:cubicBezTo>
                    <a:pt x="783209" y="1944785"/>
                    <a:pt x="778882" y="1953665"/>
                    <a:pt x="776770" y="1963169"/>
                  </a:cubicBezTo>
                  <a:cubicBezTo>
                    <a:pt x="772707" y="1981450"/>
                    <a:pt x="775140" y="2001474"/>
                    <a:pt x="767534" y="2018587"/>
                  </a:cubicBezTo>
                  <a:cubicBezTo>
                    <a:pt x="762229" y="2030523"/>
                    <a:pt x="748187" y="2036261"/>
                    <a:pt x="739825" y="2046296"/>
                  </a:cubicBezTo>
                  <a:cubicBezTo>
                    <a:pt x="732718" y="2054824"/>
                    <a:pt x="726743" y="2064302"/>
                    <a:pt x="721352" y="2074006"/>
                  </a:cubicBezTo>
                  <a:cubicBezTo>
                    <a:pt x="694632" y="2122102"/>
                    <a:pt x="697655" y="2117387"/>
                    <a:pt x="684407" y="2157133"/>
                  </a:cubicBezTo>
                  <a:cubicBezTo>
                    <a:pt x="681328" y="2252575"/>
                    <a:pt x="693898" y="2349822"/>
                    <a:pt x="675170" y="2443460"/>
                  </a:cubicBezTo>
                  <a:cubicBezTo>
                    <a:pt x="670816" y="2465230"/>
                    <a:pt x="645246" y="2409104"/>
                    <a:pt x="638225" y="2388042"/>
                  </a:cubicBezTo>
                  <a:cubicBezTo>
                    <a:pt x="635146" y="2378806"/>
                    <a:pt x="631663" y="2369694"/>
                    <a:pt x="628988" y="2360333"/>
                  </a:cubicBezTo>
                  <a:cubicBezTo>
                    <a:pt x="605785" y="2279123"/>
                    <a:pt x="632667" y="2362135"/>
                    <a:pt x="610516" y="2295678"/>
                  </a:cubicBezTo>
                  <a:cubicBezTo>
                    <a:pt x="607437" y="2264890"/>
                    <a:pt x="606981" y="2233726"/>
                    <a:pt x="601279" y="2203315"/>
                  </a:cubicBezTo>
                  <a:cubicBezTo>
                    <a:pt x="597691" y="2184176"/>
                    <a:pt x="588965" y="2166369"/>
                    <a:pt x="582807" y="2147896"/>
                  </a:cubicBezTo>
                  <a:lnTo>
                    <a:pt x="573570" y="2120187"/>
                  </a:lnTo>
                  <a:cubicBezTo>
                    <a:pt x="555201" y="2009968"/>
                    <a:pt x="537908" y="1955422"/>
                    <a:pt x="564334" y="1833860"/>
                  </a:cubicBezTo>
                  <a:cubicBezTo>
                    <a:pt x="568034" y="1816841"/>
                    <a:pt x="589708" y="1809932"/>
                    <a:pt x="601279" y="1796915"/>
                  </a:cubicBezTo>
                  <a:cubicBezTo>
                    <a:pt x="614376" y="1782181"/>
                    <a:pt x="626396" y="1766504"/>
                    <a:pt x="638225" y="1750733"/>
                  </a:cubicBezTo>
                  <a:cubicBezTo>
                    <a:pt x="644886" y="1741852"/>
                    <a:pt x="649474" y="1731452"/>
                    <a:pt x="656698" y="1723024"/>
                  </a:cubicBezTo>
                  <a:cubicBezTo>
                    <a:pt x="668032" y="1709801"/>
                    <a:pt x="681328" y="1698393"/>
                    <a:pt x="693643" y="1686078"/>
                  </a:cubicBezTo>
                  <a:cubicBezTo>
                    <a:pt x="696722" y="1670684"/>
                    <a:pt x="698748" y="1655042"/>
                    <a:pt x="702879" y="1639896"/>
                  </a:cubicBezTo>
                  <a:cubicBezTo>
                    <a:pt x="708002" y="1621110"/>
                    <a:pt x="721352" y="1584478"/>
                    <a:pt x="721352" y="1584478"/>
                  </a:cubicBezTo>
                  <a:cubicBezTo>
                    <a:pt x="718273" y="1538296"/>
                    <a:pt x="712116" y="1492217"/>
                    <a:pt x="712116" y="1445933"/>
                  </a:cubicBezTo>
                  <a:cubicBezTo>
                    <a:pt x="712116" y="1391941"/>
                    <a:pt x="720763" y="1356516"/>
                    <a:pt x="730588" y="1307387"/>
                  </a:cubicBezTo>
                  <a:cubicBezTo>
                    <a:pt x="733667" y="1261205"/>
                    <a:pt x="735635" y="1214936"/>
                    <a:pt x="739825" y="1168842"/>
                  </a:cubicBezTo>
                  <a:cubicBezTo>
                    <a:pt x="745536" y="1106017"/>
                    <a:pt x="762455" y="1079715"/>
                    <a:pt x="739825" y="1011824"/>
                  </a:cubicBezTo>
                  <a:cubicBezTo>
                    <a:pt x="736315" y="1001293"/>
                    <a:pt x="722045" y="998315"/>
                    <a:pt x="712116" y="993351"/>
                  </a:cubicBezTo>
                  <a:cubicBezTo>
                    <a:pt x="693184" y="983885"/>
                    <a:pt x="655785" y="978390"/>
                    <a:pt x="638225" y="974878"/>
                  </a:cubicBezTo>
                  <a:cubicBezTo>
                    <a:pt x="635146" y="907145"/>
                    <a:pt x="633997" y="839296"/>
                    <a:pt x="628988" y="771678"/>
                  </a:cubicBezTo>
                  <a:cubicBezTo>
                    <a:pt x="627828" y="756022"/>
                    <a:pt x="625264" y="740195"/>
                    <a:pt x="619752" y="725496"/>
                  </a:cubicBezTo>
                  <a:cubicBezTo>
                    <a:pt x="615854" y="715102"/>
                    <a:pt x="607437" y="707023"/>
                    <a:pt x="601279" y="697787"/>
                  </a:cubicBezTo>
                  <a:cubicBezTo>
                    <a:pt x="598200" y="688551"/>
                    <a:pt x="598125" y="677680"/>
                    <a:pt x="592043" y="670078"/>
                  </a:cubicBezTo>
                  <a:cubicBezTo>
                    <a:pt x="585109" y="661410"/>
                    <a:pt x="574263" y="656570"/>
                    <a:pt x="564334" y="651606"/>
                  </a:cubicBezTo>
                  <a:cubicBezTo>
                    <a:pt x="520257" y="629568"/>
                    <a:pt x="415410" y="634288"/>
                    <a:pt x="398079" y="633133"/>
                  </a:cubicBezTo>
                  <a:cubicBezTo>
                    <a:pt x="369741" y="519774"/>
                    <a:pt x="410235" y="664152"/>
                    <a:pt x="370370" y="568478"/>
                  </a:cubicBezTo>
                  <a:cubicBezTo>
                    <a:pt x="359136" y="541517"/>
                    <a:pt x="351897" y="513060"/>
                    <a:pt x="342661" y="485351"/>
                  </a:cubicBezTo>
                  <a:cubicBezTo>
                    <a:pt x="342660" y="485349"/>
                    <a:pt x="324190" y="429934"/>
                    <a:pt x="324188" y="429933"/>
                  </a:cubicBezTo>
                  <a:lnTo>
                    <a:pt x="296479" y="411460"/>
                  </a:lnTo>
                  <a:cubicBezTo>
                    <a:pt x="203453" y="421796"/>
                    <a:pt x="151073" y="432255"/>
                    <a:pt x="47098" y="411460"/>
                  </a:cubicBezTo>
                  <a:cubicBezTo>
                    <a:pt x="36213" y="409283"/>
                    <a:pt x="-6781" y="403763"/>
                    <a:pt x="916" y="38375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13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Gender(s) At </a:t>
            </a:r>
            <a:r>
              <a:rPr lang="en-GB" i="1" dirty="0" smtClean="0"/>
              <a:t>Work </a:t>
            </a:r>
            <a:r>
              <a:rPr lang="en-GB" sz="3600" i="1" dirty="0" smtClean="0"/>
              <a:t>(2016-2018)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314844" cy="380983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how </a:t>
            </a:r>
            <a:r>
              <a:rPr lang="en-GB" sz="2400" dirty="0"/>
              <a:t>gender and intersectional factors shape employment experiences and career trajectories within a post-1992 UK </a:t>
            </a:r>
            <a:r>
              <a:rPr lang="en-GB" sz="2400" dirty="0" smtClean="0"/>
              <a:t>university/the academy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narrative enquiry (=50</a:t>
            </a:r>
            <a:r>
              <a:rPr lang="en-GB" sz="2400" dirty="0"/>
              <a:t>) ‘accommodating complexity…revealing ambiguity’ (Bathmaker 2010, p2</a:t>
            </a:r>
            <a:r>
              <a:rPr lang="en-GB" sz="2400" dirty="0" smtClean="0"/>
              <a:t>) space as ‘</a:t>
            </a:r>
            <a:r>
              <a:rPr lang="en-GB" sz="2400" b="1" dirty="0" smtClean="0"/>
              <a:t>a </a:t>
            </a:r>
            <a:r>
              <a:rPr lang="en-GB" sz="2400" b="1" dirty="0" err="1" smtClean="0"/>
              <a:t>simultanaeity</a:t>
            </a:r>
            <a:r>
              <a:rPr lang="en-GB" sz="2400" b="1" dirty="0" smtClean="0"/>
              <a:t> of stories-so-far … place is a collection of those stories</a:t>
            </a:r>
            <a:r>
              <a:rPr lang="en-GB" sz="2400" dirty="0" smtClean="0"/>
              <a:t>’ (Massey 2005, p9)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/>
              <a:t>m</a:t>
            </a:r>
            <a:r>
              <a:rPr lang="en-GB" sz="2400" dirty="0" smtClean="0"/>
              <a:t>apping organisational geographies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/>
              <a:t>c</a:t>
            </a:r>
            <a:r>
              <a:rPr lang="en-GB" sz="2400" dirty="0" smtClean="0"/>
              <a:t>omplexity, inconsistencies, silences – troubles binaries and normative career </a:t>
            </a:r>
            <a:r>
              <a:rPr lang="en-GB" sz="2400" dirty="0"/>
              <a:t>metaphors </a:t>
            </a:r>
            <a:r>
              <a:rPr lang="en-GB" sz="2400" dirty="0" smtClean="0"/>
              <a:t>(pipeline</a:t>
            </a:r>
            <a:r>
              <a:rPr lang="en-GB" sz="2400" dirty="0"/>
              <a:t>, </a:t>
            </a:r>
            <a:r>
              <a:rPr lang="en-GB" sz="2400" dirty="0" smtClean="0"/>
              <a:t>trajectory) </a:t>
            </a:r>
            <a:r>
              <a:rPr lang="en-GB" sz="2400" dirty="0"/>
              <a:t>which, ‘</a:t>
            </a:r>
            <a:r>
              <a:rPr lang="en-GB" sz="2400" b="1" dirty="0"/>
              <a:t>aligned to male-defined constructions of work and career success … continue to dominate organisational research and practice</a:t>
            </a:r>
            <a:r>
              <a:rPr lang="en-GB" sz="2400" dirty="0"/>
              <a:t>’ (</a:t>
            </a:r>
            <a:r>
              <a:rPr lang="en-GB" sz="2400" dirty="0" err="1"/>
              <a:t>Bilimoria</a:t>
            </a:r>
            <a:r>
              <a:rPr lang="en-GB" sz="2400" dirty="0"/>
              <a:t> et al. 20108, </a:t>
            </a:r>
            <a:r>
              <a:rPr lang="en-GB" sz="2400" dirty="0" smtClean="0"/>
              <a:t>p.727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o</a:t>
            </a:r>
            <a:r>
              <a:rPr lang="en-GB" i="1" dirty="0" smtClean="0"/>
              <a:t>rganisational mapping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070206" y="2795446"/>
            <a:ext cx="7139369" cy="1832054"/>
            <a:chOff x="2564476" y="2465932"/>
            <a:chExt cx="7139369" cy="1832054"/>
          </a:xfrm>
        </p:grpSpPr>
        <p:grpSp>
          <p:nvGrpSpPr>
            <p:cNvPr id="4" name="Group 3"/>
            <p:cNvGrpSpPr/>
            <p:nvPr/>
          </p:nvGrpSpPr>
          <p:grpSpPr>
            <a:xfrm>
              <a:off x="2564476" y="2465932"/>
              <a:ext cx="4371783" cy="1832053"/>
              <a:chOff x="7424801" y="493239"/>
              <a:chExt cx="2863075" cy="1231722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7424801" y="528364"/>
                <a:ext cx="1335425" cy="107411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090508" y="493239"/>
                <a:ext cx="1197368" cy="123172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7718111" y="2465932"/>
              <a:ext cx="1985734" cy="183205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04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724988" cy="1322739"/>
          </a:xfrm>
        </p:spPr>
        <p:txBody>
          <a:bodyPr>
            <a:normAutofit/>
          </a:bodyPr>
          <a:lstStyle/>
          <a:p>
            <a:r>
              <a:rPr lang="en-GB" dirty="0"/>
              <a:t>g</a:t>
            </a:r>
            <a:r>
              <a:rPr lang="en-GB" dirty="0" smtClean="0"/>
              <a:t>eographies of power?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07371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science </a:t>
            </a:r>
            <a:r>
              <a:rPr lang="en-GB" sz="2400" dirty="0"/>
              <a:t>park </a:t>
            </a:r>
            <a:r>
              <a:rPr lang="en-GB" sz="2400" dirty="0" smtClean="0"/>
              <a:t>and academy</a:t>
            </a:r>
            <a:r>
              <a:rPr lang="en-GB" sz="2400" dirty="0"/>
              <a:t>, both part of a ‘</a:t>
            </a:r>
            <a:r>
              <a:rPr lang="en-GB" sz="2400" b="1" dirty="0"/>
              <a:t>network of specialised places of knowledge production (elite; historically largely male) which gained (and continues to gain) at least a part of its prestige from the cachet and exclusivity of its spatiality</a:t>
            </a:r>
            <a:r>
              <a:rPr lang="en-GB" sz="2400" dirty="0"/>
              <a:t>’ (Massey 2005 p.75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 </a:t>
            </a:r>
          </a:p>
          <a:p>
            <a:r>
              <a:rPr lang="en-GB" sz="2400" dirty="0"/>
              <a:t>male-dominated </a:t>
            </a:r>
            <a:r>
              <a:rPr lang="en-GB" sz="2400" dirty="0" smtClean="0"/>
              <a:t>spaces reflect </a:t>
            </a:r>
            <a:r>
              <a:rPr lang="en-GB" sz="2400" dirty="0"/>
              <a:t>and </a:t>
            </a:r>
            <a:r>
              <a:rPr lang="en-GB" sz="2400" dirty="0" smtClean="0"/>
              <a:t>provide </a:t>
            </a:r>
            <a:r>
              <a:rPr lang="en-GB" sz="2400" dirty="0"/>
              <a:t>a material basis for a particular form of masculinity and for the production of knowledge abstracted from the real </a:t>
            </a:r>
            <a:r>
              <a:rPr lang="en-GB" sz="2400" dirty="0" smtClean="0"/>
              <a:t>world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particular </a:t>
            </a:r>
            <a:r>
              <a:rPr lang="en-GB" sz="2400" dirty="0"/>
              <a:t>dualisms … both support and </a:t>
            </a:r>
            <a:r>
              <a:rPr lang="en-GB" sz="2400" dirty="0" err="1"/>
              <a:t>problematise</a:t>
            </a:r>
            <a:r>
              <a:rPr lang="en-GB" sz="2400" dirty="0"/>
              <a:t> certain forms of social organisation’. </a:t>
            </a:r>
            <a:endParaRPr lang="en-GB" sz="2400" dirty="0" smtClean="0"/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400" dirty="0" smtClean="0"/>
              <a:t>daily </a:t>
            </a:r>
            <a:r>
              <a:rPr lang="en-GB" sz="2400" dirty="0"/>
              <a:t>experiences of working in the academy play out in border territory between polarised structures of ‘work’ and ‘</a:t>
            </a:r>
            <a:r>
              <a:rPr lang="en-GB" sz="2400" dirty="0" smtClean="0"/>
              <a:t>home’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98" y="673506"/>
            <a:ext cx="3723502" cy="4314568"/>
          </a:xfrm>
        </p:spPr>
        <p:txBody>
          <a:bodyPr>
            <a:normAutofit/>
          </a:bodyPr>
          <a:lstStyle/>
          <a:p>
            <a:r>
              <a:rPr lang="en-GB" dirty="0" smtClean="0"/>
              <a:t>archetypal (architectural?) metaphors of the workplace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0" y="2830790"/>
            <a:ext cx="2939376" cy="329357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95" y="115518"/>
            <a:ext cx="2238375" cy="397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73" y="1682084"/>
            <a:ext cx="2606495" cy="3619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9848" y="6214977"/>
            <a:ext cx="7621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</a:t>
            </a:r>
            <a:r>
              <a:rPr lang="en-GB" sz="1400" dirty="0" err="1" smtClean="0"/>
              <a:t>Bruckmüller</a:t>
            </a:r>
            <a:r>
              <a:rPr lang="en-GB" sz="1400" dirty="0" smtClean="0"/>
              <a:t> </a:t>
            </a:r>
            <a:r>
              <a:rPr lang="en-GB" sz="1400" i="1" dirty="0" smtClean="0"/>
              <a:t>et al</a:t>
            </a:r>
            <a:r>
              <a:rPr lang="en-GB" sz="1400" dirty="0" smtClean="0"/>
              <a:t> 2014; Williams 2013; Ryan and Haslam 2007; 2005; </a:t>
            </a:r>
            <a:r>
              <a:rPr lang="en-GB" sz="1400" dirty="0" err="1" smtClean="0"/>
              <a:t>Budig</a:t>
            </a:r>
            <a:r>
              <a:rPr lang="en-GB" sz="1400" dirty="0" smtClean="0"/>
              <a:t> 2002 </a:t>
            </a:r>
            <a:r>
              <a:rPr lang="en-GB" sz="1400" i="1" dirty="0" smtClean="0"/>
              <a:t>inter alia</a:t>
            </a:r>
            <a:r>
              <a:rPr lang="en-GB" sz="1400" dirty="0" smtClean="0"/>
              <a:t>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170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92" y="2193926"/>
            <a:ext cx="2318054" cy="26109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30295" y="2365433"/>
            <a:ext cx="5167377" cy="318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</a:t>
            </a:r>
            <a:r>
              <a:rPr lang="en-GB" dirty="0" smtClean="0"/>
              <a:t>aternity – interruption</a:t>
            </a:r>
          </a:p>
          <a:p>
            <a:r>
              <a:rPr lang="en-GB" dirty="0"/>
              <a:t>f</a:t>
            </a:r>
            <a:r>
              <a:rPr lang="en-GB" dirty="0" smtClean="0"/>
              <a:t>lexible working - nuisance</a:t>
            </a:r>
          </a:p>
          <a:p>
            <a:r>
              <a:rPr lang="en-GB" dirty="0" smtClean="0"/>
              <a:t>pay – secret negotiations</a:t>
            </a:r>
          </a:p>
          <a:p>
            <a:r>
              <a:rPr lang="en-GB" dirty="0" smtClean="0"/>
              <a:t>always running to catch up</a:t>
            </a:r>
          </a:p>
          <a:p>
            <a:r>
              <a:rPr lang="en-GB" dirty="0"/>
              <a:t>g</a:t>
            </a:r>
            <a:r>
              <a:rPr lang="en-GB" dirty="0" smtClean="0"/>
              <a:t>lass ceiling?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28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0704" y="475174"/>
            <a:ext cx="10058400" cy="160934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071846"/>
            <a:ext cx="4754563" cy="357072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‘I’m </a:t>
            </a:r>
            <a:r>
              <a:rPr lang="en-GB" dirty="0"/>
              <a:t>instantly drawn to a hierarchical structure because I’m a central service and I report up to the top floor, it’s literally like that in this building.  And I would say that I’m probably here in terms of structure.  I’m probably here in terms of what I’m being asked to </a:t>
            </a:r>
            <a:r>
              <a:rPr lang="en-GB" dirty="0" smtClean="0"/>
              <a:t>do.  When </a:t>
            </a:r>
            <a:r>
              <a:rPr lang="en-GB" dirty="0"/>
              <a:t>I am representing the University outside of the building, people interact with me kind of up </a:t>
            </a:r>
            <a:r>
              <a:rPr lang="en-GB" dirty="0" smtClean="0"/>
              <a:t>here.  Internally</a:t>
            </a:r>
            <a:r>
              <a:rPr lang="en-GB" dirty="0"/>
              <a:t>, I don’t even get to go to management forum, so I’m down </a:t>
            </a:r>
            <a:r>
              <a:rPr lang="en-GB" dirty="0" smtClean="0"/>
              <a:t>here’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234785" y="3336324"/>
            <a:ext cx="406400" cy="434109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7424801" y="493239"/>
            <a:ext cx="2863075" cy="1231722"/>
            <a:chOff x="7424801" y="493239"/>
            <a:chExt cx="2863075" cy="1231722"/>
          </a:xfrm>
        </p:grpSpPr>
        <p:sp>
          <p:nvSpPr>
            <p:cNvPr id="8" name="Isosceles Triangle 7"/>
            <p:cNvSpPr/>
            <p:nvPr/>
          </p:nvSpPr>
          <p:spPr>
            <a:xfrm>
              <a:off x="7424801" y="528364"/>
              <a:ext cx="1335425" cy="107411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9090508" y="493239"/>
              <a:ext cx="1197368" cy="12317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618158" y="480402"/>
            <a:ext cx="1161510" cy="11968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B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93" y="2193925"/>
            <a:ext cx="2116180" cy="246120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13" y="6172200"/>
            <a:ext cx="2380735" cy="66003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30295" y="2365433"/>
            <a:ext cx="5167377" cy="318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gendered disadvantage</a:t>
            </a:r>
          </a:p>
          <a:p>
            <a:r>
              <a:rPr lang="en-GB" dirty="0" smtClean="0"/>
              <a:t>playing the game, confidence, entitlement</a:t>
            </a:r>
          </a:p>
          <a:p>
            <a:r>
              <a:rPr lang="en-GB" dirty="0"/>
              <a:t>o</a:t>
            </a:r>
            <a:r>
              <a:rPr lang="en-GB" dirty="0" smtClean="0"/>
              <a:t>perational vs strategic</a:t>
            </a:r>
          </a:p>
          <a:p>
            <a:r>
              <a:rPr lang="en-GB" dirty="0" smtClean="0"/>
              <a:t>glass </a:t>
            </a:r>
            <a:r>
              <a:rPr lang="en-GB" dirty="0"/>
              <a:t>ceiling?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658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710650"/>
            <a:ext cx="4754563" cy="28459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2760077"/>
            <a:ext cx="4754880" cy="3411487"/>
          </a:xfrm>
        </p:spPr>
        <p:txBody>
          <a:bodyPr/>
          <a:lstStyle/>
          <a:p>
            <a:r>
              <a:rPr lang="en-GB" dirty="0" smtClean="0"/>
              <a:t>‘if </a:t>
            </a:r>
            <a:r>
              <a:rPr lang="en-GB" dirty="0"/>
              <a:t>you’ve got the centre of the University </a:t>
            </a:r>
            <a:r>
              <a:rPr lang="en-GB" dirty="0" smtClean="0"/>
              <a:t>here, </a:t>
            </a:r>
            <a:r>
              <a:rPr lang="en-GB" dirty="0"/>
              <a:t>then I perhaps would see myself being out here somewhere because I think part of my problem is I’m very operational; I’m trying much more to be strategic, and </a:t>
            </a:r>
            <a:r>
              <a:rPr lang="en-GB" dirty="0" smtClean="0"/>
              <a:t>I probably am more </a:t>
            </a:r>
            <a:r>
              <a:rPr lang="en-GB" dirty="0"/>
              <a:t>strategic out in partner </a:t>
            </a:r>
            <a:r>
              <a:rPr lang="en-GB" dirty="0" smtClean="0"/>
              <a:t>organisations’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29424" y="3286897"/>
            <a:ext cx="420129" cy="461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104157" y="480402"/>
            <a:ext cx="2697687" cy="1231722"/>
            <a:chOff x="7104157" y="480402"/>
            <a:chExt cx="2697687" cy="1231722"/>
          </a:xfrm>
        </p:grpSpPr>
        <p:sp>
          <p:nvSpPr>
            <p:cNvPr id="7" name="Isosceles Triangle 6"/>
            <p:cNvSpPr/>
            <p:nvPr/>
          </p:nvSpPr>
          <p:spPr>
            <a:xfrm>
              <a:off x="7104157" y="480402"/>
              <a:ext cx="1335425" cy="107411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8604476" y="480402"/>
              <a:ext cx="1197368" cy="12317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966738" y="480402"/>
            <a:ext cx="1161510" cy="11968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7104157" y="484632"/>
            <a:ext cx="2697687" cy="1231722"/>
            <a:chOff x="7104157" y="480402"/>
            <a:chExt cx="2697687" cy="1231722"/>
          </a:xfrm>
        </p:grpSpPr>
        <p:sp>
          <p:nvSpPr>
            <p:cNvPr id="13" name="Isosceles Triangle 12"/>
            <p:cNvSpPr/>
            <p:nvPr/>
          </p:nvSpPr>
          <p:spPr>
            <a:xfrm>
              <a:off x="7104157" y="480402"/>
              <a:ext cx="1335425" cy="107411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604476" y="480402"/>
              <a:ext cx="1197368" cy="12317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9966738" y="484632"/>
            <a:ext cx="1161510" cy="11968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434</TotalTime>
  <Words>778</Words>
  <Application>Microsoft Office PowerPoint</Application>
  <PresentationFormat>Widescreen</PresentationFormat>
  <Paragraphs>69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Wood Type</vt:lpstr>
      <vt:lpstr>Gender as a geography of power?  Emerging findings  from university spaces </vt:lpstr>
      <vt:lpstr>Gender(s) At Work (2016-2018)</vt:lpstr>
      <vt:lpstr>organisational mapping</vt:lpstr>
      <vt:lpstr>geographies of power? </vt:lpstr>
      <vt:lpstr>archetypal (architectural?) metaphors of the workplace  </vt:lpstr>
      <vt:lpstr>Story A</vt:lpstr>
      <vt:lpstr>PowerPoint Presentation</vt:lpstr>
      <vt:lpstr>Story B</vt:lpstr>
      <vt:lpstr>PowerPoint Presentation</vt:lpstr>
      <vt:lpstr>Story C</vt:lpstr>
      <vt:lpstr>PowerPoint Presentation</vt:lpstr>
      <vt:lpstr>Story D</vt:lpstr>
      <vt:lpstr>PowerPoint Presentation</vt:lpstr>
      <vt:lpstr>gender(s) at work?</vt:lpstr>
      <vt:lpstr>reading the research</vt:lpstr>
      <vt:lpstr>PowerPoint Presentation</vt:lpstr>
    </vt:vector>
  </TitlesOfParts>
  <Company>Birmingham 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as a geography of power?  Emerging findings from university spaces</dc:title>
  <dc:creator>Kate Thomas</dc:creator>
  <cp:lastModifiedBy>Kate Thomas</cp:lastModifiedBy>
  <cp:revision>33</cp:revision>
  <cp:lastPrinted>2017-11-28T15:50:10Z</cp:lastPrinted>
  <dcterms:created xsi:type="dcterms:W3CDTF">2017-11-28T11:24:45Z</dcterms:created>
  <dcterms:modified xsi:type="dcterms:W3CDTF">2018-07-03T08:19:33Z</dcterms:modified>
</cp:coreProperties>
</file>